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 id="2147484424" r:id="rId11"/>
    <p:sldMasterId id="2147484435" r:id="rId12"/>
    <p:sldMasterId id="2147484450" r:id="rId13"/>
    <p:sldMasterId id="2147484511" r:id="rId14"/>
  </p:sldMasterIdLst>
  <p:notesMasterIdLst>
    <p:notesMasterId r:id="rId116"/>
  </p:notesMasterIdLst>
  <p:handoutMasterIdLst>
    <p:handoutMasterId r:id="rId117"/>
  </p:handoutMasterIdLst>
  <p:sldIdLst>
    <p:sldId id="1439" r:id="rId15"/>
    <p:sldId id="1424" r:id="rId16"/>
    <p:sldId id="1425" r:id="rId17"/>
    <p:sldId id="1426" r:id="rId18"/>
    <p:sldId id="1427" r:id="rId19"/>
    <p:sldId id="1428" r:id="rId20"/>
    <p:sldId id="665" r:id="rId21"/>
    <p:sldId id="666" r:id="rId22"/>
    <p:sldId id="277" r:id="rId23"/>
    <p:sldId id="1429" r:id="rId24"/>
    <p:sldId id="1430" r:id="rId25"/>
    <p:sldId id="1431" r:id="rId26"/>
    <p:sldId id="1075" r:id="rId27"/>
    <p:sldId id="284" r:id="rId28"/>
    <p:sldId id="1076" r:id="rId29"/>
    <p:sldId id="1084" r:id="rId30"/>
    <p:sldId id="1441" r:id="rId31"/>
    <p:sldId id="464" r:id="rId32"/>
    <p:sldId id="1437" r:id="rId33"/>
    <p:sldId id="1436" r:id="rId34"/>
    <p:sldId id="1443" r:id="rId35"/>
    <p:sldId id="1356" r:id="rId36"/>
    <p:sldId id="1397" r:id="rId37"/>
    <p:sldId id="1399" r:id="rId38"/>
    <p:sldId id="1401" r:id="rId39"/>
    <p:sldId id="1457" r:id="rId40"/>
    <p:sldId id="1459" r:id="rId41"/>
    <p:sldId id="1458" r:id="rId42"/>
    <p:sldId id="1402" r:id="rId43"/>
    <p:sldId id="1403" r:id="rId44"/>
    <p:sldId id="1418" r:id="rId45"/>
    <p:sldId id="864" r:id="rId46"/>
    <p:sldId id="1461" r:id="rId47"/>
    <p:sldId id="1462" r:id="rId48"/>
    <p:sldId id="1463" r:id="rId49"/>
    <p:sldId id="1349" r:id="rId50"/>
    <p:sldId id="1360" r:id="rId51"/>
    <p:sldId id="1351" r:id="rId52"/>
    <p:sldId id="1352" r:id="rId53"/>
    <p:sldId id="1353" r:id="rId54"/>
    <p:sldId id="1448" r:id="rId55"/>
    <p:sldId id="1407" r:id="rId56"/>
    <p:sldId id="1406" r:id="rId57"/>
    <p:sldId id="1408" r:id="rId58"/>
    <p:sldId id="1409" r:id="rId59"/>
    <p:sldId id="1447" r:id="rId60"/>
    <p:sldId id="1445" r:id="rId61"/>
    <p:sldId id="1446" r:id="rId62"/>
    <p:sldId id="1444" r:id="rId63"/>
    <p:sldId id="1354" r:id="rId64"/>
    <p:sldId id="1449" r:id="rId65"/>
    <p:sldId id="1450" r:id="rId66"/>
    <p:sldId id="1359" r:id="rId67"/>
    <p:sldId id="1419" r:id="rId68"/>
    <p:sldId id="1383" r:id="rId69"/>
    <p:sldId id="1404" r:id="rId70"/>
    <p:sldId id="1451" r:id="rId71"/>
    <p:sldId id="1388" r:id="rId72"/>
    <p:sldId id="1464" r:id="rId73"/>
    <p:sldId id="1435" r:id="rId74"/>
    <p:sldId id="1455" r:id="rId75"/>
    <p:sldId id="1348" r:id="rId76"/>
    <p:sldId id="1389" r:id="rId77"/>
    <p:sldId id="1362" r:id="rId78"/>
    <p:sldId id="1416" r:id="rId79"/>
    <p:sldId id="1363" r:id="rId80"/>
    <p:sldId id="1387" r:id="rId81"/>
    <p:sldId id="1420" r:id="rId82"/>
    <p:sldId id="1361" r:id="rId83"/>
    <p:sldId id="1366" r:id="rId84"/>
    <p:sldId id="1380" r:id="rId85"/>
    <p:sldId id="1381" r:id="rId86"/>
    <p:sldId id="1423" r:id="rId87"/>
    <p:sldId id="1386" r:id="rId88"/>
    <p:sldId id="1375" r:id="rId89"/>
    <p:sldId id="1384" r:id="rId90"/>
    <p:sldId id="1417" r:id="rId91"/>
    <p:sldId id="1466" r:id="rId92"/>
    <p:sldId id="1367" r:id="rId93"/>
    <p:sldId id="1365" r:id="rId94"/>
    <p:sldId id="1421" r:id="rId95"/>
    <p:sldId id="1350" r:id="rId96"/>
    <p:sldId id="1371" r:id="rId97"/>
    <p:sldId id="1410" r:id="rId98"/>
    <p:sldId id="1370" r:id="rId99"/>
    <p:sldId id="1369" r:id="rId100"/>
    <p:sldId id="1411" r:id="rId101"/>
    <p:sldId id="1412" r:id="rId102"/>
    <p:sldId id="1422" r:id="rId103"/>
    <p:sldId id="1374" r:id="rId104"/>
    <p:sldId id="614" r:id="rId105"/>
    <p:sldId id="1372" r:id="rId106"/>
    <p:sldId id="286" r:id="rId107"/>
    <p:sldId id="1465" r:id="rId108"/>
    <p:sldId id="1390" r:id="rId109"/>
    <p:sldId id="1393" r:id="rId110"/>
    <p:sldId id="1391" r:id="rId111"/>
    <p:sldId id="1392" r:id="rId112"/>
    <p:sldId id="1394" r:id="rId113"/>
    <p:sldId id="1395" r:id="rId114"/>
    <p:sldId id="1396" r:id="rId1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39"/>
          </p14:sldIdLst>
        </p14:section>
        <p14:section name="Azure Overview" id="{F4ED66DF-9BA6-4DDB-91F1-717B67BC40E9}">
          <p14:sldIdLst>
            <p14:sldId id="1424"/>
            <p14:sldId id="1425"/>
            <p14:sldId id="1426"/>
            <p14:sldId id="1427"/>
            <p14:sldId id="1428"/>
            <p14:sldId id="665"/>
            <p14:sldId id="666"/>
            <p14:sldId id="277"/>
            <p14:sldId id="1429"/>
            <p14:sldId id="1430"/>
            <p14:sldId id="1431"/>
            <p14:sldId id="1075"/>
            <p14:sldId id="284"/>
            <p14:sldId id="1076"/>
            <p14:sldId id="1084"/>
            <p14:sldId id="1441"/>
            <p14:sldId id="464"/>
            <p14:sldId id="1437"/>
            <p14:sldId id="1436"/>
          </p14:sldIdLst>
        </p14:section>
        <p14:section name="Networking" id="{F3C09A4D-A89F-4EA6-BB7E-B074F2C52089}">
          <p14:sldIdLst>
            <p14:sldId id="1443"/>
            <p14:sldId id="1356"/>
            <p14:sldId id="1397"/>
            <p14:sldId id="1399"/>
            <p14:sldId id="1401"/>
            <p14:sldId id="1457"/>
            <p14:sldId id="1459"/>
            <p14:sldId id="1458"/>
            <p14:sldId id="1402"/>
            <p14:sldId id="1403"/>
            <p14:sldId id="1418"/>
            <p14:sldId id="864"/>
            <p14:sldId id="1461"/>
            <p14:sldId id="1462"/>
            <p14:sldId id="1463"/>
          </p14:sldIdLst>
        </p14:section>
        <p14:section name="Compute &amp; Infrastructure Services" id="{F2B8100E-36F2-44C7-9EAE-84E2466D754D}">
          <p14:sldIdLst>
            <p14:sldId id="1349"/>
            <p14:sldId id="1360"/>
            <p14:sldId id="1351"/>
            <p14:sldId id="1352"/>
            <p14:sldId id="1353"/>
            <p14:sldId id="1448"/>
            <p14:sldId id="1407"/>
            <p14:sldId id="1406"/>
            <p14:sldId id="1408"/>
            <p14:sldId id="1409"/>
            <p14:sldId id="1447"/>
            <p14:sldId id="1445"/>
            <p14:sldId id="1446"/>
            <p14:sldId id="1444"/>
          </p14:sldIdLst>
        </p14:section>
        <p14:section name="Storage and ARM templates" id="{6552923A-64A3-4EB3-B619-FE160314423E}">
          <p14:sldIdLst>
            <p14:sldId id="1354"/>
            <p14:sldId id="1449"/>
            <p14:sldId id="1450"/>
            <p14:sldId id="1359"/>
            <p14:sldId id="1419"/>
            <p14:sldId id="1383"/>
          </p14:sldIdLst>
        </p14:section>
        <p14:section name="Governance" id="{83F34D72-1766-451E-9504-784B7415C445}">
          <p14:sldIdLst>
            <p14:sldId id="1404"/>
            <p14:sldId id="1451"/>
            <p14:sldId id="1388"/>
            <p14:sldId id="1464"/>
            <p14:sldId id="1435"/>
            <p14:sldId id="1455"/>
          </p14:sldIdLst>
        </p14:section>
        <p14:section name="Application &amp; Platform Services" id="{1948C8C3-7D80-479E-8DAA-5C73F2A598C8}">
          <p14:sldIdLst>
            <p14:sldId id="1348"/>
            <p14:sldId id="1389"/>
            <p14:sldId id="1362"/>
            <p14:sldId id="1416"/>
            <p14:sldId id="1363"/>
            <p14:sldId id="1387"/>
            <p14:sldId id="1420"/>
          </p14:sldIdLst>
        </p14:section>
        <p14:section name="DevOps" id="{0DB61B8C-F774-4760-A528-351B3B1F5C24}">
          <p14:sldIdLst>
            <p14:sldId id="1361"/>
            <p14:sldId id="1366"/>
            <p14:sldId id="1380"/>
            <p14:sldId id="1381"/>
            <p14:sldId id="1423"/>
            <p14:sldId id="1386"/>
            <p14:sldId id="1375"/>
            <p14:sldId id="1384"/>
          </p14:sldIdLst>
        </p14:section>
        <p14:section name="Event Based and Decoupled" id="{98105F2E-C6C3-4A73-81FF-7BD908B981D8}">
          <p14:sldIdLst>
            <p14:sldId id="1417"/>
            <p14:sldId id="1466"/>
            <p14:sldId id="1367"/>
            <p14:sldId id="1365"/>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614"/>
            <p14:sldId id="1372"/>
            <p14:sldId id="286"/>
            <p14:sldId id="1465"/>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4" autoAdjust="0"/>
    <p:restoredTop sz="70165" autoAdjust="0"/>
  </p:normalViewPr>
  <p:slideViewPr>
    <p:cSldViewPr snapToGrid="0">
      <p:cViewPr varScale="1">
        <p:scale>
          <a:sx n="60" d="100"/>
          <a:sy n="60" d="100"/>
        </p:scale>
        <p:origin x="1435" y="48"/>
      </p:cViewPr>
      <p:guideLst/>
    </p:cSldViewPr>
  </p:slideViewPr>
  <p:notesTextViewPr>
    <p:cViewPr>
      <p:scale>
        <a:sx n="1" d="1"/>
        <a:sy n="1" d="1"/>
      </p:scale>
      <p:origin x="0" y="0"/>
    </p:cViewPr>
  </p:notesTextViewPr>
  <p:sorterViewPr>
    <p:cViewPr varScale="1">
      <p:scale>
        <a:sx n="1" d="1"/>
        <a:sy n="1" d="1"/>
      </p:scale>
      <p:origin x="0" y="-31236"/>
    </p:cViewPr>
  </p:sorterViewPr>
  <p:notesViewPr>
    <p:cSldViewPr snapToGrid="0">
      <p:cViewPr>
        <p:scale>
          <a:sx n="1" d="2"/>
          <a:sy n="1" d="2"/>
        </p:scale>
        <p:origin x="3369" y="9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handoutMaster" Target="handoutMasters/handoutMaster1.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slide" Target="slides/slide98.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commentAuthors" Target="commentAuthor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presProps" Target="presProps.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700" b="1" dirty="0"/>
            <a:t>Git</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dirty="0">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670" rIns="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t>Git</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5/29/2018 2:00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5/29/2018 9:36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en-us/quantum/default.aspx"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azure.microsoft.com/en-us/blog/azure-cosmosdb-database-for-serverless-era/" TargetMode="External"/><Relationship Id="rId4" Type="http://schemas.openxmlformats.org/officeDocument/2006/relationships/hyperlink" Target="https://azure.microsoft.com/en-us/blog/announcing-azure-container-instance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blog/announcing-virtual-network-integration-for-azure-storage-and-azure-sq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zure.microsoft.com/en-us/support/legal/sla/"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6977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40665240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9:36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9429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9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1"/>
              <a:t>Develop breakthrough apps with built-in intelligence</a:t>
            </a:r>
          </a:p>
          <a:p>
            <a:r>
              <a:rPr lang="en-US"/>
              <a:t>Take advantage of a comprehensive set of services, infrastructure, and tools to build AI-powered experiences including bots that naturally interact with users and built-in advanced analytics tools, such as R, to make faster predictions.</a:t>
            </a:r>
          </a:p>
          <a:p>
            <a:r>
              <a:rPr lang="en-US"/>
              <a:t>Elastically scale storage and performance with </a:t>
            </a:r>
            <a:r>
              <a:rPr lang="en-US">
                <a:hlinkClick r:id="rId3"/>
              </a:rPr>
              <a:t>Azure Cosmos DB</a:t>
            </a:r>
            <a:r>
              <a:rPr lang="en-US"/>
              <a:t>, the first globally distributed database service that delivers horizontal scale-out with guaranteed single digit millisecond latency.</a:t>
            </a:r>
          </a:p>
          <a:p>
            <a:r>
              <a:rPr lang="en-US"/>
              <a:t>Rest assured with managed service capabilities such as built-in monitoring, threat detection, automatic patching, and backups.</a:t>
            </a:r>
          </a:p>
          <a:p>
            <a:endParaRPr lang="en-US"/>
          </a:p>
          <a:p>
            <a:r>
              <a:rPr lang="en-US" b="1"/>
              <a:t>Expand your possibilities with an open platform</a:t>
            </a:r>
          </a:p>
          <a:p>
            <a:r>
              <a:rPr lang="en-US"/>
              <a:t>Build apps for any scenario with familiar technologies of your choice and a comprehensive set of data engines such as PostgreSQL, MySQL, MongoDB and Hadoop.</a:t>
            </a:r>
          </a:p>
          <a:p>
            <a:r>
              <a:rPr lang="en-US"/>
              <a:t>Leverage advanced analytics and AI services and tools such as Spark, and </a:t>
            </a:r>
            <a:r>
              <a:rPr lang="en-US" err="1"/>
              <a:t>Jupyter</a:t>
            </a:r>
            <a:r>
              <a:rPr lang="en-US"/>
              <a:t> Notebooks.</a:t>
            </a:r>
          </a:p>
          <a:p>
            <a:endParaRPr lang="en-US"/>
          </a:p>
          <a:p>
            <a:r>
              <a:rPr lang="en-US" b="1"/>
              <a:t>Build and deploy custom AI models at scale</a:t>
            </a:r>
          </a:p>
          <a:p>
            <a:r>
              <a:rPr lang="en-US"/>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73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Platform as a service (PaaS) is a complete development and deployment environment in the cloud, with resources that enable you to deliver everything from simple cloud-based apps to sophisticated, cloud-enabled enterprise applications. </a:t>
            </a:r>
          </a:p>
          <a:p>
            <a:r>
              <a:rPr lang="en-US" dirty="0"/>
              <a:t>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endParaRPr lang="en-US" dirty="0"/>
          </a:p>
          <a:p>
            <a:r>
              <a:rPr lang="en-US" dirty="0"/>
              <a:t>PaaS allows you to avoid the expense and complexity of buying and managing software licenses, the underlying application infrastructure and middleware or the development tools and other resources. You manage the applications and services you develop, and the cloud service provider typically manages everything else.</a:t>
            </a:r>
          </a:p>
          <a:p>
            <a:endParaRPr lang="en-US" dirty="0"/>
          </a:p>
          <a:p>
            <a:r>
              <a:rPr lang="en-US" dirty="0"/>
              <a:t>App Service:</a:t>
            </a:r>
          </a:p>
          <a:p>
            <a:pPr marL="174708" indent="-174708">
              <a:buFont typeface="Arial" panose="020B0604020202020204" pitchFamily="34" charset="0"/>
              <a:buChar char="•"/>
            </a:pPr>
            <a:r>
              <a:rPr lang="en-US" dirty="0"/>
              <a:t>Create web and mobile apps for any platform or device. Integrate your apps with SaaS solutions, connect with on-premises applications, and automate your business processes. Azure runs your apps on fully managed virtual machines (VMs), with your choice of shared VM resources or dedicated VMs.</a:t>
            </a:r>
          </a:p>
          <a:p>
            <a:pPr marL="174708" indent="-174708">
              <a:buFont typeface="Arial" panose="020B0604020202020204" pitchFamily="34" charset="0"/>
              <a:buChar char="•"/>
            </a:pPr>
            <a:r>
              <a:rPr lang="en-US" dirty="0"/>
              <a:t>App Service includes the web and mobile capabilities that we previously delivered separately as Azure Websites and Azure Mobile Services. It also includes new capabilities for automating business processes and hosting cloud APIs. As a single integrated service, App Service lets you compose various components -- websites, mobile app back ends, RESTful APIs, and business processes -- into a single solution.</a:t>
            </a:r>
          </a:p>
          <a:p>
            <a:r>
              <a:rPr lang="en-US" dirty="0"/>
              <a:t>DevTest Labs:</a:t>
            </a:r>
          </a:p>
          <a:p>
            <a:pPr marL="174708" indent="-174708">
              <a:buFont typeface="Arial" panose="020B0604020202020204" pitchFamily="34" charset="0"/>
              <a:buChar char="•"/>
            </a:pPr>
            <a:r>
              <a:rPr lang="en-US" dirty="0"/>
              <a:t>Azure DevTest Labs is a service that helps developers and testers quickly create environments in Azure while minimizing waste and controlling cost. You can test the latest version of your application by quickly provisioning Windows and Linux environments using reusable templates and artifacts. Easily integrate your deployment pipeline with DevTest Labs to provision on-demand environments. Scale up your load testing by provisioning multiple test agents, and create pre-provisioned environments for training and demos.</a:t>
            </a:r>
          </a:p>
          <a:p>
            <a:r>
              <a:rPr lang="en-US" dirty="0"/>
              <a:t>Logic apps:</a:t>
            </a:r>
          </a:p>
          <a:p>
            <a:pPr marL="174708" indent="-174708">
              <a:buFont typeface="Arial" panose="020B0604020202020204" pitchFamily="34" charset="0"/>
              <a:buChar char="•"/>
            </a:pPr>
            <a:r>
              <a:rPr lang="en-US" dirty="0"/>
              <a:t>Logic Apps provide a way to simplify and implement scalable integrations and workflows in the cloud. It provides a visual designer to model and automate your process as a series of steps known as a workflow. There are many connectors across the cloud and on-premises to quickly integrate across services and protocols. A logic app begins with a trigger (like 'When an account is added to Dynamics CRM') and after firing can begin many combinations of actions, conversions, and condition logic.</a:t>
            </a:r>
          </a:p>
          <a:p>
            <a:pPr marL="174708" indent="-174708">
              <a:buFont typeface="Arial" panose="020B0604020202020204" pitchFamily="34" charset="0"/>
              <a:buChar char="•"/>
            </a:pPr>
            <a:r>
              <a:rPr lang="en-US" dirty="0"/>
              <a:t>Logic Apps is a fully managed </a:t>
            </a:r>
            <a:r>
              <a:rPr lang="en-US" dirty="0" err="1"/>
              <a:t>iPaaS</a:t>
            </a:r>
            <a:r>
              <a:rPr lang="en-US" dirty="0"/>
              <a:t> (integration Platform as a Service) allowing developers not to have to worry about building hosting, scalability, availability and management. Logic Apps will scale up automatically to meet demand.</a:t>
            </a:r>
          </a:p>
          <a:p>
            <a:r>
              <a:rPr lang="en-US" dirty="0"/>
              <a:t>Cosmos DB:</a:t>
            </a:r>
          </a:p>
          <a:p>
            <a:pPr marL="174708" indent="-174708">
              <a:buFont typeface="Arial" panose="020B0604020202020204" pitchFamily="34" charset="0"/>
              <a:buChar char="•"/>
            </a:pPr>
            <a:r>
              <a:rPr lang="en-US" dirty="0"/>
              <a:t>Azure Cosmos DB is Microsoft's globally distributed, multi-model database. With the click of a button, Azure Cosmos DB enables you to elastically and independently scale throughput and storage across any number of Azure's geographic regions. It offers throughput, latency, availability, and consistency guarantees with comprehensive service level agreements (SLAs), something no other database service can offer.</a:t>
            </a:r>
          </a:p>
          <a:p>
            <a:pPr marL="174708" indent="-174708">
              <a:buFont typeface="Arial" panose="020B0604020202020204" pitchFamily="34" charset="0"/>
              <a:buChar char="•"/>
            </a:pPr>
            <a:r>
              <a:rPr lang="en-US" dirty="0"/>
              <a:t>Any web, mobile, gaming, and IoT applications that need to handle massive amounts of reads and writes on a global scale with low response times for a variety of data will benefit from Azure Cosmos DB's guaranteed availability, high throughput, low latency, and tunable consistency.</a:t>
            </a:r>
          </a:p>
          <a:p>
            <a:endParaRPr lang="en-US" dirty="0"/>
          </a:p>
          <a:p>
            <a:r>
              <a:rPr lang="en-US" dirty="0"/>
              <a:t>Some other recent enhancements to Azure include:</a:t>
            </a:r>
          </a:p>
          <a:p>
            <a:endParaRPr lang="en-US" dirty="0"/>
          </a:p>
          <a:p>
            <a:r>
              <a:rPr lang="en-US" dirty="0"/>
              <a:t>- Scalable quantum computing: </a:t>
            </a:r>
            <a:r>
              <a:rPr lang="en-US" dirty="0">
                <a:hlinkClick r:id="rId3"/>
              </a:rPr>
              <a:t>https://www.microsoft.com/en-us/quantum/default.aspx</a:t>
            </a:r>
            <a:endParaRPr lang="en-US" dirty="0"/>
          </a:p>
          <a:p>
            <a:pPr marL="174708" indent="-174708">
              <a:buFontTx/>
              <a:buChar char="-"/>
            </a:pPr>
            <a:r>
              <a:rPr lang="en-US" dirty="0"/>
              <a:t>Azure Container Instances (Kubernetes or Docker): </a:t>
            </a:r>
            <a:r>
              <a:rPr lang="en-US" dirty="0">
                <a:hlinkClick r:id="rId4"/>
              </a:rPr>
              <a:t>https://azure.microsoft.com/en-us/blog/announcing-azure-container-instances/</a:t>
            </a:r>
            <a:endParaRPr lang="en-US" dirty="0"/>
          </a:p>
          <a:p>
            <a:r>
              <a:rPr lang="en-US" dirty="0"/>
              <a:t>- Cosmos DB and Azure Functions native integration: </a:t>
            </a:r>
            <a:r>
              <a:rPr lang="en-US" dirty="0">
                <a:hlinkClick r:id="rId5"/>
              </a:rPr>
              <a:t>https://azure.microsoft.com/en-us/blog/azure-cosmosdb-database-for-serverless-era/</a:t>
            </a:r>
            <a:endParaRPr lang="en-US" dirty="0"/>
          </a:p>
        </p:txBody>
      </p:sp>
      <p:sp>
        <p:nvSpPr>
          <p:cNvPr id="4" name="Slide Number Placeholder 3"/>
          <p:cNvSpPr>
            <a:spLocks noGrp="1"/>
          </p:cNvSpPr>
          <p:nvPr>
            <p:ph type="sldNum" sz="quarter" idx="10"/>
          </p:nvPr>
        </p:nvSpPr>
        <p:spPr/>
        <p:txBody>
          <a:bodyPr/>
          <a:lstStyle/>
          <a:p>
            <a:pPr defTabSz="950464">
              <a:defRPr/>
            </a:pPr>
            <a:fld id="{D87653DB-B31F-428D-9506-C3E312885146}" type="slidenum">
              <a:rPr lang="en-US">
                <a:solidFill>
                  <a:prstClr val="black"/>
                </a:solidFill>
                <a:latin typeface="Segoe UI" pitchFamily="34" charset="0"/>
              </a:rPr>
              <a:pPr defTabSz="950464">
                <a:defRPr/>
              </a:pPr>
              <a:t>14</a:t>
            </a:fld>
            <a:endParaRPr lang="en-US">
              <a:solidFill>
                <a:prstClr val="black"/>
              </a:solidFill>
              <a:latin typeface="Segoe UI" pitchFamily="34" charset="0"/>
            </a:endParaRPr>
          </a:p>
        </p:txBody>
      </p:sp>
    </p:spTree>
    <p:extLst>
      <p:ext uri="{BB962C8B-B14F-4D97-AF65-F5344CB8AC3E}">
        <p14:creationId xmlns:p14="http://schemas.microsoft.com/office/powerpoint/2010/main" val="1149223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Trusted</a:t>
            </a:r>
          </a:p>
          <a:p>
            <a:endParaRPr lang="en-US" b="1"/>
          </a:p>
          <a:p>
            <a:pPr marL="171450" indent="-171450">
              <a:buFont typeface="Arial" panose="020B0604020202020204" pitchFamily="34" charset="0"/>
              <a:buChar char="•"/>
            </a:pPr>
            <a:r>
              <a:rPr lang="en-US"/>
              <a:t>Azure is continuing expand its infrastructure footprint around the globe.</a:t>
            </a:r>
          </a:p>
          <a:p>
            <a:pPr marL="171450" indent="-171450">
              <a:buFont typeface="Arial" panose="020B0604020202020204" pitchFamily="34" charset="0"/>
              <a:buChar char="•"/>
            </a:pPr>
            <a:r>
              <a:rPr lang="en-US"/>
              <a:t>In fact, Microsoft is the first cloud provider to put data centers in South Africa. </a:t>
            </a:r>
          </a:p>
          <a:p>
            <a:pPr marL="171450" indent="-171450">
              <a:buFont typeface="Arial" panose="020B0604020202020204" pitchFamily="34" charset="0"/>
              <a:buChar char="•"/>
            </a:pPr>
            <a:r>
              <a:rPr lang="en-US"/>
              <a:t>Right now, we’re at 42 Azure regions—which is more than AWS and Google </a:t>
            </a:r>
            <a:r>
              <a:rPr lang="en-US" i="1"/>
              <a:t>combined.</a:t>
            </a:r>
            <a:endParaRPr lang="en-US"/>
          </a:p>
          <a:p>
            <a:pPr marL="171450" indent="-171450">
              <a:buFont typeface="Arial" panose="020B0604020202020204" pitchFamily="34" charset="0"/>
              <a:buChar char="•"/>
            </a:pPr>
            <a:r>
              <a:rPr lang="en-US"/>
              <a:t>The approach Azure takes is different as it is important for enterprise customers to have data in region, close to employees, close to customers as well as have unique data handling capabilities.</a:t>
            </a:r>
          </a:p>
          <a:p>
            <a:endParaRPr lang="en-US"/>
          </a:p>
          <a:p>
            <a:r>
              <a:rPr lang="en-US"/>
              <a:t>Learn more:</a:t>
            </a:r>
          </a:p>
          <a:p>
            <a:pPr marL="171450" indent="-171450">
              <a:buFont typeface="Arial" panose="020B0604020202020204" pitchFamily="34" charset="0"/>
              <a:buChar char="•"/>
            </a:pPr>
            <a:r>
              <a:rPr lang="en-US"/>
              <a:t>For more information on how we run and secure the datacenters, there are more resources online.</a:t>
            </a:r>
          </a:p>
          <a:p>
            <a:pPr marL="171450" indent="-171450">
              <a:buFont typeface="Arial" panose="020B0604020202020204" pitchFamily="34" charset="0"/>
              <a:buChar char="•"/>
            </a:pPr>
            <a:r>
              <a:rPr lang="en-US"/>
              <a:t>Tours are available for our datacenters if you wish to see the capabilities and technologies that are in use in Azure.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r>
              <a:rPr lang="en-US" sz="900" kern="1200">
                <a:solidFill>
                  <a:schemeClr val="tx1"/>
                </a:solidFill>
                <a:effectLst/>
                <a:latin typeface="Segoe UI Light" pitchFamily="34" charset="0"/>
                <a:ea typeface="+mn-ea"/>
                <a:cs typeface="+mn-cs"/>
              </a:rPr>
              <a:t>Trusted:</a:t>
            </a:r>
          </a:p>
          <a:p>
            <a:pPr lvl="0"/>
            <a:r>
              <a:rPr lang="en-US" sz="900" kern="1200">
                <a:solidFill>
                  <a:schemeClr val="tx1"/>
                </a:solidFill>
                <a:effectLst/>
                <a:latin typeface="Segoe UI Light" pitchFamily="34" charset="0"/>
                <a:ea typeface="+mn-ea"/>
                <a:cs typeface="+mn-cs"/>
              </a:rPr>
              <a:t>We understand every company, organization, and industry has unique needs and requirements.</a:t>
            </a:r>
          </a:p>
          <a:p>
            <a:pPr lvl="0"/>
            <a:r>
              <a:rPr lang="en-US" sz="900" kern="1200">
                <a:solidFill>
                  <a:schemeClr val="tx1"/>
                </a:solidFill>
                <a:effectLst/>
                <a:latin typeface="Segoe UI Light" pitchFamily="34" charset="0"/>
                <a:ea typeface="+mn-ea"/>
                <a:cs typeface="+mn-cs"/>
              </a:rPr>
              <a:t>That’s why we’re building our global infrastructure to provide the scale and performance needed to bring applications closer to users, keep them running with robust resiliency features, and meet your local data residency and compliance needs.</a:t>
            </a:r>
          </a:p>
          <a:p>
            <a:pPr lvl="0"/>
            <a:r>
              <a:rPr lang="en-US" sz="900" kern="1200">
                <a:solidFill>
                  <a:schemeClr val="tx1"/>
                </a:solidFill>
                <a:effectLst/>
                <a:latin typeface="Segoe UI Light" pitchFamily="34" charset="0"/>
                <a:ea typeface="+mn-ea"/>
                <a:cs typeface="+mn-cs"/>
              </a:rPr>
              <a:t>Microsoft has invested to more than double the number of Azure regions available to customers over the last three years.</a:t>
            </a:r>
          </a:p>
          <a:p>
            <a:pPr lvl="0"/>
            <a:r>
              <a:rPr lang="en-US" sz="900" kern="1200">
                <a:solidFill>
                  <a:schemeClr val="tx1"/>
                </a:solidFill>
                <a:effectLst/>
                <a:latin typeface="Segoe UI Light" pitchFamily="34" charset="0"/>
                <a:ea typeface="+mn-ea"/>
                <a:cs typeface="+mn-cs"/>
              </a:rPr>
              <a:t>We’ve announced 50 regions around the globe, more than any provider – 38 (40 as of April 2) available now, 12 coming soon</a:t>
            </a:r>
          </a:p>
          <a:p>
            <a:pPr lvl="0"/>
            <a:r>
              <a:rPr lang="en-US" sz="900" kern="1200">
                <a:solidFill>
                  <a:schemeClr val="tx1"/>
                </a:solidFill>
                <a:effectLst/>
                <a:latin typeface="Segoe UI Light" pitchFamily="34" charset="0"/>
                <a:ea typeface="+mn-ea"/>
                <a:cs typeface="+mn-cs"/>
              </a:rPr>
              <a:t>In March alone we announced: </a:t>
            </a:r>
          </a:p>
          <a:p>
            <a:pPr lvl="1"/>
            <a:r>
              <a:rPr lang="en-US" sz="900" kern="1200">
                <a:solidFill>
                  <a:schemeClr val="tx1"/>
                </a:solidFill>
                <a:effectLst/>
                <a:latin typeface="Segoe UI Light" pitchFamily="34" charset="0"/>
                <a:ea typeface="+mn-ea"/>
                <a:cs typeface="+mn-cs"/>
              </a:rPr>
              <a:t>Our first cloud regions in the Middle East (UAE - Abu Dhabi &amp; Dubai)</a:t>
            </a:r>
          </a:p>
          <a:p>
            <a:pPr lvl="1"/>
            <a:r>
              <a:rPr lang="en-US" sz="900" kern="1200">
                <a:solidFill>
                  <a:schemeClr val="tx1"/>
                </a:solidFill>
                <a:effectLst/>
                <a:latin typeface="Segoe UI Light" pitchFamily="34" charset="0"/>
                <a:ea typeface="+mn-ea"/>
                <a:cs typeface="+mn-cs"/>
              </a:rPr>
              <a:t>Our intention to be the first global cloud operator to introduce regions in Switzerland (cantons of Geneva and Zurich)</a:t>
            </a:r>
          </a:p>
          <a:p>
            <a:pPr lvl="1"/>
            <a:r>
              <a:rPr lang="en-US" sz="900" kern="1200">
                <a:solidFill>
                  <a:schemeClr val="tx1"/>
                </a:solidFill>
                <a:effectLst/>
                <a:latin typeface="Segoe UI Light" pitchFamily="34" charset="0"/>
                <a:ea typeface="+mn-ea"/>
                <a:cs typeface="+mn-cs"/>
              </a:rPr>
              <a:t>New datacenter regions in Germany</a:t>
            </a:r>
          </a:p>
          <a:p>
            <a:pPr lvl="1"/>
            <a:r>
              <a:rPr lang="en-US" sz="900" kern="1200">
                <a:solidFill>
                  <a:schemeClr val="tx1"/>
                </a:solidFill>
                <a:effectLst/>
                <a:latin typeface="Segoe UI Light" pitchFamily="34" charset="0"/>
                <a:ea typeface="+mn-ea"/>
                <a:cs typeface="+mn-cs"/>
              </a:rPr>
              <a:t>New regions dedicated to the US government</a:t>
            </a:r>
          </a:p>
          <a:p>
            <a:pPr lvl="1"/>
            <a:r>
              <a:rPr lang="en-US" sz="900" kern="1200">
                <a:solidFill>
                  <a:schemeClr val="tx1"/>
                </a:solidFill>
                <a:effectLst/>
                <a:latin typeface="Segoe UI Light" pitchFamily="34" charset="0"/>
                <a:ea typeface="+mn-ea"/>
                <a:cs typeface="+mn-cs"/>
              </a:rPr>
              <a:t>General availability of our France and (as of April 2) Australia (Canberra) regions</a:t>
            </a:r>
          </a:p>
          <a:p>
            <a:pPr marL="0" indent="0">
              <a:buFont typeface="Arial" panose="020B0604020202020204" pitchFamily="34" charset="0"/>
              <a:buNone/>
            </a:pPr>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57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http://aka.ms/AzureCompliance for more information.</a:t>
            </a:r>
            <a:r>
              <a:rPr lang="en-US" baseline="0" dirty="0"/>
              <a:t>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393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Microsoft has one of the largest WW fiber networks, and is constantly expanding. We either own or operate the fiber, meaning Microsoft always controls the actual traffic. </a:t>
            </a:r>
          </a:p>
        </p:txBody>
      </p:sp>
      <p:sp>
        <p:nvSpPr>
          <p:cNvPr id="4" name="Slide Number Placeholder 3"/>
          <p:cNvSpPr>
            <a:spLocks noGrp="1"/>
          </p:cNvSpPr>
          <p:nvPr>
            <p:ph type="sldNum" sz="quarter" idx="10"/>
          </p:nvPr>
        </p:nvSpPr>
        <p:spPr/>
        <p:txBody>
          <a:bodyPr/>
          <a:lstStyle/>
          <a:p>
            <a:pPr marL="0" marR="0" lvl="0" indent="0" algn="r" defTabSz="909372" rtl="0" eaLnBrk="1" fontAlgn="auto" latinLnBrk="0" hangingPunct="1">
              <a:lnSpc>
                <a:spcPct val="100000"/>
              </a:lnSpc>
              <a:spcBef>
                <a:spcPts val="0"/>
              </a:spcBef>
              <a:spcAft>
                <a:spcPts val="0"/>
              </a:spcAft>
              <a:buClrTx/>
              <a:buSzTx/>
              <a:buFontTx/>
              <a:buNone/>
              <a:tabLst/>
              <a:defRPr/>
            </a:pPr>
            <a:fld id="{D1885A3C-47E3-4F47-B5F1-8B0C56D0A77B}" type="slidenum">
              <a:rPr kumimoji="0" lang="en-US" sz="1200" b="0" i="0" u="none" strike="noStrike" kern="1200" cap="none" spc="0" normalizeH="0" baseline="0" noProof="0" smtClean="0">
                <a:ln>
                  <a:noFill/>
                </a:ln>
                <a:solidFill>
                  <a:srgbClr val="505050"/>
                </a:solidFill>
                <a:effectLst/>
                <a:uLnTx/>
                <a:uFillTx/>
                <a:latin typeface="Calibri"/>
                <a:ea typeface="+mn-ea"/>
                <a:cs typeface="+mn-cs"/>
              </a:rPr>
              <a:pPr marL="0" marR="0" lvl="0" indent="0" algn="r" defTabSz="90937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505050"/>
              </a:solidFill>
              <a:effectLst/>
              <a:uLnTx/>
              <a:uFillTx/>
              <a:latin typeface="Calibri"/>
              <a:ea typeface="+mn-ea"/>
              <a:cs typeface="+mn-cs"/>
            </a:endParaRPr>
          </a:p>
        </p:txBody>
      </p:sp>
    </p:spTree>
    <p:extLst>
      <p:ext uri="{BB962C8B-B14F-4D97-AF65-F5344CB8AC3E}">
        <p14:creationId xmlns:p14="http://schemas.microsoft.com/office/powerpoint/2010/main" val="515302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dirty="0">
                <a:latin typeface="Segoe UI Light" pitchFamily="34" charset="0"/>
              </a:rPr>
              <a:t>Comprehensive set of native business continuity solutions</a:t>
            </a:r>
          </a:p>
          <a:p>
            <a:pPr lvl="0"/>
            <a:endParaRPr lang="en-US" sz="900" dirty="0">
              <a:latin typeface="Segoe UI Light" pitchFamily="34" charset="0"/>
            </a:endParaRPr>
          </a:p>
          <a:p>
            <a:pPr lvl="0"/>
            <a:r>
              <a:rPr lang="en-US" sz="900" dirty="0">
                <a:latin typeface="Segoe UI Light" pitchFamily="34" charset="0"/>
              </a:rPr>
              <a:t>industry’s only single VM SLA.  </a:t>
            </a:r>
          </a:p>
          <a:p>
            <a:pPr lvl="1"/>
            <a:r>
              <a:rPr lang="en-US" sz="900" dirty="0">
                <a:latin typeface="Segoe UI Light" pitchFamily="34" charset="0"/>
              </a:rPr>
              <a:t>99.9% SLA guarantee on Single Instance Virtual Machines which are backed by Premium Storage</a:t>
            </a:r>
          </a:p>
          <a:p>
            <a:pPr lvl="1"/>
            <a:r>
              <a:rPr lang="en-US" sz="900" dirty="0">
                <a:latin typeface="Segoe UI Light" pitchFamily="34" charset="0"/>
              </a:rPr>
              <a:t>High availability across datacenters</a:t>
            </a:r>
          </a:p>
          <a:p>
            <a:pPr lvl="0"/>
            <a:endParaRPr lang="en-US" sz="900" dirty="0">
              <a:latin typeface="Segoe UI Light" pitchFamily="34" charset="0"/>
            </a:endParaRPr>
          </a:p>
          <a:p>
            <a:pPr lvl="0"/>
            <a:r>
              <a:rPr lang="en-US" sz="900" b="1" dirty="0">
                <a:latin typeface="Segoe UI Light" pitchFamily="34" charset="0"/>
              </a:rPr>
              <a:t>Availability zones </a:t>
            </a:r>
            <a:r>
              <a:rPr lang="en-US" sz="900" dirty="0">
                <a:latin typeface="Segoe UI Light" pitchFamily="34" charset="0"/>
              </a:rPr>
              <a:t>– protect against loss of entire datacenters, 99.99% SLA at GA</a:t>
            </a:r>
          </a:p>
          <a:p>
            <a:pPr lvl="1"/>
            <a:r>
              <a:rPr lang="en-US" sz="900" dirty="0">
                <a:latin typeface="Segoe UI Light" pitchFamily="34" charset="0"/>
              </a:rPr>
              <a:t>Combination – higher than any other vendor</a:t>
            </a:r>
          </a:p>
          <a:p>
            <a:pPr lvl="1"/>
            <a:endParaRPr lang="en-US" sz="900" dirty="0">
              <a:latin typeface="Segoe UI Light" pitchFamily="34" charset="0"/>
            </a:endParaRPr>
          </a:p>
          <a:p>
            <a:pPr lvl="0"/>
            <a:r>
              <a:rPr lang="en-US" sz="900" dirty="0">
                <a:latin typeface="Segoe UI Light" pitchFamily="34" charset="0"/>
              </a:rPr>
              <a:t>Disaster recovery and backup solutions</a:t>
            </a:r>
          </a:p>
          <a:p>
            <a:pPr marL="174708" indent="-174708">
              <a:buFont typeface="Arial" panose="020B0604020202020204" pitchFamily="34" charset="0"/>
              <a:buChar char="•"/>
            </a:pPr>
            <a:r>
              <a:rPr lang="en-US" sz="900" dirty="0">
                <a:latin typeface="Segoe UI Light" pitchFamily="34" charset="0"/>
              </a:rPr>
              <a:t>DR via Azure Site Recovery provides orchestrated failover.</a:t>
            </a:r>
          </a:p>
          <a:p>
            <a:pPr lvl="0"/>
            <a:endParaRPr lang="en-US" sz="900" dirty="0">
              <a:latin typeface="Segoe UI Light" pitchFamily="34" charset="0"/>
            </a:endParaRPr>
          </a:p>
          <a:p>
            <a:r>
              <a:rPr lang="en-US" sz="900" b="1" dirty="0">
                <a:latin typeface="Segoe UI Light" pitchFamily="34" charset="0"/>
              </a:rPr>
              <a:t>Only Azure provides this comprehensive level of service</a:t>
            </a:r>
            <a:endParaRPr lang="en-US" b="1" dirty="0"/>
          </a:p>
        </p:txBody>
      </p:sp>
      <p:sp>
        <p:nvSpPr>
          <p:cNvPr id="4" name="Header Placeholder 3"/>
          <p:cNvSpPr>
            <a:spLocks noGrp="1"/>
          </p:cNvSpPr>
          <p:nvPr>
            <p:ph type="hdr" sz="quarter" idx="10"/>
          </p:nvPr>
        </p:nvSpPr>
        <p:spPr/>
        <p:txBody>
          <a:bodyPr/>
          <a:lstStyle/>
          <a:p>
            <a:pPr defTabSz="950464">
              <a:defRPr/>
            </a:pPr>
            <a:endParaRPr lang="en-US" sz="130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615612" defTabSz="98465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sz="1300">
                <a:solidFill>
                  <a:prstClr val="black"/>
                </a:solidFill>
                <a:latin typeface="Segoe UI" pitchFamily="34" charset="0"/>
              </a:rPr>
              <a:pPr defTabSz="950464">
                <a:defRPr/>
              </a:pPr>
              <a:t>5/29/2018 9:36 AM</a:t>
            </a:fld>
            <a:endParaRPr lang="en-US" sz="130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z="1300">
                <a:solidFill>
                  <a:prstClr val="black"/>
                </a:solidFill>
                <a:latin typeface="Segoe UI" pitchFamily="34" charset="0"/>
              </a:rPr>
              <a:pPr defTabSz="950464">
                <a:defRPr/>
              </a:pPr>
              <a:t>18</a:t>
            </a:fld>
            <a:endParaRPr lang="en-US" sz="1300">
              <a:solidFill>
                <a:prstClr val="black"/>
              </a:solidFill>
              <a:latin typeface="Segoe UI" pitchFamily="34" charset="0"/>
            </a:endParaRPr>
          </a:p>
        </p:txBody>
      </p:sp>
    </p:spTree>
    <p:extLst>
      <p:ext uri="{BB962C8B-B14F-4D97-AF65-F5344CB8AC3E}">
        <p14:creationId xmlns:p14="http://schemas.microsoft.com/office/powerpoint/2010/main" val="1223921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2874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Digital transformation: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Technology is omnipresent.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shaping how</a:t>
            </a:r>
            <a:r>
              <a:rPr lang="en-US" sz="1200" kern="1200" baseline="0">
                <a:solidFill>
                  <a:schemeClr val="tx1"/>
                </a:solidFill>
                <a:effectLst/>
                <a:latin typeface="+mn-lt"/>
                <a:ea typeface="+mn-ea"/>
                <a:cs typeface="+mn-cs"/>
              </a:rPr>
              <a:t> businesses plan for innovation and growth within their markets. </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The importance of digital transformation is urgent; Since 2000, 52% of Fortune 500 companies are gone due to digital disruption.</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endParaRPr lang="en-US" sz="1200" b="1" kern="120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digital model for the taxi industry that has allowed them to surpass every other taxi company by double or more, recently valued at $62.5 Billion.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significant shift in an industry that has been largely untouched for decades.</a:t>
            </a:r>
          </a:p>
          <a:p>
            <a:pPr marL="171450" indent="-171450">
              <a:buFont typeface="Arial" panose="020B0604020202020204" pitchFamily="34" charset="0"/>
              <a:buChar char="•"/>
            </a:pPr>
            <a:endParaRPr lang="en-US" sz="1200" b="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This slide is a good opportunity to share a personal anecdote about yourself or one of your customers in which you/they realized the importance of digital transformation and how it influences customers and end user expectations.]</a:t>
            </a:r>
            <a:endParaRPr lang="en-US" sz="120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0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42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12527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55556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984788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75325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200678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good place to give a personal story of how your customers are making their journey to the cloud]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4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Key talking points:</a:t>
            </a:r>
          </a:p>
          <a:p>
            <a:endParaRPr lang="en-US" sz="1100" b="1" dirty="0"/>
          </a:p>
          <a:p>
            <a:r>
              <a:rPr lang="en-US" sz="1200" b="0" i="0" kern="1200" dirty="0">
                <a:solidFill>
                  <a:schemeClr val="tx1"/>
                </a:solidFill>
                <a:effectLst/>
                <a:latin typeface="+mn-lt"/>
                <a:ea typeface="+mn-ea"/>
                <a:cs typeface="+mn-cs"/>
              </a:rPr>
              <a:t>Azure Storage Firewalls and Virtual Networks uses </a:t>
            </a:r>
            <a:r>
              <a:rPr lang="en-US" sz="1200" b="0" i="0" u="none" strike="noStrike" kern="1200" dirty="0">
                <a:solidFill>
                  <a:schemeClr val="tx1"/>
                </a:solidFill>
                <a:effectLst/>
                <a:latin typeface="+mn-lt"/>
                <a:ea typeface="+mn-ea"/>
                <a:cs typeface="+mn-cs"/>
                <a:hlinkClick r:id="rId3"/>
              </a:rPr>
              <a:t>Virtual Network Service Endpoints</a:t>
            </a:r>
            <a:r>
              <a:rPr lang="en-US" sz="1200" b="0" i="0" kern="1200" dirty="0">
                <a:solidFill>
                  <a:schemeClr val="tx1"/>
                </a:solidFill>
                <a:effectLst/>
                <a:latin typeface="+mn-lt"/>
                <a:ea typeface="+mn-ea"/>
                <a:cs typeface="+mn-cs"/>
              </a:rPr>
              <a:t> to allow administrators to create network rules that allow traffic only from selected </a:t>
            </a:r>
            <a:r>
              <a:rPr lang="en-US" sz="1200" b="0" i="0" kern="1200" dirty="0" err="1">
                <a:solidFill>
                  <a:schemeClr val="tx1"/>
                </a:solidFill>
                <a:effectLst/>
                <a:latin typeface="+mn-lt"/>
                <a:ea typeface="+mn-ea"/>
                <a:cs typeface="+mn-cs"/>
              </a:rPr>
              <a:t>VNets</a:t>
            </a:r>
            <a:r>
              <a:rPr lang="en-US" sz="1200" b="0" i="0" kern="1200" dirty="0">
                <a:solidFill>
                  <a:schemeClr val="tx1"/>
                </a:solidFill>
                <a:effectLst/>
                <a:latin typeface="+mn-lt"/>
                <a:ea typeface="+mn-ea"/>
                <a:cs typeface="+mn-cs"/>
              </a:rPr>
              <a:t> and subnets, creating a secure network boundary for their data. These features are now available in all Azure public cloud regions and Azure Government. As part of moving to general availability it is now backed by the standard </a:t>
            </a:r>
            <a:r>
              <a:rPr lang="en-US" sz="1200" b="0" i="0" u="none" strike="noStrike" kern="1200" dirty="0">
                <a:solidFill>
                  <a:schemeClr val="tx1"/>
                </a:solidFill>
                <a:effectLst/>
                <a:latin typeface="+mn-lt"/>
                <a:ea typeface="+mn-ea"/>
                <a:cs typeface="+mn-cs"/>
                <a:hlinkClick r:id="rId4"/>
              </a:rPr>
              <a:t>SLAs</a:t>
            </a:r>
            <a:r>
              <a:rPr lang="en-US" sz="1200" b="0" i="0" kern="1200" dirty="0">
                <a:solidFill>
                  <a:schemeClr val="tx1"/>
                </a:solidFill>
                <a:effectLst/>
                <a:latin typeface="+mn-lt"/>
                <a:ea typeface="+mn-ea"/>
                <a:cs typeface="+mn-cs"/>
              </a:rPr>
              <a:t>. There is no additional billing for virtual network access through service endpoints. </a:t>
            </a:r>
            <a:endParaRPr lang="en-US" sz="1100"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5130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https://azure.microsoft.com/roadmap/azure-dns-private-zone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https://docs.microsoft.com/en-us/azure/dns/private-dns-overview</a:t>
            </a:r>
          </a:p>
        </p:txBody>
      </p:sp>
    </p:spTree>
    <p:extLst>
      <p:ext uri="{BB962C8B-B14F-4D97-AF65-F5344CB8AC3E}">
        <p14:creationId xmlns:p14="http://schemas.microsoft.com/office/powerpoint/2010/main" val="330659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https://docs.microsoft.com/en-us/azure/virtual-network/virtual-network-create-vm-accelerated-networking </a:t>
            </a:r>
          </a:p>
          <a:p>
            <a:endParaRPr lang="en-US" dirty="0"/>
          </a:p>
        </p:txBody>
      </p:sp>
    </p:spTree>
    <p:extLst>
      <p:ext uri="{BB962C8B-B14F-4D97-AF65-F5344CB8AC3E}">
        <p14:creationId xmlns:p14="http://schemas.microsoft.com/office/powerpoint/2010/main" val="3867808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https://azure.microsoft.com/roadmap/load-balancer-standard/</a:t>
            </a:r>
          </a:p>
          <a:p>
            <a:r>
              <a:rPr lang="en-US" sz="900" kern="1200" dirty="0">
                <a:solidFill>
                  <a:schemeClr val="tx1"/>
                </a:solidFill>
                <a:effectLst/>
                <a:latin typeface="Segoe UI Light" pitchFamily="34" charset="0"/>
                <a:ea typeface="+mn-ea"/>
                <a:cs typeface="+mn-cs"/>
              </a:rPr>
              <a:t>https://azure.microsoft.com/roadmap/azure-load-balancer-standard-ha-ports/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Load Balancer HA Ports is now in Public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Networking announces the Public Preview of HA Ports. With this, customers can now configure a single Load Balancing rule to process traffic from all the Protocols and Ports. Salient points of this feature</a:t>
            </a:r>
          </a:p>
          <a:p>
            <a:pPr lvl="0"/>
            <a:r>
              <a:rPr lang="en-US" sz="900" b="1" kern="1200" dirty="0">
                <a:solidFill>
                  <a:schemeClr val="tx1"/>
                </a:solidFill>
                <a:effectLst/>
                <a:latin typeface="Segoe UI Light" pitchFamily="34" charset="0"/>
                <a:ea typeface="+mn-ea"/>
                <a:cs typeface="+mn-cs"/>
              </a:rPr>
              <a:t>All Traffic</a:t>
            </a:r>
            <a:r>
              <a:rPr lang="en-US" sz="900" kern="1200" dirty="0">
                <a:solidFill>
                  <a:schemeClr val="tx1"/>
                </a:solidFill>
                <a:effectLst/>
                <a:latin typeface="Segoe UI Light" pitchFamily="34" charset="0"/>
                <a:ea typeface="+mn-ea"/>
                <a:cs typeface="+mn-cs"/>
              </a:rPr>
              <a:t> - This new capability makes it easier to load balance the Virtual network traffic from multiple different sources on to the backend pool – irrespective of the port numbers.</a:t>
            </a:r>
          </a:p>
          <a:p>
            <a:pPr lvl="0"/>
            <a:r>
              <a:rPr lang="en-US" sz="900" b="1" kern="1200" dirty="0">
                <a:solidFill>
                  <a:schemeClr val="tx1"/>
                </a:solidFill>
                <a:effectLst/>
                <a:latin typeface="Segoe UI Light" pitchFamily="34" charset="0"/>
                <a:ea typeface="+mn-ea"/>
                <a:cs typeface="+mn-cs"/>
              </a:rPr>
              <a:t>Simpler Configuration</a:t>
            </a:r>
            <a:r>
              <a:rPr lang="en-US" sz="900" kern="1200" dirty="0">
                <a:solidFill>
                  <a:schemeClr val="tx1"/>
                </a:solidFill>
                <a:effectLst/>
                <a:latin typeface="Segoe UI Light" pitchFamily="34" charset="0"/>
                <a:ea typeface="+mn-ea"/>
                <a:cs typeface="+mn-cs"/>
              </a:rPr>
              <a:t> - By replacing multiple load balancing rules with a single rule, customers can now avoid the max rule limit, and reduce complexity of ARM templates.</a:t>
            </a:r>
          </a:p>
          <a:p>
            <a:pPr lvl="0"/>
            <a:r>
              <a:rPr lang="en-US" sz="900" b="1" kern="1200" dirty="0">
                <a:solidFill>
                  <a:schemeClr val="tx1"/>
                </a:solidFill>
                <a:effectLst/>
                <a:latin typeface="Segoe UI Light" pitchFamily="34" charset="0"/>
                <a:ea typeface="+mn-ea"/>
                <a:cs typeface="+mn-cs"/>
              </a:rPr>
              <a:t>NVA HA</a:t>
            </a:r>
            <a:r>
              <a:rPr lang="en-US" sz="900" kern="1200" dirty="0">
                <a:solidFill>
                  <a:schemeClr val="tx1"/>
                </a:solidFill>
                <a:effectLst/>
                <a:latin typeface="Segoe UI Light" pitchFamily="34" charset="0"/>
                <a:ea typeface="+mn-ea"/>
                <a:cs typeface="+mn-cs"/>
              </a:rPr>
              <a:t> – Appliances can be deployed in an N-Active Pool behind a load balancer by using the HA Ports, and can be made highly available and process all traffic.</a:t>
            </a:r>
          </a:p>
          <a:p>
            <a:pPr lvl="0"/>
            <a:r>
              <a:rPr lang="en-US" sz="900" b="1" kern="1200" dirty="0">
                <a:solidFill>
                  <a:schemeClr val="tx1"/>
                </a:solidFill>
                <a:effectLst/>
                <a:latin typeface="Segoe UI Light" pitchFamily="34" charset="0"/>
                <a:ea typeface="+mn-ea"/>
                <a:cs typeface="+mn-cs"/>
              </a:rPr>
              <a:t>Load balancing for Port Range</a:t>
            </a:r>
            <a:r>
              <a:rPr lang="en-US" sz="900" kern="1200" dirty="0">
                <a:solidFill>
                  <a:schemeClr val="tx1"/>
                </a:solidFill>
                <a:effectLst/>
                <a:latin typeface="Segoe UI Light" pitchFamily="34" charset="0"/>
                <a:ea typeface="+mn-ea"/>
                <a:cs typeface="+mn-cs"/>
              </a:rPr>
              <a:t> – this feature, combined with NSGs can be used for Load Balancing traffic for certain port ranges for custom applications.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 Public Preview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allows you to create load balanced deployments with much greater scale, resiliency, and ease of use for all your Virtual Machine instances inside a Virtual Network.  Load Balancer Standard unlocks a wide range of scenarios and abilities, including: </a:t>
            </a:r>
          </a:p>
          <a:p>
            <a:pPr lvl="0"/>
            <a:r>
              <a:rPr lang="en-US" sz="900" kern="1200" dirty="0">
                <a:solidFill>
                  <a:schemeClr val="tx1"/>
                </a:solidFill>
                <a:effectLst/>
                <a:latin typeface="Segoe UI Light" pitchFamily="34" charset="0"/>
                <a:ea typeface="+mn-ea"/>
                <a:cs typeface="+mn-cs"/>
              </a:rPr>
              <a:t>Availability Zones with regionally resilient and zonal frontends, cross-zone load balancing for high availability scenarios to constrain to a zone or span multiple zones.</a:t>
            </a:r>
          </a:p>
          <a:p>
            <a:pPr lvl="0"/>
            <a:r>
              <a:rPr lang="en-US" sz="900" kern="1200" dirty="0">
                <a:solidFill>
                  <a:schemeClr val="tx1"/>
                </a:solidFill>
                <a:effectLst/>
                <a:latin typeface="Segoe UI Light" pitchFamily="34" charset="0"/>
                <a:ea typeface="+mn-ea"/>
                <a:cs typeface="+mn-cs"/>
              </a:rPr>
              <a:t>Any Virtual Machine instances in a Virtual Network, including 1000 instance VM Scale Sets.</a:t>
            </a:r>
          </a:p>
          <a:p>
            <a:pPr lvl="0"/>
            <a:r>
              <a:rPr lang="en-US" sz="900" kern="1200" dirty="0">
                <a:solidFill>
                  <a:schemeClr val="tx1"/>
                </a:solidFill>
                <a:effectLst/>
                <a:latin typeface="Segoe UI Light" pitchFamily="34" charset="0"/>
                <a:ea typeface="+mn-ea"/>
                <a:cs typeface="+mn-cs"/>
              </a:rPr>
              <a:t>Instance load balancing rules to internally load balance all TCP and UDP flows for scenarios including Network Virtual Appliance high availability.</a:t>
            </a:r>
          </a:p>
          <a:p>
            <a:pPr lvl="0"/>
            <a:r>
              <a:rPr lang="en-US" sz="900" kern="1200" dirty="0">
                <a:solidFill>
                  <a:schemeClr val="tx1"/>
                </a:solidFill>
                <a:effectLst/>
                <a:latin typeface="Segoe UI Light" pitchFamily="34" charset="0"/>
                <a:ea typeface="+mn-ea"/>
                <a:cs typeface="+mn-cs"/>
              </a:rPr>
              <a:t>Diagnostic insights including data plane health, per endpoint health probe status, and counters for packets, bytes, SYN packets, and outbound SNAT connections.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430616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49659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18669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38</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39</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15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40</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04620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5/29/2018 9:36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5/29/2018 9:36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43</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5/29/2018 9:36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5/29/2018 9:36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45</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Containers as Infrastructure: Getting started with Azure Container Instances: https://www.youtube.com/watch?v=2DazXdU2F_Q</a:t>
            </a:r>
          </a:p>
          <a:p>
            <a:endParaRPr lang="en-US" dirty="0"/>
          </a:p>
        </p:txBody>
      </p:sp>
    </p:spTree>
    <p:extLst>
      <p:ext uri="{BB962C8B-B14F-4D97-AF65-F5344CB8AC3E}">
        <p14:creationId xmlns:p14="http://schemas.microsoft.com/office/powerpoint/2010/main" val="64390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Azure Reserved VM Instances (RIs) that will enable our customers to reserve virtual machines on Azure for 1 year or 3 year terms and provide significant cost savings. Key benefits include:</a:t>
            </a:r>
          </a:p>
          <a:p>
            <a:pPr lvl="0"/>
            <a:r>
              <a:rPr lang="en-US" sz="900" b="1" kern="1200" dirty="0">
                <a:solidFill>
                  <a:schemeClr val="tx1"/>
                </a:solidFill>
                <a:effectLst/>
                <a:latin typeface="Segoe UI Light" pitchFamily="34" charset="0"/>
                <a:ea typeface="+mn-ea"/>
                <a:cs typeface="+mn-cs"/>
              </a:rPr>
              <a:t>Cost savings</a:t>
            </a:r>
            <a:r>
              <a:rPr lang="en-US" sz="900" kern="1200" dirty="0">
                <a:solidFill>
                  <a:schemeClr val="tx1"/>
                </a:solidFill>
                <a:effectLst/>
                <a:latin typeface="Segoe UI Light" pitchFamily="34" charset="0"/>
                <a:ea typeface="+mn-ea"/>
                <a:cs typeface="+mn-cs"/>
              </a:rPr>
              <a:t>—customers can save up to 82% over pay as you go prices with RIs combined with Azure Hybrid Use Benefit (AHUB) for Windows VMs and up to 72% on all VMs. Customers can improve budgeting and forecasting because RIs are purchased in 1- and 3-year terms with a single up-front payment.</a:t>
            </a:r>
          </a:p>
          <a:p>
            <a:pPr lvl="0"/>
            <a:r>
              <a:rPr lang="en-US" sz="900" b="1" kern="1200" dirty="0">
                <a:solidFill>
                  <a:schemeClr val="tx1"/>
                </a:solidFill>
                <a:effectLst/>
                <a:latin typeface="Segoe UI Light" pitchFamily="34" charset="0"/>
                <a:ea typeface="+mn-ea"/>
                <a:cs typeface="+mn-cs"/>
              </a:rPr>
              <a:t>Simplicity and flexibility</a:t>
            </a:r>
            <a:r>
              <a:rPr lang="en-US" sz="900" kern="1200" dirty="0">
                <a:solidFill>
                  <a:schemeClr val="tx1"/>
                </a:solidFill>
                <a:effectLst/>
                <a:latin typeface="Segoe UI Light" pitchFamily="34" charset="0"/>
                <a:ea typeface="+mn-ea"/>
                <a:cs typeface="+mn-cs"/>
              </a:rPr>
              <a:t>—customers select only three items: region, VM series, and term, reducing purchasing complexity. If customers decide at any time during the term that they need to exchange or cancel reservations, that’s easy too.</a:t>
            </a:r>
          </a:p>
          <a:p>
            <a:pPr lvl="0"/>
            <a:r>
              <a:rPr lang="en-US" sz="900" b="1" kern="1200" dirty="0">
                <a:solidFill>
                  <a:schemeClr val="tx1"/>
                </a:solidFill>
                <a:effectLst/>
                <a:latin typeface="Segoe UI Light" pitchFamily="34" charset="0"/>
                <a:ea typeface="+mn-ea"/>
                <a:cs typeface="+mn-cs"/>
              </a:rPr>
              <a:t>Prioritized compute capacity</a:t>
            </a:r>
            <a:r>
              <a:rPr lang="en-US" sz="900" kern="1200" dirty="0">
                <a:solidFill>
                  <a:schemeClr val="tx1"/>
                </a:solidFill>
                <a:effectLst/>
                <a:latin typeface="Segoe UI Light" pitchFamily="34" charset="0"/>
                <a:ea typeface="+mn-ea"/>
                <a:cs typeface="+mn-cs"/>
              </a:rPr>
              <a:t>—customers request virtual machine capacity in their desired region or series to ensure the resources are available when—and where—they need them. Customers can now plan, implement, and execute against desired workloads by optimizing datacenter capacity around the globe.</a:t>
            </a:r>
          </a:p>
          <a:p>
            <a:r>
              <a:rPr lang="en-US" sz="900" kern="1200" dirty="0">
                <a:solidFill>
                  <a:schemeClr val="tx1"/>
                </a:solidFill>
                <a:effectLst/>
                <a:latin typeface="Segoe UI Light" pitchFamily="34" charset="0"/>
                <a:ea typeface="+mn-ea"/>
                <a:cs typeface="+mn-cs"/>
              </a:rPr>
              <a:t>Azure RIs are expected to become available for purchase before end of 2017</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https://www.youtube.com/watch?v=DsEWCjgWNOo</a:t>
            </a:r>
          </a:p>
          <a:p>
            <a:endParaRPr lang="en-US" dirty="0"/>
          </a:p>
        </p:txBody>
      </p:sp>
    </p:spTree>
    <p:extLst>
      <p:ext uri="{BB962C8B-B14F-4D97-AF65-F5344CB8AC3E}">
        <p14:creationId xmlns:p14="http://schemas.microsoft.com/office/powerpoint/2010/main" val="1243847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800" dirty="0"/>
              <a:t>In addition, to help you save more on VMs … RI</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Cost and Governance</a:t>
            </a:r>
          </a:p>
          <a:p>
            <a:pPr marL="219429" indent="-457200" algn="l">
              <a:buFont typeface="Arial" panose="020B0604020202020204" pitchFamily="34" charset="0"/>
              <a:buChar char="•"/>
            </a:pPr>
            <a:r>
              <a:rPr lang="en-US" sz="2800" dirty="0" err="1">
                <a:solidFill>
                  <a:schemeClr val="bg1"/>
                </a:solidFill>
              </a:rPr>
              <a:t>Cloudyn</a:t>
            </a:r>
            <a:r>
              <a:rPr lang="en-US" sz="2800" dirty="0">
                <a:solidFill>
                  <a:schemeClr val="bg1"/>
                </a:solidFill>
              </a:rPr>
              <a:t> </a:t>
            </a:r>
            <a:r>
              <a:rPr lang="en-US" sz="2800" baseline="30000" dirty="0">
                <a:solidFill>
                  <a:srgbClr val="FFFF00"/>
                </a:solidFill>
              </a:rPr>
              <a:t>(NEW)</a:t>
            </a:r>
          </a:p>
          <a:p>
            <a:pPr marL="219429" indent="-457200" algn="l">
              <a:buFont typeface="Arial" panose="020B0604020202020204" pitchFamily="34" charset="0"/>
              <a:buChar char="•"/>
            </a:pPr>
            <a:r>
              <a:rPr lang="en-US" sz="2800" dirty="0">
                <a:solidFill>
                  <a:schemeClr val="bg1"/>
                </a:solidFill>
              </a:rPr>
              <a:t>Azure Advisor?</a:t>
            </a: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Innovative Products and Services </a:t>
            </a:r>
          </a:p>
          <a:p>
            <a:pPr marL="219429" indent="-457200" algn="l">
              <a:buFont typeface="Arial" panose="020B0604020202020204" pitchFamily="34" charset="0"/>
              <a:buChar char="•"/>
            </a:pPr>
            <a:r>
              <a:rPr lang="en-US" sz="2800" dirty="0">
                <a:solidFill>
                  <a:schemeClr val="bg1"/>
                </a:solidFill>
              </a:rPr>
              <a:t>B-Series </a:t>
            </a:r>
            <a:r>
              <a:rPr lang="en-US" sz="2800" baseline="30000" dirty="0">
                <a:solidFill>
                  <a:srgbClr val="FFFF00"/>
                </a:solidFill>
              </a:rPr>
              <a:t>(NEW) </a:t>
            </a:r>
          </a:p>
          <a:p>
            <a:pPr marL="219429" indent="-457200" algn="l">
              <a:buFont typeface="Arial" panose="020B0604020202020204" pitchFamily="34" charset="0"/>
              <a:buChar char="•"/>
            </a:pPr>
            <a:r>
              <a:rPr lang="en-US" sz="2800" dirty="0">
                <a:solidFill>
                  <a:schemeClr val="bg1"/>
                </a:solidFill>
              </a:rPr>
              <a:t>Low priority VMs</a:t>
            </a:r>
          </a:p>
          <a:p>
            <a:pPr marL="219429" indent="-457200" algn="l">
              <a:buFont typeface="Arial" panose="020B0604020202020204" pitchFamily="34" charset="0"/>
              <a:buChar char="•"/>
            </a:pPr>
            <a:r>
              <a:rPr lang="en-US" sz="2800" dirty="0">
                <a:solidFill>
                  <a:schemeClr val="bg1"/>
                </a:solidFill>
              </a:rPr>
              <a:t>Per minute billing</a:t>
            </a:r>
          </a:p>
          <a:p>
            <a:pPr marL="219429" indent="-457200" algn="l">
              <a:buFont typeface="Arial" panose="020B0604020202020204" pitchFamily="34" charset="0"/>
              <a:buChar char="•"/>
            </a:pPr>
            <a:r>
              <a:rPr lang="en-US" sz="2800" dirty="0">
                <a:solidFill>
                  <a:schemeClr val="bg1"/>
                </a:solidFill>
              </a:rPr>
              <a:t>Auto shutdown</a:t>
            </a:r>
          </a:p>
          <a:p>
            <a:pPr marL="219429" indent="-457200" algn="l">
              <a:buFont typeface="Arial" panose="020B0604020202020204" pitchFamily="34" charset="0"/>
              <a:buChar char="•"/>
            </a:pPr>
            <a:r>
              <a:rPr lang="en-US" sz="2800" dirty="0">
                <a:solidFill>
                  <a:schemeClr val="bg1"/>
                </a:solidFill>
              </a:rPr>
              <a:t>Archival Storage</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Compelling</a:t>
            </a:r>
            <a:r>
              <a:rPr lang="en-US" sz="2800" baseline="0" dirty="0"/>
              <a:t> Offers </a:t>
            </a:r>
          </a:p>
          <a:p>
            <a:pPr marL="219429" indent="-457200" algn="l">
              <a:buFont typeface="Arial" panose="020B0604020202020204" pitchFamily="34" charset="0"/>
              <a:buChar char="•"/>
            </a:pPr>
            <a:r>
              <a:rPr lang="en-US" sz="2800" dirty="0">
                <a:solidFill>
                  <a:schemeClr val="bg1"/>
                </a:solidFill>
              </a:rPr>
              <a:t>Azure Hybrid Benefit</a:t>
            </a:r>
          </a:p>
          <a:p>
            <a:pPr marL="219429" indent="-457200" algn="l">
              <a:buFont typeface="Arial" panose="020B0604020202020204" pitchFamily="34" charset="0"/>
              <a:buChar char="•"/>
            </a:pPr>
            <a:r>
              <a:rPr lang="en-US" sz="2800" dirty="0">
                <a:solidFill>
                  <a:schemeClr val="bg1"/>
                </a:solidFill>
              </a:rPr>
              <a:t>License Mobility</a:t>
            </a:r>
          </a:p>
          <a:p>
            <a:pPr marL="219429" indent="-457200" algn="l">
              <a:buFont typeface="Arial" panose="020B0604020202020204" pitchFamily="34" charset="0"/>
              <a:buChar char="•"/>
            </a:pPr>
            <a:r>
              <a:rPr lang="en-US" sz="2800" dirty="0">
                <a:solidFill>
                  <a:schemeClr val="bg1"/>
                </a:solidFill>
              </a:rPr>
              <a:t>MSDN Benefits?</a:t>
            </a:r>
          </a:p>
          <a:p>
            <a:pPr marL="219429" indent="-457200" algn="l">
              <a:buFont typeface="Arial" panose="020B0604020202020204" pitchFamily="34" charset="0"/>
              <a:buChar char="•"/>
            </a:pPr>
            <a:r>
              <a:rPr lang="en-US" sz="2800" dirty="0">
                <a:solidFill>
                  <a:schemeClr val="bg1"/>
                </a:solidFill>
              </a:rPr>
              <a:t>Free Tier/Account? </a:t>
            </a:r>
            <a:r>
              <a:rPr lang="en-US" sz="2800" baseline="30000" dirty="0">
                <a:solidFill>
                  <a:srgbClr val="FFFF00"/>
                </a:solidFill>
              </a:rPr>
              <a:t>(NEW)</a:t>
            </a:r>
            <a:endParaRPr lang="en-US" sz="2800" baseline="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baseline="0" dirty="0"/>
              <a:t>Price Match Commitment</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2800" dirty="0">
                <a:solidFill>
                  <a:schemeClr val="bg1"/>
                </a:solidFill>
              </a:rPr>
              <a:t>Take price of the equation on commodity services</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indent="0">
              <a:buFont typeface="+mj-lt"/>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4085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the public preview of Azure Availability Zones in two regions with more being added in the coming months. We’re building upon our existing regions with Availability Zones to provide a comprehensive set of high-availability and disaster recovery capabilities to meet the most demanding business continuity needs of your customers.</a:t>
            </a:r>
          </a:p>
          <a:p>
            <a:r>
              <a:rPr lang="en-US" sz="900" kern="1200" dirty="0">
                <a:solidFill>
                  <a:schemeClr val="tx1"/>
                </a:solidFill>
                <a:effectLst/>
                <a:latin typeface="Segoe UI Light" pitchFamily="34" charset="0"/>
                <a:ea typeface="+mn-ea"/>
                <a:cs typeface="+mn-cs"/>
              </a:rPr>
              <a:t>Availability Zones are fault-isolated locations within an Azure region, providing redundant power, cooling, and networking. Availability Zones allow your customers to run mission critical applications with high availability and fault tolerance to data center failures. We will be offering a financially backed 99.99% SLA for Virtual Machines deployed in two or more zones within a region when it is generally available.</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https://www.youtube.com/watch?v=ryiNkqYCcY4</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https://www.youtube.com/watch?v=DXOTJPZzP6Q</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en-US" dirty="0"/>
          </a:p>
        </p:txBody>
      </p:sp>
    </p:spTree>
    <p:extLst>
      <p:ext uri="{BB962C8B-B14F-4D97-AF65-F5344CB8AC3E}">
        <p14:creationId xmlns:p14="http://schemas.microsoft.com/office/powerpoint/2010/main" val="404086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038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fr-FR" dirty="0"/>
              <a:t>https://azure.microsoft.com/roadmap/azure-file-sync/</a:t>
            </a:r>
          </a:p>
          <a:p>
            <a:r>
              <a:rPr lang="fr-FR" dirty="0"/>
              <a:t>https://azure.microsoft.com/en-us/blog/announcing-the-public-preview-for-azure-file-sync/</a:t>
            </a:r>
          </a:p>
          <a:p>
            <a:r>
              <a:rPr lang="fr-FR" dirty="0"/>
              <a:t>Microsoft Azure File Sync: https://www.youtube.com/watch?v=r26jWDGF_rg</a:t>
            </a:r>
          </a:p>
          <a:p>
            <a:endParaRPr lang="fr-FR" dirty="0"/>
          </a:p>
          <a:p>
            <a:r>
              <a:rPr lang="en-US" sz="900" b="1" kern="1200" dirty="0">
                <a:solidFill>
                  <a:schemeClr val="tx1"/>
                </a:solidFill>
                <a:effectLst/>
                <a:latin typeface="Segoe UI Light" pitchFamily="34" charset="0"/>
                <a:ea typeface="+mn-ea"/>
                <a:cs typeface="+mn-cs"/>
              </a:rPr>
              <a:t>Azure File Sync Public Preview Field Announcement</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File Sync is a new capability of Azure Files that allows customers to easily synchronize existing directories and files from Windows Server 2012R2 and 2016 to Azure Files. The public preview blog announcement will be released on September 25th. See for blog post. Azure File Sync provides the following scenarios to our customers: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Multi-site sync and access – Azure File Sync synchronizes between Azure File Shares and Windows Servers. Customers with branches that require the same files to be accessed across these servers can use Azure File Sync to keep them consistent via a fully managed cloud service.</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Cloud tiering (server becomes cache) – Servers that are low on capacity can benefit from Azure File Sync cloud-tiering feature where less recently used data is removed from the local server and then recalled when an application or user accesses the file. This allows the local server to provide the same application compatibility and performance while increasing the storage capacity and simplifying management.</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Integrated server data backup – Azure File Sync works with Azure Backup to provide integrated backup and restoration. In the example of a branch office deployment instead of backing up each branch office file server, instead, use Azure Backup to backup the Azure File Share to safeguard the data. Azure File snapshots are supported where an entire share or a specific file version can be retrieved for point-in-time recovery.</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Direct cloud data access – Moving a workload (lift and shift) can be done with sync to allow both on premise and cloud access to the same data during the migration. This can allow portions of the workload to be moved into the cloud.</a:t>
            </a:r>
            <a:endParaRPr lang="en-US" sz="105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Public Preview Structure</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Azure File Sync public preview will launch in US West, West Europe, Southeast Asia, and Australia East. After public preview launch we will add other public regions based on demand. The public preview launches with the following restrictions:</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Cloud-Cloud sync is not supported but is being developed. Cloud to cloud sync allows 2 or more Azure File shares to also be in the same sync group.  One common use case would be to provide a new type of replication across regions that offers read/write access to multiple regions. A second use case would be to optimize a replication latency where servers exist in multiple regions.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Azure Files LRS and GRS is supported. GRS will provide a copy of the data that can be used in the case of region failover. Should a region failover occur, the Azure File Sync deployment would have to be recreated using the ‘copy’ of the data from the backup region.</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Current limits for Azure File Sync (if any of these are blocking, please do contact xsyncpm@microsoft.com as these will increase through time) </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Storage Sync Service objects per subscription:          15</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Sync Groups per Storage Sync Service:                      30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Registered Servers per Storage Sync Service: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Cloud Endpoints per Sync Group:                               1</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Server Endpoints per Sync Group: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Items (files &amp; directories) per Sync Group:                4M</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Max File Size:                                                              500GB</a:t>
            </a:r>
            <a:endParaRPr lang="en-US" sz="1050" kern="1200" dirty="0">
              <a:solidFill>
                <a:schemeClr val="tx1"/>
              </a:solidFill>
              <a:effectLst/>
              <a:latin typeface="Segoe UI Light" pitchFamily="34" charset="0"/>
              <a:ea typeface="+mn-ea"/>
              <a:cs typeface="+mn-cs"/>
            </a:endParaRPr>
          </a:p>
          <a:p>
            <a:endParaRPr lang="fr-FR" dirty="0"/>
          </a:p>
        </p:txBody>
      </p:sp>
    </p:spTree>
    <p:extLst>
      <p:ext uri="{BB962C8B-B14F-4D97-AF65-F5344CB8AC3E}">
        <p14:creationId xmlns:p14="http://schemas.microsoft.com/office/powerpoint/2010/main" val="3720059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https://azure.microsoft.com/roadmap/azure-data-box/</a:t>
            </a:r>
          </a:p>
          <a:p>
            <a:r>
              <a:rPr lang="en-US" dirty="0"/>
              <a:t>https://azure.microsoft.com/en-us/blog/announcing-the-preview-for-the-azure-data-box-achievements-will-be-unlocked/</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Announcing the limited preview of Azure Data Box</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We’re excited to announce the limited preview of Azure Data Box. The Azure Data Box is a secure, ruggedized, tamper resistant appliance created by Microsoft to help customers transfer large amounts of data into Azure Storage. Customers can order the Data Box through the Azure portal. The Data Box can connect to a customer’s networks via DHCP or customer supplied IP address. Customers can copy data to the Azure Data Box using the SMB 3.0 protocol and encrypt it using 256-bit AES encryption keys. When returned to Microsoft, customers can store their data in Azure Blob or Files storage and the device is erased after data upload. Partners can also use the Azure Data Box to help their customers with large Azure Data transfer projects. Availability for the preview will be limited US regions but we encourage all interested customers to express interest in participating.</a:t>
            </a:r>
          </a:p>
          <a:p>
            <a:r>
              <a:rPr lang="en-US" sz="900" kern="1200" dirty="0">
                <a:solidFill>
                  <a:schemeClr val="tx1"/>
                </a:solidFill>
                <a:effectLst/>
                <a:latin typeface="Segoe UI Light" pitchFamily="34" charset="0"/>
                <a:ea typeface="+mn-ea"/>
                <a:cs typeface="+mn-cs"/>
              </a:rPr>
              <a:t>Key points:</a:t>
            </a:r>
          </a:p>
          <a:p>
            <a:pPr lvl="0"/>
            <a:r>
              <a:rPr lang="en-US" sz="900" kern="1200" dirty="0">
                <a:solidFill>
                  <a:schemeClr val="tx1"/>
                </a:solidFill>
                <a:effectLst/>
                <a:latin typeface="Segoe UI Light" pitchFamily="34" charset="0"/>
                <a:ea typeface="+mn-ea"/>
                <a:cs typeface="+mn-cs"/>
              </a:rPr>
              <a:t>Limited inventory (Team will review each customer submission) </a:t>
            </a:r>
          </a:p>
          <a:p>
            <a:pPr lvl="0"/>
            <a:r>
              <a:rPr lang="en-US" sz="900" kern="1200" dirty="0">
                <a:solidFill>
                  <a:schemeClr val="tx1"/>
                </a:solidFill>
                <a:effectLst/>
                <a:latin typeface="Segoe UI Light" pitchFamily="34" charset="0"/>
                <a:ea typeface="+mn-ea"/>
                <a:cs typeface="+mn-cs"/>
              </a:rPr>
              <a:t>Early preview will use ‘proxy HW’ (Not final devices) while manufacturing ramps up for new devices </a:t>
            </a:r>
          </a:p>
          <a:p>
            <a:pPr lvl="0"/>
            <a:r>
              <a:rPr lang="en-US" sz="900" kern="1200" dirty="0">
                <a:solidFill>
                  <a:schemeClr val="tx1"/>
                </a:solidFill>
                <a:effectLst/>
                <a:latin typeface="Segoe UI Light" pitchFamily="34" charset="0"/>
                <a:ea typeface="+mn-ea"/>
                <a:cs typeface="+mn-cs"/>
              </a:rPr>
              <a:t>No charge to use devices during preview stages however normal storage charges apply for data</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002208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53</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5/29/2018 9:36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https://azure.microsoft.com/roadmap/introducing-azure-policy/</a:t>
            </a:r>
          </a:p>
          <a:p>
            <a:r>
              <a:rPr lang="en-US" dirty="0"/>
              <a:t>http://azure.com/policy</a:t>
            </a:r>
          </a:p>
          <a:p>
            <a:r>
              <a:rPr lang="en-US" dirty="0"/>
              <a:t>Implement governance in Azure at scale with policy based management: https://www.youtube.com/watch?v=4umiAqJMTKM </a:t>
            </a:r>
          </a:p>
        </p:txBody>
      </p:sp>
    </p:spTree>
    <p:extLst>
      <p:ext uri="{BB962C8B-B14F-4D97-AF65-F5344CB8AC3E}">
        <p14:creationId xmlns:p14="http://schemas.microsoft.com/office/powerpoint/2010/main" val="709931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2673793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https://azure.microsoft.com/roadmap/azure-network-watcher-connectivity-check-for-express-route/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Network Watcher Connectivity Check for Azure ExpressRoute -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 Watcher announces the preview of Connectivity Check for Express Route circuits. This advanced capability added to the existing connectivity check feature enable you to identify hybrid connectivity issues from your Azure Virtual Machine to an on-premise machine connected over an Azure ExpressRoute circuit.</a:t>
            </a:r>
          </a:p>
          <a:p>
            <a:pPr lvl="0"/>
            <a:r>
              <a:rPr lang="en-US" sz="900" kern="1200" dirty="0">
                <a:solidFill>
                  <a:schemeClr val="tx1"/>
                </a:solidFill>
                <a:effectLst/>
                <a:latin typeface="Segoe UI Light" pitchFamily="34" charset="0"/>
                <a:ea typeface="+mn-ea"/>
                <a:cs typeface="+mn-cs"/>
              </a:rPr>
              <a:t>Hop by hop information with latency from your source VM to destination on-premise machine connected over Express Route circuit.</a:t>
            </a:r>
          </a:p>
          <a:p>
            <a:pPr lvl="0"/>
            <a:r>
              <a:rPr lang="en-US" sz="900" kern="1200" dirty="0">
                <a:solidFill>
                  <a:schemeClr val="tx1"/>
                </a:solidFill>
                <a:effectLst/>
                <a:latin typeface="Segoe UI Light" pitchFamily="34" charset="0"/>
                <a:ea typeface="+mn-ea"/>
                <a:cs typeface="+mn-cs"/>
              </a:rPr>
              <a:t>Get insights into possible paths the packet can take between source and destination.</a:t>
            </a:r>
          </a:p>
          <a:p>
            <a:pPr lvl="0"/>
            <a:r>
              <a:rPr lang="en-US" sz="900" kern="1200" dirty="0">
                <a:solidFill>
                  <a:schemeClr val="tx1"/>
                </a:solidFill>
                <a:effectLst/>
                <a:latin typeface="Segoe UI Light" pitchFamily="34" charset="0"/>
                <a:ea typeface="+mn-ea"/>
                <a:cs typeface="+mn-cs"/>
              </a:rPr>
              <a:t>Identify potential configuration issues like traffic blocked by NSG or guest firewall, routes issues due to user defined or system routes, incomplete or missing Address Resolution Protocol (ARP) table entry, missing routes in the Express Route gateway for the destination.</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45338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83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2943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5/29/2018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368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468997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661037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7108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Taking a deeper look at some of the key services that constitute Azure IaaS. We will go into a little bit more detail into each of these services</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defTabSz="968072">
              <a:spcBef>
                <a:spcPts val="1271"/>
              </a:spcBef>
              <a:buClr>
                <a:srgbClr val="FFFFFF"/>
              </a:buCl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t>
            </a: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autoscaling</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extensions – custom run scripts</a:t>
            </a:r>
          </a:p>
          <a:p>
            <a:pPr marL="296711" lvl="1" indent="-296711" defTabSz="968072">
              <a:spcBef>
                <a:spcPts val="1271"/>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a:t>
            </a: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prem</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allow VMs to connect on a private network in the cloud. It provides an isolated and secure environment for your applications.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a:t>
            </a: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IPSec</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VPN or ExpressRoute (private network on a telecom provider, highest level of security)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0" lvl="1" indent="0" defTabSz="968072">
              <a:spcBef>
                <a:spcPts val="1271"/>
              </a:spcBef>
              <a:buClr>
                <a:srgbClr val="FFFFFF"/>
              </a:buClr>
              <a:buFontTx/>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defTabSz="968072">
              <a:spcBef>
                <a:spcPts val="1271"/>
              </a:spcBef>
              <a:buClr>
                <a:srgbClr val="FFFFFF"/>
              </a:buCl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6711" lvl="1" indent="-296711" defTabSz="968072">
              <a:spcBef>
                <a:spcPts val="1271"/>
              </a:spcBef>
              <a:buClr>
                <a:srgbClr val="FFFFFF"/>
              </a:buClr>
              <a:buFontTx/>
              <a:buChar char="-"/>
              <a:defRPr/>
            </a:pPr>
            <a:r>
              <a:rPr lang="en-US" sz="1600"/>
              <a:t>Azure Storage offers different sets of storage services for various business needs. Some of them being disks connecting to a VM or Blob storage for unstructured data</a:t>
            </a: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6711" lvl="1" indent="-296711" defTabSz="968072">
              <a:spcBef>
                <a:spcPts val="1271"/>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lvl="1" defTabSz="950022">
              <a:lnSpc>
                <a:spcPct val="90000"/>
              </a:lnSpc>
              <a:spcBef>
                <a:spcPts val="1247"/>
              </a:spcBef>
              <a:spcAft>
                <a:spcPts val="346"/>
              </a:spcAft>
              <a:buClr>
                <a:srgbClr val="FFFFFF"/>
              </a:buClr>
              <a:defRPr/>
            </a:pPr>
            <a:r>
              <a:rPr lang="en-US" sz="1600"/>
              <a:t>  </a:t>
            </a:r>
          </a:p>
          <a:p>
            <a:pPr marL="0" lvl="1" defTabSz="950022">
              <a:lnSpc>
                <a:spcPct val="90000"/>
              </a:lnSpc>
              <a:spcBef>
                <a:spcPts val="1247"/>
              </a:spcBef>
              <a:spcAft>
                <a:spcPts val="346"/>
              </a:spcAft>
              <a:buClr>
                <a:srgbClr val="FFFFFF"/>
              </a:buClr>
              <a:defRPr/>
            </a:pPr>
            <a:r>
              <a:rPr lang="en-US" sz="1600"/>
              <a:t>Management</a:t>
            </a:r>
          </a:p>
          <a:p>
            <a:pPr marL="291179" lvl="1" indent="-291179" defTabSz="950022">
              <a:lnSpc>
                <a:spcPct val="90000"/>
              </a:lnSpc>
              <a:spcBef>
                <a:spcPts val="1247"/>
              </a:spcBef>
              <a:spcAft>
                <a:spcPts val="346"/>
              </a:spcAft>
              <a:buClr>
                <a:srgbClr val="FFFFFF"/>
              </a:buClr>
              <a:buFontTx/>
              <a:buChar char="-"/>
              <a:defRPr/>
            </a:pPr>
            <a:r>
              <a:rPr lang="en-US" sz="1600"/>
              <a:t>Management across the these various foundational services. Some of the services including portal, AD, MFA, </a:t>
            </a:r>
            <a:r>
              <a:rPr lang="en-US" sz="1600" err="1"/>
              <a:t>KeyVault</a:t>
            </a:r>
            <a:r>
              <a:rPr lang="en-US" sz="1600"/>
              <a:t>, marketplace.</a:t>
            </a:r>
          </a:p>
          <a:p>
            <a:pPr marL="291179" lvl="1" indent="-291179" defTabSz="950022">
              <a:lnSpc>
                <a:spcPct val="90000"/>
              </a:lnSpc>
              <a:spcBef>
                <a:spcPts val="1247"/>
              </a:spcBef>
              <a:spcAft>
                <a:spcPts val="346"/>
              </a:spcAft>
              <a:buClr>
                <a:srgbClr val="FFFFFF"/>
              </a:buClr>
              <a:buFontTx/>
              <a:buChar char="-"/>
              <a:defRPr/>
            </a:pPr>
            <a:r>
              <a:rPr lang="en-US" sz="1600"/>
              <a:t>Security</a:t>
            </a:r>
          </a:p>
          <a:p>
            <a:pPr marL="291179" lvl="1" indent="-291179" defTabSz="950022">
              <a:lnSpc>
                <a:spcPct val="90000"/>
              </a:lnSpc>
              <a:spcBef>
                <a:spcPts val="1247"/>
              </a:spcBef>
              <a:spcAft>
                <a:spcPts val="346"/>
              </a:spcAft>
              <a:buClr>
                <a:srgbClr val="FFFFFF"/>
              </a:buClr>
              <a:buFontTx/>
              <a:buChar char="-"/>
              <a:defRPr/>
            </a:pPr>
            <a:r>
              <a:rPr lang="en-US" sz="1600"/>
              <a:t>AD for identity management</a:t>
            </a:r>
          </a:p>
          <a:p>
            <a:pPr marL="291179" lvl="1" indent="-291179" defTabSz="950022">
              <a:lnSpc>
                <a:spcPct val="90000"/>
              </a:lnSpc>
              <a:spcBef>
                <a:spcPts val="1247"/>
              </a:spcBef>
              <a:spcAft>
                <a:spcPts val="346"/>
              </a:spcAft>
              <a:buClr>
                <a:srgbClr val="FFFFFF"/>
              </a:buClr>
              <a:buFontTx/>
              <a:buChar char="-"/>
              <a:defRPr/>
            </a:pPr>
            <a:r>
              <a:rPr lang="en-US" sz="1600"/>
              <a:t>ARM management, powerful - </a:t>
            </a:r>
            <a:r>
              <a:rPr lang="en-US" sz="1600" err="1"/>
              <a:t>templatized</a:t>
            </a:r>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7766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6326143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643919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952562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2134752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0469936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688297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6654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Remember our earlier statistic that b</a:t>
            </a:r>
            <a:r>
              <a:rPr lang="en-US" baseline="0" dirty="0"/>
              <a:t>y 2020, the number of mobile devices coming online will reach 1 million per hour? Mobile development couldn’t be a more important response to targeting customers and providing connected experiences across different interaction points.</a:t>
            </a:r>
          </a:p>
          <a:p>
            <a:pPr defTabSz="931774">
              <a:defRPr/>
            </a:pPr>
            <a:endParaRPr lang="en-US" baseline="0" dirty="0"/>
          </a:p>
          <a:p>
            <a:pPr defTabSz="931774">
              <a:defRPr/>
            </a:pPr>
            <a:r>
              <a:rPr lang="en-US" baseline="0" dirty="0"/>
              <a:t>That’s why we’ve been investing in mobile capabilities to help customers build mobile apps fast across platforms, with continuous integration and continuous deliver.</a:t>
            </a:r>
          </a:p>
          <a:p>
            <a:pPr defTabSz="931774">
              <a:defRPr/>
            </a:pPr>
            <a:endParaRPr lang="en-US" baseline="0" dirty="0"/>
          </a:p>
          <a:p>
            <a:pPr defTabSz="931774">
              <a:defRPr/>
            </a:pPr>
            <a:r>
              <a:rPr lang="en-US" baseline="0" dirty="0"/>
              <a:t>On the front-end of development, Xamarin helps developer productivity for building mobile apps with C# compiling code across platforms: iOS, Android, Microsoft. Xamarin Test Cloud, provides automated testing to find bugs quickly before you deploy. </a:t>
            </a:r>
          </a:p>
          <a:p>
            <a:pPr defTabSz="931774">
              <a:defRPr/>
            </a:pPr>
            <a:endParaRPr lang="en-US" baseline="0" dirty="0"/>
          </a:p>
          <a:p>
            <a:pPr defTabSz="931774">
              <a:defRPr/>
            </a:pPr>
            <a:r>
              <a:rPr lang="en-US" baseline="0" dirty="0"/>
              <a:t>With HockeyApp we can manage beta distribution, get real-time crash reports, and engage with customer feedback for continuous integration.</a:t>
            </a:r>
            <a:endParaRPr lang="en-US" dirty="0"/>
          </a:p>
          <a:p>
            <a:pPr defTabSz="931774">
              <a:defRPr/>
            </a:pPr>
            <a:endParaRPr lang="en-US" dirty="0"/>
          </a:p>
          <a:p>
            <a:pPr defTabSz="931774">
              <a:defRPr/>
            </a:pPr>
            <a:r>
              <a:rPr lang="en-US" dirty="0"/>
              <a:t>Azure Mobile</a:t>
            </a:r>
            <a:r>
              <a:rPr lang="en-US" baseline="0" dirty="0"/>
              <a:t> App Service provides the back-end services that customers require, including offline data sync, user authentication, and push notifications. Mobile App Service is also tool agnostic, so whether you’re using Xamarin/HockeyApp or another tool, you can leverage the mobile back-end services all the same.</a:t>
            </a:r>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10744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5/29/2018 9:36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80</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587553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39344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84</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87</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5/29/2018 9:36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88</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4708">
              <a:buChar char="•"/>
            </a:pPr>
            <a:r>
              <a:rPr lang="en-US"/>
              <a:t>Microsoft has a comprehensive approach to open source in the cloud that spans enabling, integrating, releasing and contributing to open source, with a strong emphasis on ecosystem partnerships </a:t>
            </a:r>
          </a:p>
          <a:p>
            <a:pPr indent="-174708">
              <a:buChar char="•"/>
            </a:pPr>
            <a:r>
              <a:rPr lang="en-US"/>
              <a:t>Microsoft Azure is an open and flexible cloud that is all about choice, and allows you to build applications in the cloud the way you want with your choice of tools, applications and frameworks</a:t>
            </a:r>
          </a:p>
          <a:p>
            <a:pPr indent="-174708">
              <a:buChar char="•"/>
            </a:pPr>
            <a:r>
              <a:rPr lang="en-US"/>
              <a:t>Microsoft also integrates open source into many of Azure products and services, such as Hadoop and Linux in HDInsight, fluent in OMS or DC/OS, Kubernetes and Docker Swarm in ACS, and has open sourced ACS-Engine</a:t>
            </a:r>
          </a:p>
        </p:txBody>
      </p:sp>
      <p:sp>
        <p:nvSpPr>
          <p:cNvPr id="4" name="Slide Number Placeholder 3"/>
          <p:cNvSpPr>
            <a:spLocks noGrp="1"/>
          </p:cNvSpPr>
          <p:nvPr>
            <p:ph type="sldNum" sz="quarter" idx="10"/>
          </p:nvPr>
        </p:nvSpPr>
        <p:spPr/>
        <p:txBody>
          <a:bodyPr/>
          <a:lstStyle/>
          <a:p>
            <a:pPr defTabSz="931774">
              <a:defRPr/>
            </a:pPr>
            <a:fld id="{36DAC288-28CF-40C3-A408-271E9A37F250}" type="slidenum">
              <a:rPr lang="en-US">
                <a:solidFill>
                  <a:prstClr val="black"/>
                </a:solidFill>
                <a:latin typeface="Arial"/>
                <a:cs typeface="Arial" pitchFamily="34" charset="0"/>
              </a:rPr>
              <a:pPr defTabSz="931774">
                <a:defRPr/>
              </a:pPr>
              <a:t>9</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8049489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Good quick demo at http:/captionbot.ai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Azure supports a number of artificial</a:t>
            </a:r>
            <a:r>
              <a:rPr lang="en-US" baseline="0"/>
              <a:t> intelligence capabilities. </a:t>
            </a:r>
            <a:r>
              <a:rPr lang="en-US"/>
              <a:t>Artificial Intelligence is no longer an exotic concept. Rather, it’s embedded into experiences we have every day. Siri and Cortana for example help us complete tasks faster and on the go.</a:t>
            </a:r>
          </a:p>
          <a:p>
            <a:endParaRPr lang="en-US"/>
          </a:p>
          <a:p>
            <a:r>
              <a:rPr lang="en-US" baseline="0"/>
              <a:t>Another example is Dominos. They recently went through a massive digital transformation to improve their brand perception and engage customers in new ways, and they launched a series of “app-less apps” or rather social/chat/text apps where you can order pizza through natural language interaction through channels like Twitter, and SMS. Not only are they reaching people in channels unexplored by any other pizza company, they’re building a positive brand image as a company that’s truly centered on customers.</a:t>
            </a:r>
            <a:endParaRPr lang="en-US"/>
          </a:p>
          <a:p>
            <a:endParaRPr lang="en-US"/>
          </a:p>
          <a:p>
            <a:r>
              <a:rPr lang="en-US"/>
              <a:t>With Cognitive Services and the Bot Framework, we’re providing the APIs and SDKs to help you embed these experiences within your Azure applications.</a:t>
            </a:r>
          </a:p>
          <a:p>
            <a:endParaRPr lang="en-US"/>
          </a:p>
          <a:p>
            <a:r>
              <a:rPr lang="en-US"/>
              <a:t>Cognitive Services includes APIs for vision, speech, language, knowledge, and search.</a:t>
            </a:r>
          </a:p>
          <a:p>
            <a:endParaRPr lang="en-US"/>
          </a:p>
          <a:p>
            <a:r>
              <a:rPr lang="en-US"/>
              <a:t>Bot Framework includes a connector, to text/</a:t>
            </a:r>
            <a:r>
              <a:rPr lang="en-US" err="1"/>
              <a:t>sms</a:t>
            </a:r>
            <a:r>
              <a:rPr lang="en-US"/>
              <a:t>, O365, Slack, etc., an open source SDK, and a directory of public bots.</a:t>
            </a:r>
          </a:p>
        </p:txBody>
      </p:sp>
      <p:sp>
        <p:nvSpPr>
          <p:cNvPr id="4" name="Slide Number Placeholder 3"/>
          <p:cNvSpPr>
            <a:spLocks noGrp="1"/>
          </p:cNvSpPr>
          <p:nvPr>
            <p:ph type="sldNum" sz="quarter" idx="10"/>
          </p:nvPr>
        </p:nvSpPr>
        <p:spPr/>
        <p:txBody>
          <a:bodyPr/>
          <a:lstStyle/>
          <a:p>
            <a:pPr defTabSz="931774">
              <a:defRPr/>
            </a:pPr>
            <a:fld id="{A15C472B-0BE7-420F-A37B-44BBF15E7929}" type="slidenum">
              <a:rPr lang="en-US">
                <a:solidFill>
                  <a:prstClr val="black"/>
                </a:solidFill>
                <a:latin typeface="Calibri" panose="020F0502020204030204"/>
              </a:rPr>
              <a:pPr defTabSz="931774">
                <a:defRPr/>
              </a:pPr>
              <a:t>91</a:t>
            </a:fld>
            <a:endParaRPr lang="en-US">
              <a:solidFill>
                <a:prstClr val="black"/>
              </a:solidFill>
              <a:latin typeface="Calibri" panose="020F0502020204030204"/>
            </a:endParaRPr>
          </a:p>
        </p:txBody>
      </p:sp>
    </p:spTree>
    <p:extLst>
      <p:ext uri="{BB962C8B-B14F-4D97-AF65-F5344CB8AC3E}">
        <p14:creationId xmlns:p14="http://schemas.microsoft.com/office/powerpoint/2010/main" val="6231134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5/29/2018 9:36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a:t>While</a:t>
            </a:r>
            <a:r>
              <a:rPr lang="en-US" baseline="0"/>
              <a:t> there are a lot of interesting </a:t>
            </a:r>
            <a:r>
              <a:rPr lang="en-US" baseline="0" err="1"/>
              <a:t>IoT</a:t>
            </a:r>
            <a:r>
              <a:rPr lang="en-US" baseline="0"/>
              <a:t> scenarios unfolding in the consumer space, based on our experience in working with customers and partners we see the majority of </a:t>
            </a:r>
            <a:r>
              <a:rPr lang="en-US" baseline="0" err="1"/>
              <a:t>IoT</a:t>
            </a:r>
            <a:r>
              <a:rPr lang="en-US" baseline="0"/>
              <a:t> value being enabled in the commercial space. </a:t>
            </a:r>
          </a:p>
          <a:p>
            <a:pPr marL="174708" indent="-174708">
              <a:buFont typeface="Arial" panose="020B0604020202020204" pitchFamily="34" charset="0"/>
              <a:buChar char="•"/>
            </a:pPr>
            <a:r>
              <a:rPr lang="en-US" baseline="0"/>
              <a:t>This is backed by a recently released McKinsey report that states that 70% of the </a:t>
            </a:r>
            <a:r>
              <a:rPr lang="en-US" b="1" baseline="0"/>
              <a:t>value</a:t>
            </a:r>
            <a:r>
              <a:rPr lang="en-US" baseline="0"/>
              <a:t> enabled by </a:t>
            </a:r>
            <a:r>
              <a:rPr lang="en-US" baseline="0" err="1"/>
              <a:t>IoT</a:t>
            </a:r>
            <a:r>
              <a:rPr lang="en-US" baseline="0"/>
              <a:t> will come from B2B scenarios.</a:t>
            </a:r>
          </a:p>
          <a:p>
            <a:pPr marL="174708" indent="-174708">
              <a:buFont typeface="Arial" panose="020B0604020202020204" pitchFamily="34" charset="0"/>
              <a:buChar char="•"/>
            </a:pPr>
            <a:r>
              <a:rPr lang="en-US" baseline="0"/>
              <a:t>Whether its Rockwell Automation that is helping its oil and gas customers improve efficiency by monitoring supply chain assets, or ThyssenKrupp elevators that is doing predictive maintenance on elevators to prevent unscheduled downtime for their customers, or the Stanford Linear Accelerator Center (SLAC) that is using </a:t>
            </a:r>
            <a:r>
              <a:rPr lang="en-US" baseline="0" err="1"/>
              <a:t>IoT</a:t>
            </a:r>
            <a:r>
              <a:rPr lang="en-US" baseline="0"/>
              <a:t> to continuously monitor various sensors of the linear accelerator to anticipate problems, take action and prevent failure; organization of all types are starting to harness the value of </a:t>
            </a:r>
            <a:r>
              <a:rPr lang="en-US" baseline="0" err="1"/>
              <a:t>IoT</a:t>
            </a:r>
            <a:r>
              <a:rPr lang="en-US" baseline="0"/>
              <a:t> to transform themselves. </a:t>
            </a:r>
          </a:p>
          <a:p>
            <a:pPr marL="174708" indent="-174708">
              <a:buFont typeface="Arial" panose="020B0604020202020204" pitchFamily="34" charset="0"/>
              <a:buChar char="•"/>
            </a:pPr>
            <a:r>
              <a:rPr lang="en-US" baseline="0"/>
              <a:t>Of course, as a solution provider you could very well be working with a customer that's creating a consumer product, let's say a car manufacturer. However, the value you'll be providing in this B2B2C scenario is helping that organization build an enterprise grade </a:t>
            </a:r>
            <a:r>
              <a:rPr lang="en-US" baseline="0" err="1"/>
              <a:t>IoT</a:t>
            </a:r>
            <a:r>
              <a:rPr lang="en-US" baseline="0"/>
              <a:t> solution so they can launch their products.</a:t>
            </a:r>
          </a:p>
          <a:p>
            <a:pPr marL="174708" indent="-174708">
              <a:buFont typeface="Arial" panose="020B0604020202020204" pitchFamily="34" charset="0"/>
              <a:buChar char="•"/>
            </a:pPr>
            <a:r>
              <a:rPr lang="en-US" baseline="0"/>
              <a:t>Our focus here is simply to enable build enterprise grade internet of their things solutions for your customers. Our goal is to provide you the best platform to do this.</a:t>
            </a:r>
            <a:endParaRPr lang="en-US"/>
          </a:p>
          <a:p>
            <a:endParaRPr lang="en-US"/>
          </a:p>
        </p:txBody>
      </p:sp>
      <p:sp>
        <p:nvSpPr>
          <p:cNvPr id="4" name="Slide Number Placeholder 3"/>
          <p:cNvSpPr>
            <a:spLocks noGrp="1"/>
          </p:cNvSpPr>
          <p:nvPr>
            <p:ph type="sldNum" sz="quarter" idx="10"/>
          </p:nvPr>
        </p:nvSpPr>
        <p:spPr/>
        <p:txBody>
          <a:bodyPr/>
          <a:lstStyle/>
          <a:p>
            <a:pPr defTabSz="931774">
              <a:defRPr/>
            </a:pPr>
            <a:fld id="{A15C472B-0BE7-420F-A37B-44BBF15E7929}" type="slidenum">
              <a:rPr lang="en-US">
                <a:solidFill>
                  <a:prstClr val="black"/>
                </a:solidFill>
                <a:latin typeface="Calibri" panose="020F0502020204030204"/>
              </a:rPr>
              <a:pPr defTabSz="931774">
                <a:defRPr/>
              </a:pPr>
              <a:t>93</a:t>
            </a:fld>
            <a:endParaRPr lang="en-US">
              <a:solidFill>
                <a:prstClr val="black"/>
              </a:solidFill>
              <a:latin typeface="Calibri" panose="020F0502020204030204"/>
            </a:endParaRPr>
          </a:p>
        </p:txBody>
      </p:sp>
    </p:spTree>
    <p:extLst>
      <p:ext uri="{BB962C8B-B14F-4D97-AF65-F5344CB8AC3E}">
        <p14:creationId xmlns:p14="http://schemas.microsoft.com/office/powerpoint/2010/main" val="4717381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4751306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5/29/2018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5/29/2018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5/29/2018 9:36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5/29/2018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8758506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21636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1756055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4366960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301981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5384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4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1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399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152712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2947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285012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7746465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5692197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3279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422610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1984839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68492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43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6027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135301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D95924-BB51-48E0-8B15-958CB38E3AA7}"/>
              </a:ext>
            </a:extLst>
          </p:cNvPr>
          <p:cNvSpPr/>
          <p:nvPr userDrawn="1"/>
        </p:nvSpPr>
        <p:spPr bwMode="auto">
          <a:xfrm rot="5400000" flipV="1">
            <a:off x="2714520" y="-2727430"/>
            <a:ext cx="6994525" cy="12449385"/>
          </a:xfrm>
          <a:prstGeom prst="rect">
            <a:avLst/>
          </a:prstGeom>
          <a:gradFill>
            <a:gsLst>
              <a:gs pos="0">
                <a:srgbClr val="000000">
                  <a:alpha val="20000"/>
                </a:srgbClr>
              </a:gs>
              <a:gs pos="26000">
                <a:srgbClr val="000000">
                  <a:alpha val="25000"/>
                </a:srgbClr>
              </a:gs>
              <a:gs pos="62000">
                <a:srgbClr val="000000">
                  <a:alpha val="0"/>
                </a:srgbClr>
              </a:gs>
            </a:gsLst>
            <a:lin ang="15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rgbClr val="D83B01">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grpSp>
        <p:nvGrpSpPr>
          <p:cNvPr id="9" name="Group 8">
            <a:extLst>
              <a:ext uri="{FF2B5EF4-FFF2-40B4-BE49-F238E27FC236}">
                <a16:creationId xmlns:a16="http://schemas.microsoft.com/office/drawing/2014/main" id="{8C3ACC32-7BED-4834-B064-37026A6EF299}"/>
              </a:ext>
            </a:extLst>
          </p:cNvPr>
          <p:cNvGrpSpPr/>
          <p:nvPr userDrawn="1"/>
        </p:nvGrpSpPr>
        <p:grpSpPr>
          <a:xfrm>
            <a:off x="9870766" y="444080"/>
            <a:ext cx="2127249" cy="455612"/>
            <a:chOff x="9759951" y="481013"/>
            <a:chExt cx="2127249" cy="455612"/>
          </a:xfrm>
        </p:grpSpPr>
        <p:sp>
          <p:nvSpPr>
            <p:cNvPr id="10" name="AutoShape 3">
              <a:extLst>
                <a:ext uri="{FF2B5EF4-FFF2-40B4-BE49-F238E27FC236}">
                  <a16:creationId xmlns:a16="http://schemas.microsoft.com/office/drawing/2014/main" id="{D4B2A583-878B-4F92-9B57-5F9FA4239269}"/>
                </a:ext>
              </a:extLst>
            </p:cNvPr>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a:extLst>
                <a:ext uri="{FF2B5EF4-FFF2-40B4-BE49-F238E27FC236}">
                  <a16:creationId xmlns:a16="http://schemas.microsoft.com/office/drawing/2014/main" id="{B3272615-FA4F-4D55-9015-AABF2A253EF9}"/>
                </a:ext>
              </a:extLst>
            </p:cNvPr>
            <p:cNvGrpSpPr/>
            <p:nvPr userDrawn="1"/>
          </p:nvGrpSpPr>
          <p:grpSpPr>
            <a:xfrm>
              <a:off x="10352088" y="552450"/>
              <a:ext cx="1535112" cy="296862"/>
              <a:chOff x="10352088" y="552450"/>
              <a:chExt cx="1535112" cy="296862"/>
            </a:xfrm>
            <a:solidFill>
              <a:schemeClr val="bg1"/>
            </a:solidFill>
          </p:grpSpPr>
          <p:sp>
            <p:nvSpPr>
              <p:cNvPr id="17" name="Freeform 5">
                <a:extLst>
                  <a:ext uri="{FF2B5EF4-FFF2-40B4-BE49-F238E27FC236}">
                    <a16:creationId xmlns:a16="http://schemas.microsoft.com/office/drawing/2014/main" id="{328548BB-D520-4ABE-AC39-23E083C099D7}"/>
                  </a:ext>
                </a:extLst>
              </p:cNvPr>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Rectangle 6">
                <a:extLst>
                  <a:ext uri="{FF2B5EF4-FFF2-40B4-BE49-F238E27FC236}">
                    <a16:creationId xmlns:a16="http://schemas.microsoft.com/office/drawing/2014/main" id="{4734BDD9-E6B0-4CCB-A341-8FFF579091E3}"/>
                  </a:ext>
                </a:extLst>
              </p:cNvPr>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7">
                <a:extLst>
                  <a:ext uri="{FF2B5EF4-FFF2-40B4-BE49-F238E27FC236}">
                    <a16:creationId xmlns:a16="http://schemas.microsoft.com/office/drawing/2014/main" id="{9E9DE016-4E24-4539-97C8-8956B9E45D04}"/>
                  </a:ext>
                </a:extLst>
              </p:cNvPr>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8">
                <a:extLst>
                  <a:ext uri="{FF2B5EF4-FFF2-40B4-BE49-F238E27FC236}">
                    <a16:creationId xmlns:a16="http://schemas.microsoft.com/office/drawing/2014/main" id="{F9BD1085-4E64-4BC8-BC67-FF75E4321D33}"/>
                  </a:ext>
                </a:extLst>
              </p:cNvPr>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9">
                <a:extLst>
                  <a:ext uri="{FF2B5EF4-FFF2-40B4-BE49-F238E27FC236}">
                    <a16:creationId xmlns:a16="http://schemas.microsoft.com/office/drawing/2014/main" id="{6BE19BE2-1E7A-4F04-B006-C8525E180134}"/>
                  </a:ext>
                </a:extLst>
              </p:cNvPr>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0">
                <a:extLst>
                  <a:ext uri="{FF2B5EF4-FFF2-40B4-BE49-F238E27FC236}">
                    <a16:creationId xmlns:a16="http://schemas.microsoft.com/office/drawing/2014/main" id="{1617790B-8291-4BBC-B75C-15426B7A8CFC}"/>
                  </a:ext>
                </a:extLst>
              </p:cNvPr>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Freeform 11">
                <a:extLst>
                  <a:ext uri="{FF2B5EF4-FFF2-40B4-BE49-F238E27FC236}">
                    <a16:creationId xmlns:a16="http://schemas.microsoft.com/office/drawing/2014/main" id="{B36129A8-3DF3-43A9-AB8F-507299929FE4}"/>
                  </a:ext>
                </a:extLst>
              </p:cNvPr>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Freeform 12">
                <a:extLst>
                  <a:ext uri="{FF2B5EF4-FFF2-40B4-BE49-F238E27FC236}">
                    <a16:creationId xmlns:a16="http://schemas.microsoft.com/office/drawing/2014/main" id="{28AE4D27-F2CD-497F-82FB-7D801A9C5FFD}"/>
                  </a:ext>
                </a:extLst>
              </p:cNvPr>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Freeform 13">
                <a:extLst>
                  <a:ext uri="{FF2B5EF4-FFF2-40B4-BE49-F238E27FC236}">
                    <a16:creationId xmlns:a16="http://schemas.microsoft.com/office/drawing/2014/main" id="{0A2586C7-E063-4E27-895B-1E247031FB3D}"/>
                  </a:ext>
                </a:extLst>
              </p:cNvPr>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a:extLst>
                <a:ext uri="{FF2B5EF4-FFF2-40B4-BE49-F238E27FC236}">
                  <a16:creationId xmlns:a16="http://schemas.microsoft.com/office/drawing/2014/main" id="{FD684FE3-0BFD-4855-91CF-CADBC2EFC14E}"/>
                </a:ext>
              </a:extLst>
            </p:cNvPr>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5">
              <a:extLst>
                <a:ext uri="{FF2B5EF4-FFF2-40B4-BE49-F238E27FC236}">
                  <a16:creationId xmlns:a16="http://schemas.microsoft.com/office/drawing/2014/main" id="{0118DB7E-15ED-46D0-92D4-8A1282E26584}"/>
                </a:ext>
              </a:extLst>
            </p:cNvPr>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6">
              <a:extLst>
                <a:ext uri="{FF2B5EF4-FFF2-40B4-BE49-F238E27FC236}">
                  <a16:creationId xmlns:a16="http://schemas.microsoft.com/office/drawing/2014/main" id="{1A0A91C4-0363-4688-AB8A-B5E1550480B2}"/>
                </a:ext>
              </a:extLst>
            </p:cNvPr>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Rectangle 17">
              <a:extLst>
                <a:ext uri="{FF2B5EF4-FFF2-40B4-BE49-F238E27FC236}">
                  <a16:creationId xmlns:a16="http://schemas.microsoft.com/office/drawing/2014/main" id="{0153EC32-D008-4CDC-BF56-07A820E4C503}"/>
                </a:ext>
              </a:extLst>
            </p:cNvPr>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99912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952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339091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4020370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972489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128322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949943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268119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10" name="Text Placeholder 9"/>
          <p:cNvSpPr>
            <a:spLocks noGrp="1"/>
          </p:cNvSpPr>
          <p:nvPr>
            <p:ph type="body" sz="quarter" idx="12" hasCustomPrompt="1"/>
          </p:nvPr>
        </p:nvSpPr>
        <p:spPr>
          <a:xfrm>
            <a:off x="0" y="1257443"/>
            <a:ext cx="12436475" cy="5737082"/>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646081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11390069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92228476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6044145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65081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73362474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323893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7611827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185102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01257325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331137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758057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7209294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517365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67151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671520"/>
            <a:ext cx="4169782" cy="432300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3140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00868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892109"/>
            <a:ext cx="4169782" cy="5102416"/>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453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352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99509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1264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27164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20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6762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6580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6042888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29323990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22406456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12247491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3447846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4269500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4518589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680884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5/29/2018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6504169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34956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114736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3670577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43808938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5844582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312999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3148378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5878010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4276251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9658418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0264514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5898075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5209102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79719871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786127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5/29/2018</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2973361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17412687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458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103189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154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884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0548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18130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301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855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404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626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7851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74639" y="1047362"/>
          <a:ext cx="11896291" cy="471179"/>
        </p:xfrm>
        <a:graphic>
          <a:graphicData uri="http://schemas.openxmlformats.org/drawingml/2006/table">
            <a:tbl>
              <a:tblPr firstRow="1" bandRow="1">
                <a:tableStyleId>{5C22544A-7EE6-4342-B048-85BDC9FD1C3A}</a:tableStyleId>
              </a:tblPr>
              <a:tblGrid>
                <a:gridCol w="2785100">
                  <a:extLst>
                    <a:ext uri="{9D8B030D-6E8A-4147-A177-3AD203B41FA5}">
                      <a16:colId xmlns:a16="http://schemas.microsoft.com/office/drawing/2014/main" val="3197870306"/>
                    </a:ext>
                  </a:extLst>
                </a:gridCol>
                <a:gridCol w="1301599">
                  <a:extLst>
                    <a:ext uri="{9D8B030D-6E8A-4147-A177-3AD203B41FA5}">
                      <a16:colId xmlns:a16="http://schemas.microsoft.com/office/drawing/2014/main" val="1739178816"/>
                    </a:ext>
                  </a:extLst>
                </a:gridCol>
                <a:gridCol w="1301599">
                  <a:extLst>
                    <a:ext uri="{9D8B030D-6E8A-4147-A177-3AD203B41FA5}">
                      <a16:colId xmlns:a16="http://schemas.microsoft.com/office/drawing/2014/main" val="2428224096"/>
                    </a:ext>
                  </a:extLst>
                </a:gridCol>
                <a:gridCol w="1301599">
                  <a:extLst>
                    <a:ext uri="{9D8B030D-6E8A-4147-A177-3AD203B41FA5}">
                      <a16:colId xmlns:a16="http://schemas.microsoft.com/office/drawing/2014/main" val="256736033"/>
                    </a:ext>
                  </a:extLst>
                </a:gridCol>
                <a:gridCol w="1301599">
                  <a:extLst>
                    <a:ext uri="{9D8B030D-6E8A-4147-A177-3AD203B41FA5}">
                      <a16:colId xmlns:a16="http://schemas.microsoft.com/office/drawing/2014/main" val="3336588490"/>
                    </a:ext>
                  </a:extLst>
                </a:gridCol>
                <a:gridCol w="1301599">
                  <a:extLst>
                    <a:ext uri="{9D8B030D-6E8A-4147-A177-3AD203B41FA5}">
                      <a16:colId xmlns:a16="http://schemas.microsoft.com/office/drawing/2014/main" val="580631682"/>
                    </a:ext>
                  </a:extLst>
                </a:gridCol>
                <a:gridCol w="1301599">
                  <a:extLst>
                    <a:ext uri="{9D8B030D-6E8A-4147-A177-3AD203B41FA5}">
                      <a16:colId xmlns:a16="http://schemas.microsoft.com/office/drawing/2014/main" val="4066938788"/>
                    </a:ext>
                  </a:extLst>
                </a:gridCol>
                <a:gridCol w="1301599">
                  <a:extLst>
                    <a:ext uri="{9D8B030D-6E8A-4147-A177-3AD203B41FA5}">
                      <a16:colId xmlns:a16="http://schemas.microsoft.com/office/drawing/2014/main" val="680228258"/>
                    </a:ext>
                  </a:extLst>
                </a:gridCol>
              </a:tblGrid>
              <a:tr h="235589">
                <a:tc rowSpan="2">
                  <a:txBody>
                    <a:bodyPr/>
                    <a:lstStyle/>
                    <a:p>
                      <a:endParaRPr lang="en-US" sz="900">
                        <a:solidFill>
                          <a:schemeClr val="tx1"/>
                        </a:solidFill>
                        <a:latin typeface="Segoe UI Semibold" panose="020B0702040204020203" pitchFamily="34" charset="0"/>
                      </a:endParaRPr>
                    </a:p>
                  </a:txBody>
                  <a:tcPr marL="46637" marR="46637" marT="46630" marB="4663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dirty="0">
                          <a:solidFill>
                            <a:schemeClr val="tx1"/>
                          </a:solidFill>
                          <a:latin typeface="Segoe UI Semibold" panose="020B0702040204020203" pitchFamily="34" charset="0"/>
                        </a:rPr>
                        <a:t>N-R</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5589">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Arizona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Iowa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Texas</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Virginia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Central</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East</a:t>
                      </a: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714644" y="130499"/>
            <a:ext cx="1638274" cy="780149"/>
            <a:chOff x="10046660" y="80423"/>
            <a:chExt cx="1606069" cy="764921"/>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52294"/>
              <a:chOff x="9851788" y="230324"/>
              <a:chExt cx="1606069" cy="752294"/>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3590"/>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1228679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May 4, 2018</a:t>
            </a: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74639" y="1047373"/>
          <a:ext cx="11896292" cy="351544"/>
        </p:xfrm>
        <a:graphic>
          <a:graphicData uri="http://schemas.openxmlformats.org/drawingml/2006/table">
            <a:tbl>
              <a:tblPr firstRow="1" bandRow="1">
                <a:tableStyleId>{5C22544A-7EE6-4342-B048-85BDC9FD1C3A}</a:tableStyleId>
              </a:tblPr>
              <a:tblGrid>
                <a:gridCol w="1946430">
                  <a:extLst>
                    <a:ext uri="{9D8B030D-6E8A-4147-A177-3AD203B41FA5}">
                      <a16:colId xmlns:a16="http://schemas.microsoft.com/office/drawing/2014/main" val="3197870306"/>
                    </a:ext>
                  </a:extLst>
                </a:gridCol>
                <a:gridCol w="673422">
                  <a:extLst>
                    <a:ext uri="{9D8B030D-6E8A-4147-A177-3AD203B41FA5}">
                      <a16:colId xmlns:a16="http://schemas.microsoft.com/office/drawing/2014/main" val="1658188280"/>
                    </a:ext>
                  </a:extLst>
                </a:gridCol>
                <a:gridCol w="843313">
                  <a:extLst>
                    <a:ext uri="{9D8B030D-6E8A-4147-A177-3AD203B41FA5}">
                      <a16:colId xmlns:a16="http://schemas.microsoft.com/office/drawing/2014/main" val="2622186844"/>
                    </a:ext>
                  </a:extLst>
                </a:gridCol>
                <a:gridCol w="843313">
                  <a:extLst>
                    <a:ext uri="{9D8B030D-6E8A-4147-A177-3AD203B41FA5}">
                      <a16:colId xmlns:a16="http://schemas.microsoft.com/office/drawing/2014/main" val="2255672095"/>
                    </a:ext>
                  </a:extLst>
                </a:gridCol>
                <a:gridCol w="843313">
                  <a:extLst>
                    <a:ext uri="{9D8B030D-6E8A-4147-A177-3AD203B41FA5}">
                      <a16:colId xmlns:a16="http://schemas.microsoft.com/office/drawing/2014/main" val="929329240"/>
                    </a:ext>
                  </a:extLst>
                </a:gridCol>
                <a:gridCol w="843313">
                  <a:extLst>
                    <a:ext uri="{9D8B030D-6E8A-4147-A177-3AD203B41FA5}">
                      <a16:colId xmlns:a16="http://schemas.microsoft.com/office/drawing/2014/main" val="1739178816"/>
                    </a:ext>
                  </a:extLst>
                </a:gridCol>
                <a:gridCol w="843313">
                  <a:extLst>
                    <a:ext uri="{9D8B030D-6E8A-4147-A177-3AD203B41FA5}">
                      <a16:colId xmlns:a16="http://schemas.microsoft.com/office/drawing/2014/main" val="4066938788"/>
                    </a:ext>
                  </a:extLst>
                </a:gridCol>
                <a:gridCol w="843313">
                  <a:extLst>
                    <a:ext uri="{9D8B030D-6E8A-4147-A177-3AD203B41FA5}">
                      <a16:colId xmlns:a16="http://schemas.microsoft.com/office/drawing/2014/main" val="1993623972"/>
                    </a:ext>
                  </a:extLst>
                </a:gridCol>
                <a:gridCol w="843313">
                  <a:extLst>
                    <a:ext uri="{9D8B030D-6E8A-4147-A177-3AD203B41FA5}">
                      <a16:colId xmlns:a16="http://schemas.microsoft.com/office/drawing/2014/main" val="1474986278"/>
                    </a:ext>
                  </a:extLst>
                </a:gridCol>
                <a:gridCol w="843313">
                  <a:extLst>
                    <a:ext uri="{9D8B030D-6E8A-4147-A177-3AD203B41FA5}">
                      <a16:colId xmlns:a16="http://schemas.microsoft.com/office/drawing/2014/main" val="325501089"/>
                    </a:ext>
                  </a:extLst>
                </a:gridCol>
                <a:gridCol w="843313">
                  <a:extLst>
                    <a:ext uri="{9D8B030D-6E8A-4147-A177-3AD203B41FA5}">
                      <a16:colId xmlns:a16="http://schemas.microsoft.com/office/drawing/2014/main" val="2480923566"/>
                    </a:ext>
                  </a:extLst>
                </a:gridCol>
                <a:gridCol w="843313">
                  <a:extLst>
                    <a:ext uri="{9D8B030D-6E8A-4147-A177-3AD203B41FA5}">
                      <a16:colId xmlns:a16="http://schemas.microsoft.com/office/drawing/2014/main" val="581428332"/>
                    </a:ext>
                  </a:extLst>
                </a:gridCol>
                <a:gridCol w="843313">
                  <a:extLst>
                    <a:ext uri="{9D8B030D-6E8A-4147-A177-3AD203B41FA5}">
                      <a16:colId xmlns:a16="http://schemas.microsoft.com/office/drawing/2014/main" val="478997332"/>
                    </a:ext>
                  </a:extLst>
                </a:gridCol>
              </a:tblGrid>
              <a:tr h="175772">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dirty="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5772">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dirty="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North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South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West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West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dirty="0">
                          <a:solidFill>
                            <a:schemeClr val="tx1"/>
                          </a:solidFill>
                          <a:latin typeface="Segoe UI Semibold" panose="020B0702040204020203" pitchFamily="34" charset="0"/>
                        </a:rPr>
                        <a:t>Central</a:t>
                      </a: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714644" y="130499"/>
            <a:ext cx="1638274" cy="780149"/>
            <a:chOff x="10046660" y="80423"/>
            <a:chExt cx="1606069" cy="764921"/>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52294"/>
              <a:chOff x="9851788" y="230324"/>
              <a:chExt cx="1606069" cy="752294"/>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General availability</a:t>
                </a:r>
              </a:p>
            </p:txBody>
          </p:sp>
          <p:sp>
            <p:nvSpPr>
              <p:cNvPr id="44" name="Rectangle 43">
                <a:extLst>
                  <a:ext uri="{FF2B5EF4-FFF2-40B4-BE49-F238E27FC236}">
                    <a16:creationId xmlns:a16="http://schemas.microsoft.com/office/drawing/2014/main" id="{C8DB201C-0966-430E-B1BC-B708FE89C30B}"/>
                  </a:ext>
                </a:extLst>
              </p:cNvPr>
              <p:cNvSpPr/>
              <p:nvPr userDrawn="1"/>
            </p:nvSpPr>
            <p:spPr>
              <a:xfrm>
                <a:off x="1013372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5" name="Rectangle 44">
                <a:extLst>
                  <a:ext uri="{FF2B5EF4-FFF2-40B4-BE49-F238E27FC236}">
                    <a16:creationId xmlns:a16="http://schemas.microsoft.com/office/drawing/2014/main" id="{ACA98912-7A89-4C1C-894A-F929EC5BF74B}"/>
                  </a:ext>
                </a:extLst>
              </p:cNvPr>
              <p:cNvSpPr/>
              <p:nvPr/>
            </p:nvSpPr>
            <p:spPr>
              <a:xfrm>
                <a:off x="1013372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Not available</a:t>
                </a:r>
              </a:p>
            </p:txBody>
          </p:sp>
          <p:sp>
            <p:nvSpPr>
              <p:cNvPr id="46" name="Rectangle 45">
                <a:extLst>
                  <a:ext uri="{FF2B5EF4-FFF2-40B4-BE49-F238E27FC236}">
                    <a16:creationId xmlns:a16="http://schemas.microsoft.com/office/drawing/2014/main" id="{20ECD2A4-A880-4833-85A4-0FFE1A26900B}"/>
                  </a:ext>
                </a:extLst>
              </p:cNvPr>
              <p:cNvSpPr/>
              <p:nvPr userDrawn="1"/>
            </p:nvSpPr>
            <p:spPr>
              <a:xfrm>
                <a:off x="10133725" y="230324"/>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Non-regional</a:t>
                </a:r>
              </a:p>
            </p:txBody>
          </p:sp>
          <p:sp>
            <p:nvSpPr>
              <p:cNvPr id="47" name="Rectangle 46">
                <a:extLst>
                  <a:ext uri="{FF2B5EF4-FFF2-40B4-BE49-F238E27FC236}">
                    <a16:creationId xmlns:a16="http://schemas.microsoft.com/office/drawing/2014/main" id="{AD3A1836-D3EC-4C0A-AB72-A8C259EB7A19}"/>
                  </a:ext>
                </a:extLst>
              </p:cNvPr>
              <p:cNvSpPr/>
              <p:nvPr userDrawn="1"/>
            </p:nvSpPr>
            <p:spPr>
              <a:xfrm>
                <a:off x="9851788" y="235828"/>
                <a:ext cx="441503" cy="233590"/>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4743887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72272" y="1049355"/>
          <a:ext cx="11896286" cy="469186"/>
        </p:xfrm>
        <a:graphic>
          <a:graphicData uri="http://schemas.openxmlformats.org/drawingml/2006/table">
            <a:tbl>
              <a:tblPr firstRow="1" bandRow="1">
                <a:tableStyleId>{5C22544A-7EE6-4342-B048-85BDC9FD1C3A}</a:tableStyleId>
              </a:tblPr>
              <a:tblGrid>
                <a:gridCol w="2389911">
                  <a:extLst>
                    <a:ext uri="{9D8B030D-6E8A-4147-A177-3AD203B41FA5}">
                      <a16:colId xmlns:a16="http://schemas.microsoft.com/office/drawing/2014/main" val="3197870306"/>
                    </a:ext>
                  </a:extLst>
                </a:gridCol>
                <a:gridCol w="950638">
                  <a:extLst>
                    <a:ext uri="{9D8B030D-6E8A-4147-A177-3AD203B41FA5}">
                      <a16:colId xmlns:a16="http://schemas.microsoft.com/office/drawing/2014/main" val="3223459776"/>
                    </a:ext>
                  </a:extLst>
                </a:gridCol>
                <a:gridCol w="950638">
                  <a:extLst>
                    <a:ext uri="{9D8B030D-6E8A-4147-A177-3AD203B41FA5}">
                      <a16:colId xmlns:a16="http://schemas.microsoft.com/office/drawing/2014/main" val="2622186844"/>
                    </a:ext>
                  </a:extLst>
                </a:gridCol>
                <a:gridCol w="950638">
                  <a:extLst>
                    <a:ext uri="{9D8B030D-6E8A-4147-A177-3AD203B41FA5}">
                      <a16:colId xmlns:a16="http://schemas.microsoft.com/office/drawing/2014/main" val="2437352463"/>
                    </a:ext>
                  </a:extLst>
                </a:gridCol>
                <a:gridCol w="950638">
                  <a:extLst>
                    <a:ext uri="{9D8B030D-6E8A-4147-A177-3AD203B41FA5}">
                      <a16:colId xmlns:a16="http://schemas.microsoft.com/office/drawing/2014/main" val="1806727261"/>
                    </a:ext>
                  </a:extLst>
                </a:gridCol>
                <a:gridCol w="950638">
                  <a:extLst>
                    <a:ext uri="{9D8B030D-6E8A-4147-A177-3AD203B41FA5}">
                      <a16:colId xmlns:a16="http://schemas.microsoft.com/office/drawing/2014/main" val="660294748"/>
                    </a:ext>
                  </a:extLst>
                </a:gridCol>
                <a:gridCol w="950638">
                  <a:extLst>
                    <a:ext uri="{9D8B030D-6E8A-4147-A177-3AD203B41FA5}">
                      <a16:colId xmlns:a16="http://schemas.microsoft.com/office/drawing/2014/main" val="2255672095"/>
                    </a:ext>
                  </a:extLst>
                </a:gridCol>
                <a:gridCol w="950638">
                  <a:extLst>
                    <a:ext uri="{9D8B030D-6E8A-4147-A177-3AD203B41FA5}">
                      <a16:colId xmlns:a16="http://schemas.microsoft.com/office/drawing/2014/main" val="2925835340"/>
                    </a:ext>
                  </a:extLst>
                </a:gridCol>
                <a:gridCol w="950638">
                  <a:extLst>
                    <a:ext uri="{9D8B030D-6E8A-4147-A177-3AD203B41FA5}">
                      <a16:colId xmlns:a16="http://schemas.microsoft.com/office/drawing/2014/main" val="2506138795"/>
                    </a:ext>
                  </a:extLst>
                </a:gridCol>
                <a:gridCol w="950638">
                  <a:extLst>
                    <a:ext uri="{9D8B030D-6E8A-4147-A177-3AD203B41FA5}">
                      <a16:colId xmlns:a16="http://schemas.microsoft.com/office/drawing/2014/main" val="929329240"/>
                    </a:ext>
                  </a:extLst>
                </a:gridCol>
                <a:gridCol w="950638">
                  <a:extLst>
                    <a:ext uri="{9D8B030D-6E8A-4147-A177-3AD203B41FA5}">
                      <a16:colId xmlns:a16="http://schemas.microsoft.com/office/drawing/2014/main" val="891335525"/>
                    </a:ext>
                  </a:extLst>
                </a:gridCol>
              </a:tblGrid>
              <a:tr h="234593">
                <a:tc rowSpan="2">
                  <a:txBody>
                    <a:bodyPr/>
                    <a:lstStyle/>
                    <a:p>
                      <a:endParaRPr lang="en-US" sz="900" dirty="0">
                        <a:solidFill>
                          <a:schemeClr val="tx1"/>
                        </a:solidFill>
                        <a:latin typeface="Segoe UI Semibold" panose="020B0702040204020203" pitchFamily="34" charset="0"/>
                      </a:endParaRPr>
                    </a:p>
                  </a:txBody>
                  <a:tcPr marL="46637" marR="46637"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dirty="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dirty="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dirty="0">
                          <a:solidFill>
                            <a:schemeClr val="tx1"/>
                          </a:solidFill>
                          <a:latin typeface="Segoe UI Semibold" panose="020B0702040204020203" pitchFamily="34" charset="0"/>
                        </a:rPr>
                        <a:t>France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9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dirty="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4593">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North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dirty="0">
                          <a:solidFill>
                            <a:schemeClr val="tx1"/>
                          </a:solidFill>
                          <a:latin typeface="Segoe UI Semibold" panose="020B0702040204020203" pitchFamily="34" charset="0"/>
                        </a:rPr>
                        <a:t>Northeast</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35" name="Group 34">
            <a:extLst>
              <a:ext uri="{FF2B5EF4-FFF2-40B4-BE49-F238E27FC236}">
                <a16:creationId xmlns:a16="http://schemas.microsoft.com/office/drawing/2014/main" id="{2DB033BD-17F3-4A14-89FF-57E9609B3762}"/>
              </a:ext>
            </a:extLst>
          </p:cNvPr>
          <p:cNvGrpSpPr/>
          <p:nvPr userDrawn="1"/>
        </p:nvGrpSpPr>
        <p:grpSpPr>
          <a:xfrm>
            <a:off x="10714644" y="130499"/>
            <a:ext cx="1638274" cy="780149"/>
            <a:chOff x="10046660" y="80423"/>
            <a:chExt cx="1606069" cy="764921"/>
          </a:xfrm>
          <a:noFill/>
        </p:grpSpPr>
        <p:grpSp>
          <p:nvGrpSpPr>
            <p:cNvPr id="36" name="Group 35">
              <a:extLst>
                <a:ext uri="{FF2B5EF4-FFF2-40B4-BE49-F238E27FC236}">
                  <a16:creationId xmlns:a16="http://schemas.microsoft.com/office/drawing/2014/main" id="{0FE9B27E-F738-4453-9B09-4A0B76C3CB39}"/>
                </a:ext>
              </a:extLst>
            </p:cNvPr>
            <p:cNvGrpSpPr/>
            <p:nvPr/>
          </p:nvGrpSpPr>
          <p:grpSpPr>
            <a:xfrm>
              <a:off x="10046660" y="80423"/>
              <a:ext cx="1606069" cy="752294"/>
              <a:chOff x="9851788" y="230324"/>
              <a:chExt cx="1606069" cy="752294"/>
            </a:xfrm>
            <a:grpFill/>
          </p:grpSpPr>
          <p:sp>
            <p:nvSpPr>
              <p:cNvPr id="42" name="Rectangle 41">
                <a:extLst>
                  <a:ext uri="{FF2B5EF4-FFF2-40B4-BE49-F238E27FC236}">
                    <a16:creationId xmlns:a16="http://schemas.microsoft.com/office/drawing/2014/main" id="{6E220BA5-3588-4B15-B58C-83B0888F7374}"/>
                  </a:ext>
                </a:extLst>
              </p:cNvPr>
              <p:cNvSpPr/>
              <p:nvPr userDrawn="1"/>
            </p:nvSpPr>
            <p:spPr>
              <a:xfrm>
                <a:off x="1013372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General availability</a:t>
                </a:r>
              </a:p>
            </p:txBody>
          </p:sp>
          <p:sp>
            <p:nvSpPr>
              <p:cNvPr id="43" name="Rectangle 42">
                <a:extLst>
                  <a:ext uri="{FF2B5EF4-FFF2-40B4-BE49-F238E27FC236}">
                    <a16:creationId xmlns:a16="http://schemas.microsoft.com/office/drawing/2014/main" id="{C8DB201C-0966-430E-B1BC-B708FE89C30B}"/>
                  </a:ext>
                </a:extLst>
              </p:cNvPr>
              <p:cNvSpPr/>
              <p:nvPr userDrawn="1"/>
            </p:nvSpPr>
            <p:spPr>
              <a:xfrm>
                <a:off x="1013372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44" name="Rectangle 43">
                <a:extLst>
                  <a:ext uri="{FF2B5EF4-FFF2-40B4-BE49-F238E27FC236}">
                    <a16:creationId xmlns:a16="http://schemas.microsoft.com/office/drawing/2014/main" id="{ACA98912-7A89-4C1C-894A-F929EC5BF74B}"/>
                  </a:ext>
                </a:extLst>
              </p:cNvPr>
              <p:cNvSpPr/>
              <p:nvPr/>
            </p:nvSpPr>
            <p:spPr>
              <a:xfrm>
                <a:off x="1013372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Not available</a:t>
                </a:r>
              </a:p>
            </p:txBody>
          </p:sp>
          <p:sp>
            <p:nvSpPr>
              <p:cNvPr id="45" name="Rectangle 44">
                <a:extLst>
                  <a:ext uri="{FF2B5EF4-FFF2-40B4-BE49-F238E27FC236}">
                    <a16:creationId xmlns:a16="http://schemas.microsoft.com/office/drawing/2014/main" id="{20ECD2A4-A880-4833-85A4-0FFE1A26900B}"/>
                  </a:ext>
                </a:extLst>
              </p:cNvPr>
              <p:cNvSpPr/>
              <p:nvPr userDrawn="1"/>
            </p:nvSpPr>
            <p:spPr>
              <a:xfrm>
                <a:off x="10133725" y="230324"/>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Non-regional</a:t>
                </a:r>
              </a:p>
            </p:txBody>
          </p:sp>
          <p:sp>
            <p:nvSpPr>
              <p:cNvPr id="46" name="Rectangle 45">
                <a:extLst>
                  <a:ext uri="{FF2B5EF4-FFF2-40B4-BE49-F238E27FC236}">
                    <a16:creationId xmlns:a16="http://schemas.microsoft.com/office/drawing/2014/main" id="{AD3A1836-D3EC-4C0A-AB72-A8C259EB7A19}"/>
                  </a:ext>
                </a:extLst>
              </p:cNvPr>
              <p:cNvSpPr/>
              <p:nvPr userDrawn="1"/>
            </p:nvSpPr>
            <p:spPr>
              <a:xfrm>
                <a:off x="9851788" y="235828"/>
                <a:ext cx="441503" cy="233590"/>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37" name="Rectangle 36">
              <a:extLst>
                <a:ext uri="{FF2B5EF4-FFF2-40B4-BE49-F238E27FC236}">
                  <a16:creationId xmlns:a16="http://schemas.microsoft.com/office/drawing/2014/main" id="{8D89CD33-31FC-423E-B720-82AFC0C5538B}"/>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5C77B79D-C614-4E3A-932F-BD2F47FBF58E}"/>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B1D90F3D-4D58-49FF-B279-8422CB252D17}"/>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1810165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May 4,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72274" y="1075946"/>
          <a:ext cx="11889567" cy="389452"/>
        </p:xfrm>
        <a:graphic>
          <a:graphicData uri="http://schemas.openxmlformats.org/drawingml/2006/table">
            <a:tbl>
              <a:tblPr firstRow="1" bandRow="1">
                <a:tableStyleId>{5C22544A-7EE6-4342-B048-85BDC9FD1C3A}</a:tableStyleId>
              </a:tblPr>
              <a:tblGrid>
                <a:gridCol w="1612630">
                  <a:extLst>
                    <a:ext uri="{9D8B030D-6E8A-4147-A177-3AD203B41FA5}">
                      <a16:colId xmlns:a16="http://schemas.microsoft.com/office/drawing/2014/main" val="3197870306"/>
                    </a:ext>
                  </a:extLst>
                </a:gridCol>
                <a:gridCol w="604526">
                  <a:extLst>
                    <a:ext uri="{9D8B030D-6E8A-4147-A177-3AD203B41FA5}">
                      <a16:colId xmlns:a16="http://schemas.microsoft.com/office/drawing/2014/main" val="1658188280"/>
                    </a:ext>
                  </a:extLst>
                </a:gridCol>
                <a:gridCol w="604526">
                  <a:extLst>
                    <a:ext uri="{9D8B030D-6E8A-4147-A177-3AD203B41FA5}">
                      <a16:colId xmlns:a16="http://schemas.microsoft.com/office/drawing/2014/main" val="2622186844"/>
                    </a:ext>
                  </a:extLst>
                </a:gridCol>
                <a:gridCol w="604526">
                  <a:extLst>
                    <a:ext uri="{9D8B030D-6E8A-4147-A177-3AD203B41FA5}">
                      <a16:colId xmlns:a16="http://schemas.microsoft.com/office/drawing/2014/main" val="2255672095"/>
                    </a:ext>
                  </a:extLst>
                </a:gridCol>
                <a:gridCol w="604526">
                  <a:extLst>
                    <a:ext uri="{9D8B030D-6E8A-4147-A177-3AD203B41FA5}">
                      <a16:colId xmlns:a16="http://schemas.microsoft.com/office/drawing/2014/main" val="2215749402"/>
                    </a:ext>
                  </a:extLst>
                </a:gridCol>
                <a:gridCol w="604526">
                  <a:extLst>
                    <a:ext uri="{9D8B030D-6E8A-4147-A177-3AD203B41FA5}">
                      <a16:colId xmlns:a16="http://schemas.microsoft.com/office/drawing/2014/main" val="3346969378"/>
                    </a:ext>
                  </a:extLst>
                </a:gridCol>
                <a:gridCol w="604526">
                  <a:extLst>
                    <a:ext uri="{9D8B030D-6E8A-4147-A177-3AD203B41FA5}">
                      <a16:colId xmlns:a16="http://schemas.microsoft.com/office/drawing/2014/main" val="929329240"/>
                    </a:ext>
                  </a:extLst>
                </a:gridCol>
                <a:gridCol w="604526">
                  <a:extLst>
                    <a:ext uri="{9D8B030D-6E8A-4147-A177-3AD203B41FA5}">
                      <a16:colId xmlns:a16="http://schemas.microsoft.com/office/drawing/2014/main" val="1739178816"/>
                    </a:ext>
                  </a:extLst>
                </a:gridCol>
                <a:gridCol w="604526">
                  <a:extLst>
                    <a:ext uri="{9D8B030D-6E8A-4147-A177-3AD203B41FA5}">
                      <a16:colId xmlns:a16="http://schemas.microsoft.com/office/drawing/2014/main" val="4066938788"/>
                    </a:ext>
                  </a:extLst>
                </a:gridCol>
                <a:gridCol w="604526">
                  <a:extLst>
                    <a:ext uri="{9D8B030D-6E8A-4147-A177-3AD203B41FA5}">
                      <a16:colId xmlns:a16="http://schemas.microsoft.com/office/drawing/2014/main" val="1993623972"/>
                    </a:ext>
                  </a:extLst>
                </a:gridCol>
                <a:gridCol w="604526">
                  <a:extLst>
                    <a:ext uri="{9D8B030D-6E8A-4147-A177-3AD203B41FA5}">
                      <a16:colId xmlns:a16="http://schemas.microsoft.com/office/drawing/2014/main" val="1474986278"/>
                    </a:ext>
                  </a:extLst>
                </a:gridCol>
                <a:gridCol w="604526">
                  <a:extLst>
                    <a:ext uri="{9D8B030D-6E8A-4147-A177-3AD203B41FA5}">
                      <a16:colId xmlns:a16="http://schemas.microsoft.com/office/drawing/2014/main" val="2480923566"/>
                    </a:ext>
                  </a:extLst>
                </a:gridCol>
                <a:gridCol w="604526">
                  <a:extLst>
                    <a:ext uri="{9D8B030D-6E8A-4147-A177-3AD203B41FA5}">
                      <a16:colId xmlns:a16="http://schemas.microsoft.com/office/drawing/2014/main" val="581428332"/>
                    </a:ext>
                  </a:extLst>
                </a:gridCol>
                <a:gridCol w="604526">
                  <a:extLst>
                    <a:ext uri="{9D8B030D-6E8A-4147-A177-3AD203B41FA5}">
                      <a16:colId xmlns:a16="http://schemas.microsoft.com/office/drawing/2014/main" val="478997332"/>
                    </a:ext>
                  </a:extLst>
                </a:gridCol>
                <a:gridCol w="604526">
                  <a:extLst>
                    <a:ext uri="{9D8B030D-6E8A-4147-A177-3AD203B41FA5}">
                      <a16:colId xmlns:a16="http://schemas.microsoft.com/office/drawing/2014/main" val="771603986"/>
                    </a:ext>
                  </a:extLst>
                </a:gridCol>
                <a:gridCol w="604526">
                  <a:extLst>
                    <a:ext uri="{9D8B030D-6E8A-4147-A177-3AD203B41FA5}">
                      <a16:colId xmlns:a16="http://schemas.microsoft.com/office/drawing/2014/main" val="3065061441"/>
                    </a:ext>
                  </a:extLst>
                </a:gridCol>
                <a:gridCol w="604526">
                  <a:extLst>
                    <a:ext uri="{9D8B030D-6E8A-4147-A177-3AD203B41FA5}">
                      <a16:colId xmlns:a16="http://schemas.microsoft.com/office/drawing/2014/main" val="3151267513"/>
                    </a:ext>
                  </a:extLst>
                </a:gridCol>
                <a:gridCol w="604526">
                  <a:extLst>
                    <a:ext uri="{9D8B030D-6E8A-4147-A177-3AD203B41FA5}">
                      <a16:colId xmlns:a16="http://schemas.microsoft.com/office/drawing/2014/main" val="1457104768"/>
                    </a:ext>
                  </a:extLst>
                </a:gridCol>
              </a:tblGrid>
              <a:tr h="194726">
                <a:tc rowSpan="2">
                  <a:txBody>
                    <a:bodyPr/>
                    <a:lstStyle/>
                    <a:p>
                      <a:endParaRPr lang="en-US" sz="600" dirty="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dirty="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dirty="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4726">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dirty="0">
                          <a:solidFill>
                            <a:schemeClr val="tx1"/>
                          </a:solidFill>
                          <a:latin typeface="Segoe UI Semibold" panose="020B0702040204020203" pitchFamily="34" charset="0"/>
                        </a:rPr>
                        <a:t>East</a:t>
                      </a:r>
                      <a:r>
                        <a:rPr lang="en-US" sz="800" baseline="0" dirty="0">
                          <a:solidFill>
                            <a:schemeClr val="tx1"/>
                          </a:solidFill>
                          <a:latin typeface="Segoe UI Semibold" panose="020B0702040204020203" pitchFamily="34" charset="0"/>
                        </a:rPr>
                        <a:t> Asia</a:t>
                      </a: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Central 1</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Central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dirty="0">
                          <a:solidFill>
                            <a:schemeClr val="tx1"/>
                          </a:solidFill>
                          <a:latin typeface="Segoe UI Semibold" panose="020B0702040204020203" pitchFamily="34" charset="0"/>
                        </a:rPr>
                        <a:t>SE</a:t>
                      </a: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dirty="0">
                          <a:solidFill>
                            <a:schemeClr val="tx1"/>
                          </a:solidFill>
                          <a:latin typeface="Segoe UI Semibold" panose="020B0702040204020203" pitchFamily="34" charset="0"/>
                        </a:rPr>
                        <a:t>West</a:t>
                      </a: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N-R</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rPr>
                        <a:t>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aseline="0" dirty="0">
                          <a:solidFill>
                            <a:schemeClr val="tx1"/>
                          </a:solidFill>
                          <a:latin typeface="Segoe UI Semibold" panose="020B0702040204020203" pitchFamily="34" charset="0"/>
                        </a:rPr>
                        <a:t>North</a:t>
                      </a:r>
                      <a:endParaRPr lang="en-US" sz="800" dirty="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3" name="Group 22">
            <a:extLst>
              <a:ext uri="{FF2B5EF4-FFF2-40B4-BE49-F238E27FC236}">
                <a16:creationId xmlns:a16="http://schemas.microsoft.com/office/drawing/2014/main" id="{2DB033BD-17F3-4A14-89FF-57E9609B3762}"/>
              </a:ext>
            </a:extLst>
          </p:cNvPr>
          <p:cNvGrpSpPr/>
          <p:nvPr userDrawn="1"/>
        </p:nvGrpSpPr>
        <p:grpSpPr>
          <a:xfrm>
            <a:off x="10714644" y="130499"/>
            <a:ext cx="1638274" cy="780149"/>
            <a:chOff x="10046660" y="80423"/>
            <a:chExt cx="1606069" cy="764921"/>
          </a:xfrm>
          <a:noFill/>
        </p:grpSpPr>
        <p:grpSp>
          <p:nvGrpSpPr>
            <p:cNvPr id="24" name="Group 23">
              <a:extLst>
                <a:ext uri="{FF2B5EF4-FFF2-40B4-BE49-F238E27FC236}">
                  <a16:creationId xmlns:a16="http://schemas.microsoft.com/office/drawing/2014/main" id="{0FE9B27E-F738-4453-9B09-4A0B76C3CB39}"/>
                </a:ext>
              </a:extLst>
            </p:cNvPr>
            <p:cNvGrpSpPr/>
            <p:nvPr/>
          </p:nvGrpSpPr>
          <p:grpSpPr>
            <a:xfrm>
              <a:off x="10046660" y="80423"/>
              <a:ext cx="1606069" cy="752294"/>
              <a:chOff x="9851788" y="230324"/>
              <a:chExt cx="1606069" cy="752294"/>
            </a:xfrm>
            <a:grpFill/>
          </p:grpSpPr>
          <p:sp>
            <p:nvSpPr>
              <p:cNvPr id="29" name="Rectangle 28">
                <a:extLst>
                  <a:ext uri="{FF2B5EF4-FFF2-40B4-BE49-F238E27FC236}">
                    <a16:creationId xmlns:a16="http://schemas.microsoft.com/office/drawing/2014/main" id="{6E220BA5-3588-4B15-B58C-83B0888F7374}"/>
                  </a:ext>
                </a:extLst>
              </p:cNvPr>
              <p:cNvSpPr/>
              <p:nvPr userDrawn="1"/>
            </p:nvSpPr>
            <p:spPr>
              <a:xfrm>
                <a:off x="1013372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General availability</a:t>
                </a:r>
              </a:p>
            </p:txBody>
          </p:sp>
          <p:sp>
            <p:nvSpPr>
              <p:cNvPr id="33" name="Rectangle 32">
                <a:extLst>
                  <a:ext uri="{FF2B5EF4-FFF2-40B4-BE49-F238E27FC236}">
                    <a16:creationId xmlns:a16="http://schemas.microsoft.com/office/drawing/2014/main" id="{C8DB201C-0966-430E-B1BC-B708FE89C30B}"/>
                  </a:ext>
                </a:extLst>
              </p:cNvPr>
              <p:cNvSpPr/>
              <p:nvPr userDrawn="1"/>
            </p:nvSpPr>
            <p:spPr>
              <a:xfrm>
                <a:off x="1013372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5" name="Rectangle 34">
                <a:extLst>
                  <a:ext uri="{FF2B5EF4-FFF2-40B4-BE49-F238E27FC236}">
                    <a16:creationId xmlns:a16="http://schemas.microsoft.com/office/drawing/2014/main" id="{ACA98912-7A89-4C1C-894A-F929EC5BF74B}"/>
                  </a:ext>
                </a:extLst>
              </p:cNvPr>
              <p:cNvSpPr/>
              <p:nvPr/>
            </p:nvSpPr>
            <p:spPr>
              <a:xfrm>
                <a:off x="1013372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Not available</a:t>
                </a:r>
              </a:p>
            </p:txBody>
          </p:sp>
          <p:sp>
            <p:nvSpPr>
              <p:cNvPr id="36" name="Rectangle 35">
                <a:extLst>
                  <a:ext uri="{FF2B5EF4-FFF2-40B4-BE49-F238E27FC236}">
                    <a16:creationId xmlns:a16="http://schemas.microsoft.com/office/drawing/2014/main" id="{20ECD2A4-A880-4833-85A4-0FFE1A26900B}"/>
                  </a:ext>
                </a:extLst>
              </p:cNvPr>
              <p:cNvSpPr/>
              <p:nvPr userDrawn="1"/>
            </p:nvSpPr>
            <p:spPr>
              <a:xfrm>
                <a:off x="10133725" y="230324"/>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Non-regional</a:t>
                </a:r>
              </a:p>
            </p:txBody>
          </p:sp>
          <p:sp>
            <p:nvSpPr>
              <p:cNvPr id="37" name="Rectangle 36">
                <a:extLst>
                  <a:ext uri="{FF2B5EF4-FFF2-40B4-BE49-F238E27FC236}">
                    <a16:creationId xmlns:a16="http://schemas.microsoft.com/office/drawing/2014/main" id="{AD3A1836-D3EC-4C0A-AB72-A8C259EB7A19}"/>
                  </a:ext>
                </a:extLst>
              </p:cNvPr>
              <p:cNvSpPr/>
              <p:nvPr userDrawn="1"/>
            </p:nvSpPr>
            <p:spPr>
              <a:xfrm>
                <a:off x="9851788" y="235828"/>
                <a:ext cx="441503" cy="233590"/>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5" name="Rectangle 24">
              <a:extLst>
                <a:ext uri="{FF2B5EF4-FFF2-40B4-BE49-F238E27FC236}">
                  <a16:creationId xmlns:a16="http://schemas.microsoft.com/office/drawing/2014/main" id="{8D89CD33-31FC-423E-B720-82AFC0C5538B}"/>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5C77B79D-C614-4E3A-932F-BD2F47FBF58E}"/>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1D90F3D-4D58-49FF-B279-8422CB252D17}"/>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4009334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74639" y="1047362"/>
          <a:ext cx="11896291" cy="471179"/>
        </p:xfrm>
        <a:graphic>
          <a:graphicData uri="http://schemas.openxmlformats.org/drawingml/2006/table">
            <a:tbl>
              <a:tblPr firstRow="1" bandRow="1">
                <a:tableStyleId>{5C22544A-7EE6-4342-B048-85BDC9FD1C3A}</a:tableStyleId>
              </a:tblPr>
              <a:tblGrid>
                <a:gridCol w="2785100">
                  <a:extLst>
                    <a:ext uri="{9D8B030D-6E8A-4147-A177-3AD203B41FA5}">
                      <a16:colId xmlns:a16="http://schemas.microsoft.com/office/drawing/2014/main" val="3197870306"/>
                    </a:ext>
                  </a:extLst>
                </a:gridCol>
                <a:gridCol w="1301599">
                  <a:extLst>
                    <a:ext uri="{9D8B030D-6E8A-4147-A177-3AD203B41FA5}">
                      <a16:colId xmlns:a16="http://schemas.microsoft.com/office/drawing/2014/main" val="1739178816"/>
                    </a:ext>
                  </a:extLst>
                </a:gridCol>
                <a:gridCol w="1301599">
                  <a:extLst>
                    <a:ext uri="{9D8B030D-6E8A-4147-A177-3AD203B41FA5}">
                      <a16:colId xmlns:a16="http://schemas.microsoft.com/office/drawing/2014/main" val="2428224096"/>
                    </a:ext>
                  </a:extLst>
                </a:gridCol>
                <a:gridCol w="1301599">
                  <a:extLst>
                    <a:ext uri="{9D8B030D-6E8A-4147-A177-3AD203B41FA5}">
                      <a16:colId xmlns:a16="http://schemas.microsoft.com/office/drawing/2014/main" val="256736033"/>
                    </a:ext>
                  </a:extLst>
                </a:gridCol>
                <a:gridCol w="1301599">
                  <a:extLst>
                    <a:ext uri="{9D8B030D-6E8A-4147-A177-3AD203B41FA5}">
                      <a16:colId xmlns:a16="http://schemas.microsoft.com/office/drawing/2014/main" val="3336588490"/>
                    </a:ext>
                  </a:extLst>
                </a:gridCol>
                <a:gridCol w="1301599">
                  <a:extLst>
                    <a:ext uri="{9D8B030D-6E8A-4147-A177-3AD203B41FA5}">
                      <a16:colId xmlns:a16="http://schemas.microsoft.com/office/drawing/2014/main" val="580631682"/>
                    </a:ext>
                  </a:extLst>
                </a:gridCol>
                <a:gridCol w="1301599">
                  <a:extLst>
                    <a:ext uri="{9D8B030D-6E8A-4147-A177-3AD203B41FA5}">
                      <a16:colId xmlns:a16="http://schemas.microsoft.com/office/drawing/2014/main" val="4066938788"/>
                    </a:ext>
                  </a:extLst>
                </a:gridCol>
                <a:gridCol w="1301599">
                  <a:extLst>
                    <a:ext uri="{9D8B030D-6E8A-4147-A177-3AD203B41FA5}">
                      <a16:colId xmlns:a16="http://schemas.microsoft.com/office/drawing/2014/main" val="680228258"/>
                    </a:ext>
                  </a:extLst>
                </a:gridCol>
              </a:tblGrid>
              <a:tr h="235589">
                <a:tc rowSpan="2">
                  <a:txBody>
                    <a:bodyPr/>
                    <a:lstStyle/>
                    <a:p>
                      <a:endParaRPr lang="en-US" sz="900">
                        <a:solidFill>
                          <a:schemeClr val="tx1"/>
                        </a:solidFill>
                        <a:latin typeface="Segoe UI Semibold" panose="020B0702040204020203" pitchFamily="34" charset="0"/>
                      </a:endParaRPr>
                    </a:p>
                  </a:txBody>
                  <a:tcPr marL="46637" marR="46637" marT="46630" marB="4663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5589">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grpSp>
        <p:nvGrpSpPr>
          <p:cNvPr id="22" name="Group 21">
            <a:extLst>
              <a:ext uri="{FF2B5EF4-FFF2-40B4-BE49-F238E27FC236}">
                <a16:creationId xmlns:a16="http://schemas.microsoft.com/office/drawing/2014/main" id="{2DB033BD-17F3-4A14-89FF-57E9609B3762}"/>
              </a:ext>
            </a:extLst>
          </p:cNvPr>
          <p:cNvGrpSpPr/>
          <p:nvPr userDrawn="1"/>
        </p:nvGrpSpPr>
        <p:grpSpPr>
          <a:xfrm>
            <a:off x="10714644" y="130499"/>
            <a:ext cx="1638274" cy="780149"/>
            <a:chOff x="10046660" y="80423"/>
            <a:chExt cx="1606069" cy="764921"/>
          </a:xfrm>
          <a:noFill/>
        </p:grpSpPr>
        <p:grpSp>
          <p:nvGrpSpPr>
            <p:cNvPr id="23" name="Group 22">
              <a:extLst>
                <a:ext uri="{FF2B5EF4-FFF2-40B4-BE49-F238E27FC236}">
                  <a16:creationId xmlns:a16="http://schemas.microsoft.com/office/drawing/2014/main" id="{0FE9B27E-F738-4453-9B09-4A0B76C3CB39}"/>
                </a:ext>
              </a:extLst>
            </p:cNvPr>
            <p:cNvGrpSpPr/>
            <p:nvPr/>
          </p:nvGrpSpPr>
          <p:grpSpPr>
            <a:xfrm>
              <a:off x="10046660" y="80423"/>
              <a:ext cx="1606069" cy="752294"/>
              <a:chOff x="9851788" y="230324"/>
              <a:chExt cx="1606069" cy="752294"/>
            </a:xfrm>
            <a:grpFill/>
          </p:grpSpPr>
          <p:sp>
            <p:nvSpPr>
              <p:cNvPr id="27" name="Rectangle 26">
                <a:extLst>
                  <a:ext uri="{FF2B5EF4-FFF2-40B4-BE49-F238E27FC236}">
                    <a16:creationId xmlns:a16="http://schemas.microsoft.com/office/drawing/2014/main" id="{6E220BA5-3588-4B15-B58C-83B0888F7374}"/>
                  </a:ext>
                </a:extLst>
              </p:cNvPr>
              <p:cNvSpPr/>
              <p:nvPr userDrawn="1"/>
            </p:nvSpPr>
            <p:spPr>
              <a:xfrm>
                <a:off x="1013372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8DB201C-0966-430E-B1BC-B708FE89C30B}"/>
                  </a:ext>
                </a:extLst>
              </p:cNvPr>
              <p:cNvSpPr/>
              <p:nvPr userDrawn="1"/>
            </p:nvSpPr>
            <p:spPr>
              <a:xfrm>
                <a:off x="1013372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4" name="Rectangle 33">
                <a:extLst>
                  <a:ext uri="{FF2B5EF4-FFF2-40B4-BE49-F238E27FC236}">
                    <a16:creationId xmlns:a16="http://schemas.microsoft.com/office/drawing/2014/main" id="{ACA98912-7A89-4C1C-894A-F929EC5BF74B}"/>
                  </a:ext>
                </a:extLst>
              </p:cNvPr>
              <p:cNvSpPr/>
              <p:nvPr/>
            </p:nvSpPr>
            <p:spPr>
              <a:xfrm>
                <a:off x="1013372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Not available</a:t>
                </a:r>
              </a:p>
            </p:txBody>
          </p:sp>
          <p:sp>
            <p:nvSpPr>
              <p:cNvPr id="35" name="Rectangle 34">
                <a:extLst>
                  <a:ext uri="{FF2B5EF4-FFF2-40B4-BE49-F238E27FC236}">
                    <a16:creationId xmlns:a16="http://schemas.microsoft.com/office/drawing/2014/main" id="{20ECD2A4-A880-4833-85A4-0FFE1A26900B}"/>
                  </a:ext>
                </a:extLst>
              </p:cNvPr>
              <p:cNvSpPr/>
              <p:nvPr userDrawn="1"/>
            </p:nvSpPr>
            <p:spPr>
              <a:xfrm>
                <a:off x="10133725" y="230324"/>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dirty="0">
                    <a:ln>
                      <a:noFill/>
                    </a:ln>
                    <a:solidFill>
                      <a:schemeClr val="tx1"/>
                    </a:solidFill>
                    <a:effectLst/>
                    <a:uLnTx/>
                    <a:uFillTx/>
                    <a:latin typeface="Segoe UI"/>
                    <a:ea typeface="+mn-ea"/>
                    <a:cs typeface="+mn-cs"/>
                  </a:rPr>
                  <a:t>Non-regional</a:t>
                </a:r>
              </a:p>
            </p:txBody>
          </p:sp>
          <p:sp>
            <p:nvSpPr>
              <p:cNvPr id="36" name="Rectangle 35">
                <a:extLst>
                  <a:ext uri="{FF2B5EF4-FFF2-40B4-BE49-F238E27FC236}">
                    <a16:creationId xmlns:a16="http://schemas.microsoft.com/office/drawing/2014/main" id="{AD3A1836-D3EC-4C0A-AB72-A8C259EB7A19}"/>
                  </a:ext>
                </a:extLst>
              </p:cNvPr>
              <p:cNvSpPr/>
              <p:nvPr userDrawn="1"/>
            </p:nvSpPr>
            <p:spPr>
              <a:xfrm>
                <a:off x="9851788" y="235828"/>
                <a:ext cx="441503" cy="233590"/>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N-R</a:t>
                </a:r>
              </a:p>
            </p:txBody>
          </p:sp>
        </p:grpSp>
        <p:sp>
          <p:nvSpPr>
            <p:cNvPr id="24" name="Rectangle 23">
              <a:extLst>
                <a:ext uri="{FF2B5EF4-FFF2-40B4-BE49-F238E27FC236}">
                  <a16:creationId xmlns:a16="http://schemas.microsoft.com/office/drawing/2014/main" id="{8D89CD33-31FC-423E-B720-82AFC0C5538B}"/>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C77B79D-C614-4E3A-932F-BD2F47FBF58E}"/>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B1D90F3D-4D58-49FF-B279-8422CB252D17}"/>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227463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16" b="0" i="0" u="none" strike="noStrike" kern="1200" cap="none" spc="0" normalizeH="0" baseline="0" noProof="0" dirty="0">
                <a:ln>
                  <a:noFill/>
                </a:ln>
                <a:solidFill>
                  <a:schemeClr val="tx1"/>
                </a:solidFill>
                <a:effectLst/>
                <a:uLnTx/>
                <a:uFillTx/>
                <a:latin typeface="+mn-lt"/>
                <a:ea typeface="+mn-ea"/>
                <a:cs typeface="+mn-cs"/>
              </a:rPr>
              <a:t>April 12, 2018</a:t>
            </a:r>
            <a:endParaRPr kumimoji="0" lang="en-US" sz="816"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74639" y="1047373"/>
          <a:ext cx="11896292" cy="351544"/>
        </p:xfrm>
        <a:graphic>
          <a:graphicData uri="http://schemas.openxmlformats.org/drawingml/2006/table">
            <a:tbl>
              <a:tblPr firstRow="1" bandRow="1">
                <a:tableStyleId>{5C22544A-7EE6-4342-B048-85BDC9FD1C3A}</a:tableStyleId>
              </a:tblPr>
              <a:tblGrid>
                <a:gridCol w="1946430">
                  <a:extLst>
                    <a:ext uri="{9D8B030D-6E8A-4147-A177-3AD203B41FA5}">
                      <a16:colId xmlns:a16="http://schemas.microsoft.com/office/drawing/2014/main" val="3197870306"/>
                    </a:ext>
                  </a:extLst>
                </a:gridCol>
                <a:gridCol w="673422">
                  <a:extLst>
                    <a:ext uri="{9D8B030D-6E8A-4147-A177-3AD203B41FA5}">
                      <a16:colId xmlns:a16="http://schemas.microsoft.com/office/drawing/2014/main" val="1658188280"/>
                    </a:ext>
                  </a:extLst>
                </a:gridCol>
                <a:gridCol w="843313">
                  <a:extLst>
                    <a:ext uri="{9D8B030D-6E8A-4147-A177-3AD203B41FA5}">
                      <a16:colId xmlns:a16="http://schemas.microsoft.com/office/drawing/2014/main" val="2622186844"/>
                    </a:ext>
                  </a:extLst>
                </a:gridCol>
                <a:gridCol w="843313">
                  <a:extLst>
                    <a:ext uri="{9D8B030D-6E8A-4147-A177-3AD203B41FA5}">
                      <a16:colId xmlns:a16="http://schemas.microsoft.com/office/drawing/2014/main" val="2255672095"/>
                    </a:ext>
                  </a:extLst>
                </a:gridCol>
                <a:gridCol w="843313">
                  <a:extLst>
                    <a:ext uri="{9D8B030D-6E8A-4147-A177-3AD203B41FA5}">
                      <a16:colId xmlns:a16="http://schemas.microsoft.com/office/drawing/2014/main" val="929329240"/>
                    </a:ext>
                  </a:extLst>
                </a:gridCol>
                <a:gridCol w="843313">
                  <a:extLst>
                    <a:ext uri="{9D8B030D-6E8A-4147-A177-3AD203B41FA5}">
                      <a16:colId xmlns:a16="http://schemas.microsoft.com/office/drawing/2014/main" val="1739178816"/>
                    </a:ext>
                  </a:extLst>
                </a:gridCol>
                <a:gridCol w="843313">
                  <a:extLst>
                    <a:ext uri="{9D8B030D-6E8A-4147-A177-3AD203B41FA5}">
                      <a16:colId xmlns:a16="http://schemas.microsoft.com/office/drawing/2014/main" val="4066938788"/>
                    </a:ext>
                  </a:extLst>
                </a:gridCol>
                <a:gridCol w="843313">
                  <a:extLst>
                    <a:ext uri="{9D8B030D-6E8A-4147-A177-3AD203B41FA5}">
                      <a16:colId xmlns:a16="http://schemas.microsoft.com/office/drawing/2014/main" val="1993623972"/>
                    </a:ext>
                  </a:extLst>
                </a:gridCol>
                <a:gridCol w="843313">
                  <a:extLst>
                    <a:ext uri="{9D8B030D-6E8A-4147-A177-3AD203B41FA5}">
                      <a16:colId xmlns:a16="http://schemas.microsoft.com/office/drawing/2014/main" val="1474986278"/>
                    </a:ext>
                  </a:extLst>
                </a:gridCol>
                <a:gridCol w="843313">
                  <a:extLst>
                    <a:ext uri="{9D8B030D-6E8A-4147-A177-3AD203B41FA5}">
                      <a16:colId xmlns:a16="http://schemas.microsoft.com/office/drawing/2014/main" val="325501089"/>
                    </a:ext>
                  </a:extLst>
                </a:gridCol>
                <a:gridCol w="843313">
                  <a:extLst>
                    <a:ext uri="{9D8B030D-6E8A-4147-A177-3AD203B41FA5}">
                      <a16:colId xmlns:a16="http://schemas.microsoft.com/office/drawing/2014/main" val="2480923566"/>
                    </a:ext>
                  </a:extLst>
                </a:gridCol>
                <a:gridCol w="843313">
                  <a:extLst>
                    <a:ext uri="{9D8B030D-6E8A-4147-A177-3AD203B41FA5}">
                      <a16:colId xmlns:a16="http://schemas.microsoft.com/office/drawing/2014/main" val="581428332"/>
                    </a:ext>
                  </a:extLst>
                </a:gridCol>
                <a:gridCol w="843313">
                  <a:extLst>
                    <a:ext uri="{9D8B030D-6E8A-4147-A177-3AD203B41FA5}">
                      <a16:colId xmlns:a16="http://schemas.microsoft.com/office/drawing/2014/main" val="478997332"/>
                    </a:ext>
                  </a:extLst>
                </a:gridCol>
              </a:tblGrid>
              <a:tr h="175772">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5772">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747231" y="295275"/>
            <a:ext cx="1582369" cy="615373"/>
            <a:chOff x="10078606" y="241982"/>
            <a:chExt cx="1551263" cy="603362"/>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90735"/>
              <a:chOff x="10110866" y="391883"/>
              <a:chExt cx="1324131" cy="590735"/>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484868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72272" y="1049355"/>
          <a:ext cx="11896288" cy="469186"/>
        </p:xfrm>
        <a:graphic>
          <a:graphicData uri="http://schemas.openxmlformats.org/drawingml/2006/table">
            <a:tbl>
              <a:tblPr firstRow="1" bandRow="1">
                <a:tableStyleId>{5C22544A-7EE6-4342-B048-85BDC9FD1C3A}</a:tableStyleId>
              </a:tblPr>
              <a:tblGrid>
                <a:gridCol w="2393842">
                  <a:extLst>
                    <a:ext uri="{9D8B030D-6E8A-4147-A177-3AD203B41FA5}">
                      <a16:colId xmlns:a16="http://schemas.microsoft.com/office/drawing/2014/main" val="3197870306"/>
                    </a:ext>
                  </a:extLst>
                </a:gridCol>
                <a:gridCol w="1187806">
                  <a:extLst>
                    <a:ext uri="{9D8B030D-6E8A-4147-A177-3AD203B41FA5}">
                      <a16:colId xmlns:a16="http://schemas.microsoft.com/office/drawing/2014/main" val="3223459776"/>
                    </a:ext>
                  </a:extLst>
                </a:gridCol>
                <a:gridCol w="1187806">
                  <a:extLst>
                    <a:ext uri="{9D8B030D-6E8A-4147-A177-3AD203B41FA5}">
                      <a16:colId xmlns:a16="http://schemas.microsoft.com/office/drawing/2014/main" val="2622186844"/>
                    </a:ext>
                  </a:extLst>
                </a:gridCol>
                <a:gridCol w="1187806">
                  <a:extLst>
                    <a:ext uri="{9D8B030D-6E8A-4147-A177-3AD203B41FA5}">
                      <a16:colId xmlns:a16="http://schemas.microsoft.com/office/drawing/2014/main" val="2437352463"/>
                    </a:ext>
                  </a:extLst>
                </a:gridCol>
                <a:gridCol w="1187806">
                  <a:extLst>
                    <a:ext uri="{9D8B030D-6E8A-4147-A177-3AD203B41FA5}">
                      <a16:colId xmlns:a16="http://schemas.microsoft.com/office/drawing/2014/main" val="2255672095"/>
                    </a:ext>
                  </a:extLst>
                </a:gridCol>
                <a:gridCol w="1187806">
                  <a:extLst>
                    <a:ext uri="{9D8B030D-6E8A-4147-A177-3AD203B41FA5}">
                      <a16:colId xmlns:a16="http://schemas.microsoft.com/office/drawing/2014/main" val="2925835340"/>
                    </a:ext>
                  </a:extLst>
                </a:gridCol>
                <a:gridCol w="1187806">
                  <a:extLst>
                    <a:ext uri="{9D8B030D-6E8A-4147-A177-3AD203B41FA5}">
                      <a16:colId xmlns:a16="http://schemas.microsoft.com/office/drawing/2014/main" val="2506138795"/>
                    </a:ext>
                  </a:extLst>
                </a:gridCol>
                <a:gridCol w="1187806">
                  <a:extLst>
                    <a:ext uri="{9D8B030D-6E8A-4147-A177-3AD203B41FA5}">
                      <a16:colId xmlns:a16="http://schemas.microsoft.com/office/drawing/2014/main" val="929329240"/>
                    </a:ext>
                  </a:extLst>
                </a:gridCol>
                <a:gridCol w="1187806">
                  <a:extLst>
                    <a:ext uri="{9D8B030D-6E8A-4147-A177-3AD203B41FA5}">
                      <a16:colId xmlns:a16="http://schemas.microsoft.com/office/drawing/2014/main" val="891335525"/>
                    </a:ext>
                  </a:extLst>
                </a:gridCol>
              </a:tblGrid>
              <a:tr h="234593">
                <a:tc rowSpan="2">
                  <a:txBody>
                    <a:bodyPr/>
                    <a:lstStyle/>
                    <a:p>
                      <a:endParaRPr lang="en-US" sz="900">
                        <a:solidFill>
                          <a:schemeClr val="tx1"/>
                        </a:solidFill>
                        <a:latin typeface="Segoe UI Semibold" panose="020B0702040204020203" pitchFamily="34" charset="0"/>
                      </a:endParaRPr>
                    </a:p>
                  </a:txBody>
                  <a:tcPr marL="46637" marR="46637"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4593">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747231" y="295275"/>
            <a:ext cx="1582369" cy="615373"/>
            <a:chOff x="10078606" y="241982"/>
            <a:chExt cx="1551263" cy="603362"/>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90735"/>
              <a:chOff x="10110866" y="391883"/>
              <a:chExt cx="1324131" cy="590735"/>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65798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72274" y="1075946"/>
          <a:ext cx="11889573" cy="389452"/>
        </p:xfrm>
        <a:graphic>
          <a:graphicData uri="http://schemas.openxmlformats.org/drawingml/2006/table">
            <a:tbl>
              <a:tblPr firstRow="1" bandRow="1">
                <a:tableStyleId>{5C22544A-7EE6-4342-B048-85BDC9FD1C3A}</a:tableStyleId>
              </a:tblPr>
              <a:tblGrid>
                <a:gridCol w="1604419">
                  <a:extLst>
                    <a:ext uri="{9D8B030D-6E8A-4147-A177-3AD203B41FA5}">
                      <a16:colId xmlns:a16="http://schemas.microsoft.com/office/drawing/2014/main" val="3197870306"/>
                    </a:ext>
                  </a:extLst>
                </a:gridCol>
                <a:gridCol w="685677">
                  <a:extLst>
                    <a:ext uri="{9D8B030D-6E8A-4147-A177-3AD203B41FA5}">
                      <a16:colId xmlns:a16="http://schemas.microsoft.com/office/drawing/2014/main" val="1658188280"/>
                    </a:ext>
                  </a:extLst>
                </a:gridCol>
                <a:gridCol w="685677">
                  <a:extLst>
                    <a:ext uri="{9D8B030D-6E8A-4147-A177-3AD203B41FA5}">
                      <a16:colId xmlns:a16="http://schemas.microsoft.com/office/drawing/2014/main" val="2622186844"/>
                    </a:ext>
                  </a:extLst>
                </a:gridCol>
                <a:gridCol w="685677">
                  <a:extLst>
                    <a:ext uri="{9D8B030D-6E8A-4147-A177-3AD203B41FA5}">
                      <a16:colId xmlns:a16="http://schemas.microsoft.com/office/drawing/2014/main" val="2255672095"/>
                    </a:ext>
                  </a:extLst>
                </a:gridCol>
                <a:gridCol w="685677">
                  <a:extLst>
                    <a:ext uri="{9D8B030D-6E8A-4147-A177-3AD203B41FA5}">
                      <a16:colId xmlns:a16="http://schemas.microsoft.com/office/drawing/2014/main" val="929329240"/>
                    </a:ext>
                  </a:extLst>
                </a:gridCol>
                <a:gridCol w="685677">
                  <a:extLst>
                    <a:ext uri="{9D8B030D-6E8A-4147-A177-3AD203B41FA5}">
                      <a16:colId xmlns:a16="http://schemas.microsoft.com/office/drawing/2014/main" val="1739178816"/>
                    </a:ext>
                  </a:extLst>
                </a:gridCol>
                <a:gridCol w="685677">
                  <a:extLst>
                    <a:ext uri="{9D8B030D-6E8A-4147-A177-3AD203B41FA5}">
                      <a16:colId xmlns:a16="http://schemas.microsoft.com/office/drawing/2014/main" val="4066938788"/>
                    </a:ext>
                  </a:extLst>
                </a:gridCol>
                <a:gridCol w="685677">
                  <a:extLst>
                    <a:ext uri="{9D8B030D-6E8A-4147-A177-3AD203B41FA5}">
                      <a16:colId xmlns:a16="http://schemas.microsoft.com/office/drawing/2014/main" val="1993623972"/>
                    </a:ext>
                  </a:extLst>
                </a:gridCol>
                <a:gridCol w="685677">
                  <a:extLst>
                    <a:ext uri="{9D8B030D-6E8A-4147-A177-3AD203B41FA5}">
                      <a16:colId xmlns:a16="http://schemas.microsoft.com/office/drawing/2014/main" val="1474986278"/>
                    </a:ext>
                  </a:extLst>
                </a:gridCol>
                <a:gridCol w="685677">
                  <a:extLst>
                    <a:ext uri="{9D8B030D-6E8A-4147-A177-3AD203B41FA5}">
                      <a16:colId xmlns:a16="http://schemas.microsoft.com/office/drawing/2014/main" val="2480923566"/>
                    </a:ext>
                  </a:extLst>
                </a:gridCol>
                <a:gridCol w="685677">
                  <a:extLst>
                    <a:ext uri="{9D8B030D-6E8A-4147-A177-3AD203B41FA5}">
                      <a16:colId xmlns:a16="http://schemas.microsoft.com/office/drawing/2014/main" val="581428332"/>
                    </a:ext>
                  </a:extLst>
                </a:gridCol>
                <a:gridCol w="685677">
                  <a:extLst>
                    <a:ext uri="{9D8B030D-6E8A-4147-A177-3AD203B41FA5}">
                      <a16:colId xmlns:a16="http://schemas.microsoft.com/office/drawing/2014/main" val="478997332"/>
                    </a:ext>
                  </a:extLst>
                </a:gridCol>
                <a:gridCol w="685677">
                  <a:extLst>
                    <a:ext uri="{9D8B030D-6E8A-4147-A177-3AD203B41FA5}">
                      <a16:colId xmlns:a16="http://schemas.microsoft.com/office/drawing/2014/main" val="771603986"/>
                    </a:ext>
                  </a:extLst>
                </a:gridCol>
                <a:gridCol w="685677">
                  <a:extLst>
                    <a:ext uri="{9D8B030D-6E8A-4147-A177-3AD203B41FA5}">
                      <a16:colId xmlns:a16="http://schemas.microsoft.com/office/drawing/2014/main" val="3065061441"/>
                    </a:ext>
                  </a:extLst>
                </a:gridCol>
                <a:gridCol w="685677">
                  <a:extLst>
                    <a:ext uri="{9D8B030D-6E8A-4147-A177-3AD203B41FA5}">
                      <a16:colId xmlns:a16="http://schemas.microsoft.com/office/drawing/2014/main" val="3151267513"/>
                    </a:ext>
                  </a:extLst>
                </a:gridCol>
                <a:gridCol w="685677">
                  <a:extLst>
                    <a:ext uri="{9D8B030D-6E8A-4147-A177-3AD203B41FA5}">
                      <a16:colId xmlns:a16="http://schemas.microsoft.com/office/drawing/2014/main" val="1457104768"/>
                    </a:ext>
                  </a:extLst>
                </a:gridCol>
              </a:tblGrid>
              <a:tr h="194726">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4726">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747231" y="295275"/>
            <a:ext cx="1582369" cy="615373"/>
            <a:chOff x="10078606" y="241982"/>
            <a:chExt cx="1551263" cy="603362"/>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90735"/>
              <a:chOff x="10110866" y="391883"/>
              <a:chExt cx="1324131" cy="590735"/>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20538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_EUROPE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0" name="Table 19">
            <a:extLst>
              <a:ext uri="{FF2B5EF4-FFF2-40B4-BE49-F238E27FC236}">
                <a16:creationId xmlns:a16="http://schemas.microsoft.com/office/drawing/2014/main" id="{AAAABDC5-AFE9-4A13-AAC4-8EE5C06FCA34}"/>
              </a:ext>
            </a:extLst>
          </p:cNvPr>
          <p:cNvGraphicFramePr>
            <a:graphicFrameLocks noGrp="1"/>
          </p:cNvGraphicFramePr>
          <p:nvPr userDrawn="1">
            <p:extLst/>
          </p:nvPr>
        </p:nvGraphicFramePr>
        <p:xfrm>
          <a:off x="272272" y="1049355"/>
          <a:ext cx="11896288" cy="469186"/>
        </p:xfrm>
        <a:graphic>
          <a:graphicData uri="http://schemas.openxmlformats.org/drawingml/2006/table">
            <a:tbl>
              <a:tblPr firstRow="1" bandRow="1">
                <a:tableStyleId>{5C22544A-7EE6-4342-B048-85BDC9FD1C3A}</a:tableStyleId>
              </a:tblPr>
              <a:tblGrid>
                <a:gridCol w="2393842">
                  <a:extLst>
                    <a:ext uri="{9D8B030D-6E8A-4147-A177-3AD203B41FA5}">
                      <a16:colId xmlns:a16="http://schemas.microsoft.com/office/drawing/2014/main" val="3197870306"/>
                    </a:ext>
                  </a:extLst>
                </a:gridCol>
                <a:gridCol w="1187806">
                  <a:extLst>
                    <a:ext uri="{9D8B030D-6E8A-4147-A177-3AD203B41FA5}">
                      <a16:colId xmlns:a16="http://schemas.microsoft.com/office/drawing/2014/main" val="3223459776"/>
                    </a:ext>
                  </a:extLst>
                </a:gridCol>
                <a:gridCol w="1187806">
                  <a:extLst>
                    <a:ext uri="{9D8B030D-6E8A-4147-A177-3AD203B41FA5}">
                      <a16:colId xmlns:a16="http://schemas.microsoft.com/office/drawing/2014/main" val="2622186844"/>
                    </a:ext>
                  </a:extLst>
                </a:gridCol>
                <a:gridCol w="1187806">
                  <a:extLst>
                    <a:ext uri="{9D8B030D-6E8A-4147-A177-3AD203B41FA5}">
                      <a16:colId xmlns:a16="http://schemas.microsoft.com/office/drawing/2014/main" val="2437352463"/>
                    </a:ext>
                  </a:extLst>
                </a:gridCol>
                <a:gridCol w="1187806">
                  <a:extLst>
                    <a:ext uri="{9D8B030D-6E8A-4147-A177-3AD203B41FA5}">
                      <a16:colId xmlns:a16="http://schemas.microsoft.com/office/drawing/2014/main" val="2255672095"/>
                    </a:ext>
                  </a:extLst>
                </a:gridCol>
                <a:gridCol w="1187806">
                  <a:extLst>
                    <a:ext uri="{9D8B030D-6E8A-4147-A177-3AD203B41FA5}">
                      <a16:colId xmlns:a16="http://schemas.microsoft.com/office/drawing/2014/main" val="2925835340"/>
                    </a:ext>
                  </a:extLst>
                </a:gridCol>
                <a:gridCol w="1187806">
                  <a:extLst>
                    <a:ext uri="{9D8B030D-6E8A-4147-A177-3AD203B41FA5}">
                      <a16:colId xmlns:a16="http://schemas.microsoft.com/office/drawing/2014/main" val="2506138795"/>
                    </a:ext>
                  </a:extLst>
                </a:gridCol>
                <a:gridCol w="1187806">
                  <a:extLst>
                    <a:ext uri="{9D8B030D-6E8A-4147-A177-3AD203B41FA5}">
                      <a16:colId xmlns:a16="http://schemas.microsoft.com/office/drawing/2014/main" val="929329240"/>
                    </a:ext>
                  </a:extLst>
                </a:gridCol>
                <a:gridCol w="1187806">
                  <a:extLst>
                    <a:ext uri="{9D8B030D-6E8A-4147-A177-3AD203B41FA5}">
                      <a16:colId xmlns:a16="http://schemas.microsoft.com/office/drawing/2014/main" val="891335525"/>
                    </a:ext>
                  </a:extLst>
                </a:gridCol>
              </a:tblGrid>
              <a:tr h="234593">
                <a:tc rowSpan="2">
                  <a:txBody>
                    <a:bodyPr/>
                    <a:lstStyle/>
                    <a:p>
                      <a:endParaRPr lang="en-US" sz="900">
                        <a:solidFill>
                          <a:schemeClr val="tx1"/>
                        </a:solidFill>
                        <a:latin typeface="Segoe UI Semibold" panose="020B0702040204020203" pitchFamily="34" charset="0"/>
                      </a:endParaRPr>
                    </a:p>
                  </a:txBody>
                  <a:tcPr marL="46637" marR="46637"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a:t>
                      </a:r>
                      <a:br>
                        <a:rPr lang="en-US" sz="900">
                          <a:solidFill>
                            <a:schemeClr val="tx1"/>
                          </a:solidFill>
                          <a:latin typeface="Segoe UI Semibold" panose="020B0702040204020203" pitchFamily="34" charset="0"/>
                        </a:rPr>
                      </a:br>
                      <a:r>
                        <a:rPr lang="en-US" sz="9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United Kingdom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900">
                          <a:solidFill>
                            <a:schemeClr val="tx1"/>
                          </a:solidFill>
                          <a:latin typeface="Segoe UI Semibold" panose="020B0702040204020203" pitchFamily="34" charset="0"/>
                        </a:rPr>
                        <a:t>Azure Germany</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165348148"/>
                  </a:ext>
                </a:extLst>
              </a:tr>
              <a:tr h="234593">
                <a:tc vMerge="1">
                  <a:txBody>
                    <a:bodyPr/>
                    <a:lstStyle/>
                    <a:p>
                      <a:endParaRPr lang="en-US" sz="900">
                        <a:solidFill>
                          <a:schemeClr val="tx1"/>
                        </a:solidFill>
                        <a:latin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North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West Europe</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UK West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Germany NE.</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2" name="Group 21">
            <a:extLst>
              <a:ext uri="{FF2B5EF4-FFF2-40B4-BE49-F238E27FC236}">
                <a16:creationId xmlns:a16="http://schemas.microsoft.com/office/drawing/2014/main" id="{3CEC53A0-6ACC-486B-9C0C-0969823991ED}"/>
              </a:ext>
            </a:extLst>
          </p:cNvPr>
          <p:cNvGrpSpPr/>
          <p:nvPr userDrawn="1"/>
        </p:nvGrpSpPr>
        <p:grpSpPr>
          <a:xfrm>
            <a:off x="10747231" y="295275"/>
            <a:ext cx="1582369" cy="615373"/>
            <a:chOff x="10078606" y="241982"/>
            <a:chExt cx="1551263" cy="603362"/>
          </a:xfrm>
          <a:noFill/>
        </p:grpSpPr>
        <p:grpSp>
          <p:nvGrpSpPr>
            <p:cNvPr id="23" name="Group 22">
              <a:extLst>
                <a:ext uri="{FF2B5EF4-FFF2-40B4-BE49-F238E27FC236}">
                  <a16:creationId xmlns:a16="http://schemas.microsoft.com/office/drawing/2014/main" id="{3BD35CF6-976D-4807-924D-A0A0328EEFD1}"/>
                </a:ext>
              </a:extLst>
            </p:cNvPr>
            <p:cNvGrpSpPr/>
            <p:nvPr/>
          </p:nvGrpSpPr>
          <p:grpSpPr>
            <a:xfrm>
              <a:off x="10305738" y="241982"/>
              <a:ext cx="1324131" cy="590735"/>
              <a:chOff x="10110866" y="391883"/>
              <a:chExt cx="1324131" cy="590735"/>
            </a:xfrm>
            <a:grpFill/>
          </p:grpSpPr>
          <p:sp>
            <p:nvSpPr>
              <p:cNvPr id="27" name="Rectangle 26">
                <a:extLst>
                  <a:ext uri="{FF2B5EF4-FFF2-40B4-BE49-F238E27FC236}">
                    <a16:creationId xmlns:a16="http://schemas.microsoft.com/office/drawing/2014/main" id="{0C6945D1-A7E9-4939-9050-EDBA4C76276E}"/>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92FD1B45-7DD9-455A-8BA4-2D746B23D5C2}"/>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3A965E9A-8240-4D14-85A5-33251D7D75F3}"/>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FE373EA5-CA46-4A78-8E4B-1DE402899491}"/>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D2EAF2B5-0553-444B-8914-95EE5173B2BD}"/>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DFAF266F-92DB-4353-A787-D39FE00653D5}"/>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308FEF83-F7A9-4464-9145-7210E9134BD9}"/>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289881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ASIA PACIFIC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mn-lt"/>
                <a:ea typeface="+mn-ea"/>
                <a:cs typeface="+mn-cs"/>
              </a:rPr>
              <a:t>* Data as of March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graphicFrame>
        <p:nvGraphicFramePr>
          <p:cNvPr id="22" name="Table 21">
            <a:extLst>
              <a:ext uri="{FF2B5EF4-FFF2-40B4-BE49-F238E27FC236}">
                <a16:creationId xmlns:a16="http://schemas.microsoft.com/office/drawing/2014/main" id="{4086F0FE-7CB9-4631-A47E-4A0A42D1AEA5}"/>
              </a:ext>
            </a:extLst>
          </p:cNvPr>
          <p:cNvGraphicFramePr>
            <a:graphicFrameLocks noGrp="1"/>
          </p:cNvGraphicFramePr>
          <p:nvPr userDrawn="1">
            <p:extLst/>
          </p:nvPr>
        </p:nvGraphicFramePr>
        <p:xfrm>
          <a:off x="272274" y="1075946"/>
          <a:ext cx="11889573" cy="389452"/>
        </p:xfrm>
        <a:graphic>
          <a:graphicData uri="http://schemas.openxmlformats.org/drawingml/2006/table">
            <a:tbl>
              <a:tblPr firstRow="1" bandRow="1">
                <a:tableStyleId>{5C22544A-7EE6-4342-B048-85BDC9FD1C3A}</a:tableStyleId>
              </a:tblPr>
              <a:tblGrid>
                <a:gridCol w="1604419">
                  <a:extLst>
                    <a:ext uri="{9D8B030D-6E8A-4147-A177-3AD203B41FA5}">
                      <a16:colId xmlns:a16="http://schemas.microsoft.com/office/drawing/2014/main" val="3197870306"/>
                    </a:ext>
                  </a:extLst>
                </a:gridCol>
                <a:gridCol w="685677">
                  <a:extLst>
                    <a:ext uri="{9D8B030D-6E8A-4147-A177-3AD203B41FA5}">
                      <a16:colId xmlns:a16="http://schemas.microsoft.com/office/drawing/2014/main" val="1658188280"/>
                    </a:ext>
                  </a:extLst>
                </a:gridCol>
                <a:gridCol w="685677">
                  <a:extLst>
                    <a:ext uri="{9D8B030D-6E8A-4147-A177-3AD203B41FA5}">
                      <a16:colId xmlns:a16="http://schemas.microsoft.com/office/drawing/2014/main" val="2622186844"/>
                    </a:ext>
                  </a:extLst>
                </a:gridCol>
                <a:gridCol w="685677">
                  <a:extLst>
                    <a:ext uri="{9D8B030D-6E8A-4147-A177-3AD203B41FA5}">
                      <a16:colId xmlns:a16="http://schemas.microsoft.com/office/drawing/2014/main" val="2255672095"/>
                    </a:ext>
                  </a:extLst>
                </a:gridCol>
                <a:gridCol w="685677">
                  <a:extLst>
                    <a:ext uri="{9D8B030D-6E8A-4147-A177-3AD203B41FA5}">
                      <a16:colId xmlns:a16="http://schemas.microsoft.com/office/drawing/2014/main" val="929329240"/>
                    </a:ext>
                  </a:extLst>
                </a:gridCol>
                <a:gridCol w="685677">
                  <a:extLst>
                    <a:ext uri="{9D8B030D-6E8A-4147-A177-3AD203B41FA5}">
                      <a16:colId xmlns:a16="http://schemas.microsoft.com/office/drawing/2014/main" val="1739178816"/>
                    </a:ext>
                  </a:extLst>
                </a:gridCol>
                <a:gridCol w="685677">
                  <a:extLst>
                    <a:ext uri="{9D8B030D-6E8A-4147-A177-3AD203B41FA5}">
                      <a16:colId xmlns:a16="http://schemas.microsoft.com/office/drawing/2014/main" val="4066938788"/>
                    </a:ext>
                  </a:extLst>
                </a:gridCol>
                <a:gridCol w="685677">
                  <a:extLst>
                    <a:ext uri="{9D8B030D-6E8A-4147-A177-3AD203B41FA5}">
                      <a16:colId xmlns:a16="http://schemas.microsoft.com/office/drawing/2014/main" val="1993623972"/>
                    </a:ext>
                  </a:extLst>
                </a:gridCol>
                <a:gridCol w="685677">
                  <a:extLst>
                    <a:ext uri="{9D8B030D-6E8A-4147-A177-3AD203B41FA5}">
                      <a16:colId xmlns:a16="http://schemas.microsoft.com/office/drawing/2014/main" val="1474986278"/>
                    </a:ext>
                  </a:extLst>
                </a:gridCol>
                <a:gridCol w="685677">
                  <a:extLst>
                    <a:ext uri="{9D8B030D-6E8A-4147-A177-3AD203B41FA5}">
                      <a16:colId xmlns:a16="http://schemas.microsoft.com/office/drawing/2014/main" val="2480923566"/>
                    </a:ext>
                  </a:extLst>
                </a:gridCol>
                <a:gridCol w="685677">
                  <a:extLst>
                    <a:ext uri="{9D8B030D-6E8A-4147-A177-3AD203B41FA5}">
                      <a16:colId xmlns:a16="http://schemas.microsoft.com/office/drawing/2014/main" val="581428332"/>
                    </a:ext>
                  </a:extLst>
                </a:gridCol>
                <a:gridCol w="685677">
                  <a:extLst>
                    <a:ext uri="{9D8B030D-6E8A-4147-A177-3AD203B41FA5}">
                      <a16:colId xmlns:a16="http://schemas.microsoft.com/office/drawing/2014/main" val="478997332"/>
                    </a:ext>
                  </a:extLst>
                </a:gridCol>
                <a:gridCol w="685677">
                  <a:extLst>
                    <a:ext uri="{9D8B030D-6E8A-4147-A177-3AD203B41FA5}">
                      <a16:colId xmlns:a16="http://schemas.microsoft.com/office/drawing/2014/main" val="771603986"/>
                    </a:ext>
                  </a:extLst>
                </a:gridCol>
                <a:gridCol w="685677">
                  <a:extLst>
                    <a:ext uri="{9D8B030D-6E8A-4147-A177-3AD203B41FA5}">
                      <a16:colId xmlns:a16="http://schemas.microsoft.com/office/drawing/2014/main" val="3065061441"/>
                    </a:ext>
                  </a:extLst>
                </a:gridCol>
                <a:gridCol w="685677">
                  <a:extLst>
                    <a:ext uri="{9D8B030D-6E8A-4147-A177-3AD203B41FA5}">
                      <a16:colId xmlns:a16="http://schemas.microsoft.com/office/drawing/2014/main" val="3151267513"/>
                    </a:ext>
                  </a:extLst>
                </a:gridCol>
                <a:gridCol w="685677">
                  <a:extLst>
                    <a:ext uri="{9D8B030D-6E8A-4147-A177-3AD203B41FA5}">
                      <a16:colId xmlns:a16="http://schemas.microsoft.com/office/drawing/2014/main" val="1457104768"/>
                    </a:ext>
                  </a:extLst>
                </a:gridCol>
              </a:tblGrid>
              <a:tr h="194726">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APAC</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Australia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Japan</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Korea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rPr>
                        <a:t>Azure China</a:t>
                      </a: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94726">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East</a:t>
                      </a:r>
                      <a:r>
                        <a:rPr lang="en-US" sz="800" baseline="0">
                          <a:solidFill>
                            <a:schemeClr val="tx1"/>
                          </a:solidFill>
                          <a:latin typeface="Segoe UI Semibold" panose="020B0702040204020203" pitchFamily="34" charset="0"/>
                        </a:rPr>
                        <a:t> Asia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SE Asia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Australia</a:t>
                      </a:r>
                      <a:r>
                        <a:rPr lang="en-US" sz="800" baseline="0">
                          <a:solidFill>
                            <a:schemeClr val="tx1"/>
                          </a:solidFill>
                          <a:latin typeface="Segoe UI Semibold" panose="020B0702040204020203" pitchFamily="34" charset="0"/>
                        </a:rPr>
                        <a:t> SE</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Central</a:t>
                      </a:r>
                      <a:r>
                        <a:rPr lang="en-US" sz="800" baseline="0">
                          <a:solidFill>
                            <a:schemeClr val="tx1"/>
                          </a:solidFill>
                          <a:latin typeface="Segoe UI Semibold" panose="020B0702040204020203" pitchFamily="34" charset="0"/>
                        </a:rPr>
                        <a:t> India</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a:t>
                      </a:r>
                      <a:r>
                        <a:rPr lang="en-US" sz="800" baseline="0">
                          <a:solidFill>
                            <a:schemeClr val="tx1"/>
                          </a:solidFill>
                          <a:latin typeface="Segoe UI Semibold" panose="020B0702040204020203" pitchFamily="34" charset="0"/>
                        </a:rPr>
                        <a:t> </a:t>
                      </a:r>
                      <a:r>
                        <a:rPr lang="en-US" sz="800">
                          <a:solidFill>
                            <a:schemeClr val="tx1"/>
                          </a:solidFill>
                          <a:latin typeface="Segoe UI Semibold" panose="020B0702040204020203" pitchFamily="34" charset="0"/>
                        </a:rPr>
                        <a:t>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India</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Japan</a:t>
                      </a:r>
                      <a:r>
                        <a:rPr lang="en-US" sz="800" baseline="0">
                          <a:solidFill>
                            <a:schemeClr val="tx1"/>
                          </a:solidFill>
                          <a:latin typeface="Segoe UI Semibold" panose="020B0702040204020203" pitchFamily="34" charset="0"/>
                        </a:rPr>
                        <a:t> West</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Central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Korea South</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Non-regional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 East</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China</a:t>
                      </a:r>
                      <a:r>
                        <a:rPr lang="en-US" sz="800" baseline="0">
                          <a:solidFill>
                            <a:schemeClr val="tx1"/>
                          </a:solidFill>
                          <a:latin typeface="Segoe UI Semibold" panose="020B0702040204020203" pitchFamily="34" charset="0"/>
                        </a:rPr>
                        <a:t> North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20" name="Group 19">
            <a:extLst>
              <a:ext uri="{FF2B5EF4-FFF2-40B4-BE49-F238E27FC236}">
                <a16:creationId xmlns:a16="http://schemas.microsoft.com/office/drawing/2014/main" id="{DD168A4F-3566-4F0B-BB11-0DA33BD17FF3}"/>
              </a:ext>
            </a:extLst>
          </p:cNvPr>
          <p:cNvGrpSpPr/>
          <p:nvPr userDrawn="1"/>
        </p:nvGrpSpPr>
        <p:grpSpPr>
          <a:xfrm>
            <a:off x="10747231" y="295275"/>
            <a:ext cx="1582369" cy="615373"/>
            <a:chOff x="10078606" y="241982"/>
            <a:chExt cx="1551263" cy="603362"/>
          </a:xfrm>
          <a:noFill/>
        </p:grpSpPr>
        <p:grpSp>
          <p:nvGrpSpPr>
            <p:cNvPr id="23" name="Group 22">
              <a:extLst>
                <a:ext uri="{FF2B5EF4-FFF2-40B4-BE49-F238E27FC236}">
                  <a16:creationId xmlns:a16="http://schemas.microsoft.com/office/drawing/2014/main" id="{FA9344B3-1A2D-41FD-B692-0E1CA648235B}"/>
                </a:ext>
              </a:extLst>
            </p:cNvPr>
            <p:cNvGrpSpPr/>
            <p:nvPr/>
          </p:nvGrpSpPr>
          <p:grpSpPr>
            <a:xfrm>
              <a:off x="10305738" y="241982"/>
              <a:ext cx="1324131" cy="590735"/>
              <a:chOff x="10110866" y="391883"/>
              <a:chExt cx="1324131" cy="590735"/>
            </a:xfrm>
            <a:grpFill/>
          </p:grpSpPr>
          <p:sp>
            <p:nvSpPr>
              <p:cNvPr id="27" name="Rectangle 26">
                <a:extLst>
                  <a:ext uri="{FF2B5EF4-FFF2-40B4-BE49-F238E27FC236}">
                    <a16:creationId xmlns:a16="http://schemas.microsoft.com/office/drawing/2014/main" id="{E72EDBBC-2411-482C-B35E-5AAAD52A2D90}"/>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9" name="Rectangle 28">
                <a:extLst>
                  <a:ext uri="{FF2B5EF4-FFF2-40B4-BE49-F238E27FC236}">
                    <a16:creationId xmlns:a16="http://schemas.microsoft.com/office/drawing/2014/main" id="{CB8B6C57-6C27-4F99-A7C9-2BE3019554A8}"/>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33" name="Rectangle 32">
                <a:extLst>
                  <a:ext uri="{FF2B5EF4-FFF2-40B4-BE49-F238E27FC236}">
                    <a16:creationId xmlns:a16="http://schemas.microsoft.com/office/drawing/2014/main" id="{65768977-C0D0-4B77-91B3-101D8F1458F2}"/>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4" name="Rectangle 23">
              <a:extLst>
                <a:ext uri="{FF2B5EF4-FFF2-40B4-BE49-F238E27FC236}">
                  <a16:creationId xmlns:a16="http://schemas.microsoft.com/office/drawing/2014/main" id="{E8B8DAC5-3932-46E3-B8D4-EB9BAEB7AD82}"/>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3C6C0D2B-0B52-4C43-837B-B468EBE1C961}"/>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9DAC5590-665F-408C-9204-1688B7A4F8AF}"/>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34" name="Rectangle 33">
            <a:hlinkClick r:id="" action="ppaction://noaction"/>
            <a:extLst>
              <a:ext uri="{FF2B5EF4-FFF2-40B4-BE49-F238E27FC236}">
                <a16:creationId xmlns:a16="http://schemas.microsoft.com/office/drawing/2014/main" id="{F7CE378E-9F4E-4793-9BB7-B8DC0B3C48FA}"/>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1786431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2_US GOVT Master Slide">
    <p:bg>
      <p:bgPr>
        <a:solidFill>
          <a:srgbClr val="F8F8F8"/>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1D54B0DD-945F-4B09-A0B5-59B89A727154}"/>
              </a:ext>
            </a:extLst>
          </p:cNvPr>
          <p:cNvGraphicFramePr>
            <a:graphicFrameLocks noGrp="1"/>
          </p:cNvGraphicFramePr>
          <p:nvPr userDrawn="1">
            <p:extLst/>
          </p:nvPr>
        </p:nvGraphicFramePr>
        <p:xfrm>
          <a:off x="274639" y="1047362"/>
          <a:ext cx="11896291" cy="471179"/>
        </p:xfrm>
        <a:graphic>
          <a:graphicData uri="http://schemas.openxmlformats.org/drawingml/2006/table">
            <a:tbl>
              <a:tblPr firstRow="1" bandRow="1">
                <a:tableStyleId>{5C22544A-7EE6-4342-B048-85BDC9FD1C3A}</a:tableStyleId>
              </a:tblPr>
              <a:tblGrid>
                <a:gridCol w="2785100">
                  <a:extLst>
                    <a:ext uri="{9D8B030D-6E8A-4147-A177-3AD203B41FA5}">
                      <a16:colId xmlns:a16="http://schemas.microsoft.com/office/drawing/2014/main" val="3197870306"/>
                    </a:ext>
                  </a:extLst>
                </a:gridCol>
                <a:gridCol w="1301599">
                  <a:extLst>
                    <a:ext uri="{9D8B030D-6E8A-4147-A177-3AD203B41FA5}">
                      <a16:colId xmlns:a16="http://schemas.microsoft.com/office/drawing/2014/main" val="1739178816"/>
                    </a:ext>
                  </a:extLst>
                </a:gridCol>
                <a:gridCol w="1301599">
                  <a:extLst>
                    <a:ext uri="{9D8B030D-6E8A-4147-A177-3AD203B41FA5}">
                      <a16:colId xmlns:a16="http://schemas.microsoft.com/office/drawing/2014/main" val="2428224096"/>
                    </a:ext>
                  </a:extLst>
                </a:gridCol>
                <a:gridCol w="1301599">
                  <a:extLst>
                    <a:ext uri="{9D8B030D-6E8A-4147-A177-3AD203B41FA5}">
                      <a16:colId xmlns:a16="http://schemas.microsoft.com/office/drawing/2014/main" val="256736033"/>
                    </a:ext>
                  </a:extLst>
                </a:gridCol>
                <a:gridCol w="1301599">
                  <a:extLst>
                    <a:ext uri="{9D8B030D-6E8A-4147-A177-3AD203B41FA5}">
                      <a16:colId xmlns:a16="http://schemas.microsoft.com/office/drawing/2014/main" val="3336588490"/>
                    </a:ext>
                  </a:extLst>
                </a:gridCol>
                <a:gridCol w="1301599">
                  <a:extLst>
                    <a:ext uri="{9D8B030D-6E8A-4147-A177-3AD203B41FA5}">
                      <a16:colId xmlns:a16="http://schemas.microsoft.com/office/drawing/2014/main" val="580631682"/>
                    </a:ext>
                  </a:extLst>
                </a:gridCol>
                <a:gridCol w="1301599">
                  <a:extLst>
                    <a:ext uri="{9D8B030D-6E8A-4147-A177-3AD203B41FA5}">
                      <a16:colId xmlns:a16="http://schemas.microsoft.com/office/drawing/2014/main" val="4066938788"/>
                    </a:ext>
                  </a:extLst>
                </a:gridCol>
                <a:gridCol w="1301599">
                  <a:extLst>
                    <a:ext uri="{9D8B030D-6E8A-4147-A177-3AD203B41FA5}">
                      <a16:colId xmlns:a16="http://schemas.microsoft.com/office/drawing/2014/main" val="680228258"/>
                    </a:ext>
                  </a:extLst>
                </a:gridCol>
              </a:tblGrid>
              <a:tr h="235589">
                <a:tc rowSpan="2">
                  <a:txBody>
                    <a:bodyPr/>
                    <a:lstStyle/>
                    <a:p>
                      <a:endParaRPr lang="en-US" sz="900">
                        <a:solidFill>
                          <a:schemeClr val="tx1"/>
                        </a:solidFill>
                        <a:latin typeface="Segoe UI Semibold" panose="020B0702040204020203" pitchFamily="34" charset="0"/>
                      </a:endParaRPr>
                    </a:p>
                  </a:txBody>
                  <a:tcPr marL="46637" marR="46637" marT="46630" marB="46630" anchor="ctr">
                    <a:lnL w="12700" cmpd="sng">
                      <a:noFill/>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900">
                          <a:solidFill>
                            <a:schemeClr val="tx1"/>
                          </a:solidFill>
                          <a:latin typeface="Segoe UI Semibold" panose="020B0702040204020203" pitchFamily="34" charset="0"/>
                        </a:rPr>
                        <a:t>Non-Regional</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a:t>
                      </a:r>
                      <a:r>
                        <a:rPr lang="en-US" sz="900" baseline="0" err="1">
                          <a:solidFill>
                            <a:schemeClr val="tx1"/>
                          </a:solidFill>
                          <a:latin typeface="Segoe UI Semibold" panose="020B0702040204020203" pitchFamily="34" charset="0"/>
                        </a:rPr>
                        <a:t>Gov</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900">
                          <a:solidFill>
                            <a:schemeClr val="tx1"/>
                          </a:solidFill>
                          <a:latin typeface="Segoe UI Semibold" panose="020B0702040204020203" pitchFamily="34" charset="0"/>
                        </a:rPr>
                        <a:t>US</a:t>
                      </a:r>
                      <a:r>
                        <a:rPr lang="en-US" sz="900" baseline="0">
                          <a:solidFill>
                            <a:schemeClr val="tx1"/>
                          </a:solidFill>
                          <a:latin typeface="Segoe UI Semibold" panose="020B0702040204020203" pitchFamily="34" charset="0"/>
                        </a:rPr>
                        <a:t> DoD</a:t>
                      </a:r>
                      <a:endParaRPr lang="en-US" sz="900">
                        <a:solidFill>
                          <a:schemeClr val="tx1"/>
                        </a:solidFill>
                        <a:latin typeface="Segoe UI Semibold" panose="020B0702040204020203" pitchFamily="34" charset="0"/>
                      </a:endParaRP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80713476"/>
                  </a:ext>
                </a:extLst>
              </a:tr>
              <a:tr h="235589">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v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Arizona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Iowa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Texas</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a:t>
                      </a:r>
                      <a:r>
                        <a:rPr lang="en-US" sz="900" err="1">
                          <a:solidFill>
                            <a:schemeClr val="tx1"/>
                          </a:solidFill>
                          <a:latin typeface="Segoe UI Semibold" panose="020B0702040204020203" pitchFamily="34" charset="0"/>
                        </a:rPr>
                        <a:t>Gov</a:t>
                      </a:r>
                      <a:r>
                        <a:rPr lang="en-US" sz="900">
                          <a:solidFill>
                            <a:schemeClr val="tx1"/>
                          </a:solidFill>
                          <a:latin typeface="Segoe UI Semibold" panose="020B0702040204020203" pitchFamily="34" charset="0"/>
                        </a:rPr>
                        <a:t> Virginia</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Central</a:t>
                      </a:r>
                    </a:p>
                  </a:txBody>
                  <a:tcPr marL="46637" marR="46637" marT="46630" marB="4663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900">
                          <a:solidFill>
                            <a:schemeClr val="tx1"/>
                          </a:solidFill>
                          <a:latin typeface="Segoe UI Semibold" panose="020B0702040204020203" pitchFamily="34" charset="0"/>
                        </a:rPr>
                        <a:t>US DoD East</a:t>
                      </a:r>
                    </a:p>
                  </a:txBody>
                  <a:tcPr marL="46637" marR="46637" marT="46630" marB="4663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grpSp>
        <p:nvGrpSpPr>
          <p:cNvPr id="3" name="Group 2">
            <a:extLst>
              <a:ext uri="{FF2B5EF4-FFF2-40B4-BE49-F238E27FC236}">
                <a16:creationId xmlns:a16="http://schemas.microsoft.com/office/drawing/2014/main" id="{6BF6A3E8-296E-4738-AC79-8DF0101EB4D3}"/>
              </a:ext>
            </a:extLst>
          </p:cNvPr>
          <p:cNvGrpSpPr/>
          <p:nvPr userDrawn="1"/>
        </p:nvGrpSpPr>
        <p:grpSpPr>
          <a:xfrm>
            <a:off x="10747231" y="295275"/>
            <a:ext cx="1582369" cy="615373"/>
            <a:chOff x="10078606" y="241982"/>
            <a:chExt cx="1551263" cy="603362"/>
          </a:xfrm>
          <a:noFill/>
        </p:grpSpPr>
        <p:grpSp>
          <p:nvGrpSpPr>
            <p:cNvPr id="4" name="Group 3">
              <a:extLst>
                <a:ext uri="{FF2B5EF4-FFF2-40B4-BE49-F238E27FC236}">
                  <a16:creationId xmlns:a16="http://schemas.microsoft.com/office/drawing/2014/main" id="{0BBB5BCA-5885-40FF-84E3-E07B45FF4851}"/>
                </a:ext>
              </a:extLst>
            </p:cNvPr>
            <p:cNvGrpSpPr/>
            <p:nvPr/>
          </p:nvGrpSpPr>
          <p:grpSpPr>
            <a:xfrm>
              <a:off x="10305738" y="241982"/>
              <a:ext cx="1324131" cy="590735"/>
              <a:chOff x="10110866" y="391883"/>
              <a:chExt cx="1324131" cy="590735"/>
            </a:xfrm>
            <a:grpFill/>
          </p:grpSpPr>
          <p:sp>
            <p:nvSpPr>
              <p:cNvPr id="8" name="Rectangle 7">
                <a:extLst>
                  <a:ext uri="{FF2B5EF4-FFF2-40B4-BE49-F238E27FC236}">
                    <a16:creationId xmlns:a16="http://schemas.microsoft.com/office/drawing/2014/main" id="{50C905BC-65F0-45FD-8FAA-62098D053738}"/>
                  </a:ext>
                </a:extLst>
              </p:cNvPr>
              <p:cNvSpPr/>
              <p:nvPr userDrawn="1"/>
            </p:nvSpPr>
            <p:spPr>
              <a:xfrm>
                <a:off x="10110866" y="391883"/>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9" name="Rectangle 8">
                <a:extLst>
                  <a:ext uri="{FF2B5EF4-FFF2-40B4-BE49-F238E27FC236}">
                    <a16:creationId xmlns:a16="http://schemas.microsoft.com/office/drawing/2014/main" id="{AD6BA01E-B351-47BF-B915-37E76408CEB1}"/>
                  </a:ext>
                </a:extLst>
              </p:cNvPr>
              <p:cNvSpPr/>
              <p:nvPr userDrawn="1"/>
            </p:nvSpPr>
            <p:spPr>
              <a:xfrm>
                <a:off x="10110866" y="561875"/>
                <a:ext cx="1324131"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Preview</a:t>
                </a:r>
              </a:p>
            </p:txBody>
          </p:sp>
          <p:sp>
            <p:nvSpPr>
              <p:cNvPr id="10" name="Rectangle 9">
                <a:extLst>
                  <a:ext uri="{FF2B5EF4-FFF2-40B4-BE49-F238E27FC236}">
                    <a16:creationId xmlns:a16="http://schemas.microsoft.com/office/drawing/2014/main" id="{837F3C91-73DE-40F7-AD38-0B407185FE61}"/>
                  </a:ext>
                </a:extLst>
              </p:cNvPr>
              <p:cNvSpPr/>
              <p:nvPr/>
            </p:nvSpPr>
            <p:spPr>
              <a:xfrm>
                <a:off x="10110866" y="733319"/>
                <a:ext cx="1182979" cy="249299"/>
              </a:xfrm>
              <a:prstGeom prst="rect">
                <a:avLst/>
              </a:prstGeom>
              <a:grpFill/>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2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5" name="Rectangle 4">
              <a:extLst>
                <a:ext uri="{FF2B5EF4-FFF2-40B4-BE49-F238E27FC236}">
                  <a16:creationId xmlns:a16="http://schemas.microsoft.com/office/drawing/2014/main" id="{5723B913-6EE5-4ADB-AC32-FD1A21BBDF95}"/>
                </a:ext>
              </a:extLst>
            </p:cNvPr>
            <p:cNvSpPr/>
            <p:nvPr/>
          </p:nvSpPr>
          <p:spPr>
            <a:xfrm>
              <a:off x="10078606" y="580335"/>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312D8B13-AFE2-43D9-A67F-61D3BB89C4DF}"/>
                </a:ext>
              </a:extLst>
            </p:cNvPr>
            <p:cNvSpPr/>
            <p:nvPr/>
          </p:nvSpPr>
          <p:spPr>
            <a:xfrm>
              <a:off x="10088756" y="413926"/>
              <a:ext cx="261610"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FFC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010DCF8-ACE9-42BA-A0D8-BDDA84FF3F38}"/>
                </a:ext>
              </a:extLst>
            </p:cNvPr>
            <p:cNvSpPr/>
            <p:nvPr/>
          </p:nvSpPr>
          <p:spPr>
            <a:xfrm>
              <a:off x="10078606" y="248969"/>
              <a:ext cx="312906" cy="265009"/>
            </a:xfrm>
            <a:prstGeom prst="rect">
              <a:avLst/>
            </a:prstGeom>
            <a:grpFill/>
          </p:spPr>
          <p:txBody>
            <a:bodyPr wrap="none">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22" b="0" i="0" u="none" strike="noStrike" kern="1200" cap="none" spc="0" normalizeH="0" baseline="0" noProof="0">
                <a:ln>
                  <a:noFill/>
                </a:ln>
                <a:solidFill>
                  <a:srgbClr val="00B05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C6772423-C997-4110-BB91-923D9719DBE2}"/>
              </a:ext>
            </a:extLst>
          </p:cNvPr>
          <p:cNvSpPr txBox="1"/>
          <p:nvPr userDrawn="1"/>
        </p:nvSpPr>
        <p:spPr>
          <a:xfrm>
            <a:off x="9708715" y="6794507"/>
            <a:ext cx="2462215" cy="115229"/>
          </a:xfrm>
          <a:prstGeom prst="rect">
            <a:avLst/>
          </a:prstGeom>
          <a:noFill/>
        </p:spPr>
        <p:txBody>
          <a:bodyPr wrap="square" lIns="0" tIns="0" rIns="0" bIns="0"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816" b="0" i="0" u="none" strike="noStrike" kern="1200" cap="none" spc="0" normalizeH="0" baseline="0" noProof="0" dirty="0">
                <a:ln>
                  <a:noFill/>
                </a:ln>
                <a:solidFill>
                  <a:schemeClr val="tx1"/>
                </a:solidFill>
                <a:effectLst/>
                <a:uLnTx/>
                <a:uFillTx/>
                <a:latin typeface="Segoe UI"/>
                <a:ea typeface="+mn-ea"/>
                <a:cs typeface="+mn-cs"/>
              </a:rPr>
              <a:t>* Data as of April 12, 2018</a:t>
            </a:r>
          </a:p>
        </p:txBody>
      </p:sp>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343396"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74639" y="295275"/>
            <a:ext cx="8870099" cy="752099"/>
          </a:xfrm>
        </p:spPr>
        <p:txBody>
          <a:bodyPr/>
          <a:lstStyle>
            <a:lvl1pPr>
              <a:defRPr sz="3672"/>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270838" y="432301"/>
            <a:ext cx="343580" cy="343531"/>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809347" y="432301"/>
            <a:ext cx="343580" cy="343531"/>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FFFFFF"/>
                  </a:solidFill>
                  <a:effectLst/>
                  <a:uLnTx/>
                  <a:uFillTx/>
                  <a:latin typeface="Segoe UI Semilight"/>
                </a:endParaRPr>
              </a:p>
            </p:txBody>
          </p:sp>
        </p:grpSp>
        <p:sp>
          <p:nvSpPr>
            <p:cNvPr id="21" name="Oval 20">
              <a:hlinkClick r:id="rId2" action="ppaction://hlinksldjump"/>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800" b="0" i="0" u="none" strike="noStrike" kern="0" cap="none" spc="0" normalizeH="0" baseline="0" err="1">
                <a:ln>
                  <a:noFill/>
                </a:ln>
                <a:solidFill>
                  <a:srgbClr val="FFFFFF"/>
                </a:solidFill>
                <a:effectLst/>
                <a:uLnTx/>
                <a:uFillTx/>
                <a:latin typeface="Segoe UI Semilight"/>
              </a:endParaRPr>
            </a:p>
          </p:txBody>
        </p:sp>
      </p:grpSp>
      <p:sp>
        <p:nvSpPr>
          <p:cNvPr id="20" name="Rectangle 19">
            <a:hlinkClick r:id="" action="ppaction://noaction"/>
            <a:extLst>
              <a:ext uri="{FF2B5EF4-FFF2-40B4-BE49-F238E27FC236}">
                <a16:creationId xmlns:a16="http://schemas.microsoft.com/office/drawing/2014/main" id="{DB5B8BE3-E12B-47C4-ADD2-CE06A17BFBA1}"/>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788040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279168" y="-626931"/>
            <a:ext cx="732988" cy="217463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955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1034127" y="-626931"/>
            <a:ext cx="732988" cy="217463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676165" y="387129"/>
            <a:ext cx="656920" cy="13071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51840"/>
            <a:ext cx="1301012" cy="6171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391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96"/>
            <a:ext cx="186547" cy="69940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606960" y="131925"/>
            <a:ext cx="657017" cy="656923"/>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10198376" y="179884"/>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32065525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606960" y="124022"/>
            <a:ext cx="657017" cy="656923"/>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24177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606960" y="124022"/>
            <a:ext cx="657017" cy="656923"/>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973595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154164"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14353"/>
          </a:xfrm>
        </p:spPr>
        <p:txBody>
          <a:bodyPr wrap="square">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90336"/>
            <a:ext cx="3396404" cy="386101"/>
          </a:xfrm>
        </p:spPr>
        <p:txBody>
          <a:bodyPr wrap="square" anchor="ctr" anchorCtr="0">
            <a:spAutoFit/>
          </a:bodyPr>
          <a:lstStyle>
            <a:lvl1pPr marL="0" indent="0">
              <a:spcBef>
                <a:spcPts val="1224"/>
              </a:spcBef>
              <a:buClr>
                <a:schemeClr val="tx1"/>
              </a:buClr>
              <a:buFont typeface="Arial" pitchFamily="34" charset="0"/>
              <a:buNone/>
              <a:defRPr sz="1428">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288410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647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6E2DA1F-8860-42B8-9688-1B8B9AE51B91}"/>
              </a:ext>
            </a:extLst>
          </p:cNvPr>
          <p:cNvGrpSpPr/>
          <p:nvPr userDrawn="1"/>
        </p:nvGrpSpPr>
        <p:grpSpPr>
          <a:xfrm flipH="1">
            <a:off x="0" y="0"/>
            <a:ext cx="7421923" cy="6994525"/>
            <a:chOff x="4915975" y="0"/>
            <a:chExt cx="7276024" cy="6858000"/>
          </a:xfrm>
        </p:grpSpPr>
        <p:pic>
          <p:nvPicPr>
            <p:cNvPr id="3" name="Picture 2" descr="A group of people standing in front of a building&#10;&#10;Description generated with very high confidence">
              <a:extLst>
                <a:ext uri="{FF2B5EF4-FFF2-40B4-BE49-F238E27FC236}">
                  <a16:creationId xmlns:a16="http://schemas.microsoft.com/office/drawing/2014/main" id="{D8245282-BD4B-47B1-85E6-B4EC47E73F5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983056" y="0"/>
              <a:ext cx="7208943" cy="6858000"/>
            </a:xfrm>
            <a:prstGeom prst="rect">
              <a:avLst/>
            </a:prstGeom>
          </p:spPr>
        </p:pic>
        <p:sp>
          <p:nvSpPr>
            <p:cNvPr id="4" name="Rectangle 3">
              <a:extLst>
                <a:ext uri="{FF2B5EF4-FFF2-40B4-BE49-F238E27FC236}">
                  <a16:creationId xmlns:a16="http://schemas.microsoft.com/office/drawing/2014/main" id="{5F01664E-D906-4484-80DE-2DE9D080714D}"/>
                </a:ext>
              </a:extLst>
            </p:cNvPr>
            <p:cNvSpPr/>
            <p:nvPr/>
          </p:nvSpPr>
          <p:spPr bwMode="auto">
            <a:xfrm rot="10800000">
              <a:off x="4915975" y="0"/>
              <a:ext cx="6986657" cy="6858000"/>
            </a:xfrm>
            <a:prstGeom prst="rect">
              <a:avLst/>
            </a:prstGeom>
            <a:gradFill flip="none" rotWithShape="1">
              <a:gsLst>
                <a:gs pos="36000">
                  <a:srgbClr val="F8F8F8">
                    <a:alpha val="85000"/>
                  </a:srgbClr>
                </a:gs>
                <a:gs pos="0">
                  <a:schemeClr val="bg2">
                    <a:alpha val="0"/>
                  </a:schemeClr>
                </a:gs>
                <a:gs pos="100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 name="Title 1">
            <a:extLst>
              <a:ext uri="{FF2B5EF4-FFF2-40B4-BE49-F238E27FC236}">
                <a16:creationId xmlns:a16="http://schemas.microsoft.com/office/drawing/2014/main" id="{78D95269-C17C-4B81-B86D-EF104EC69F3A}"/>
              </a:ext>
            </a:extLst>
          </p:cNvPr>
          <p:cNvSpPr txBox="1">
            <a:spLocks/>
          </p:cNvSpPr>
          <p:nvPr userDrawn="1"/>
        </p:nvSpPr>
        <p:spPr>
          <a:xfrm>
            <a:off x="295170" y="201268"/>
            <a:ext cx="3308765" cy="1222090"/>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563" rtl="0" eaLnBrk="1" fontAlgn="auto" latinLnBrk="0" hangingPunct="1">
              <a:lnSpc>
                <a:spcPct val="90000"/>
              </a:lnSpc>
              <a:spcBef>
                <a:spcPct val="0"/>
              </a:spcBef>
              <a:spcAft>
                <a:spcPts val="600"/>
              </a:spcAft>
              <a:buClrTx/>
              <a:buSzTx/>
              <a:buFontTx/>
              <a:buNone/>
              <a:tabLst/>
              <a:defRPr/>
            </a:pPr>
            <a:r>
              <a:rPr kumimoji="0" lang="en-US" sz="3672" b="0" i="0" u="none" strike="noStrike" kern="1200" cap="none" spc="-102" normalizeH="0" baseline="0" noProof="0">
                <a:ln w="3175">
                  <a:noFill/>
                </a:ln>
                <a:solidFill>
                  <a:srgbClr val="4F504F"/>
                </a:solidFill>
                <a:effectLst/>
                <a:uLnTx/>
                <a:uFillTx/>
                <a:latin typeface="Segoe UI Light"/>
                <a:ea typeface="+mn-ea"/>
                <a:cs typeface="Segoe UI" pitchFamily="34" charset="0"/>
              </a:rPr>
              <a:t>Azure </a:t>
            </a:r>
            <a:br>
              <a:rPr kumimoji="0" lang="en-US" sz="3672" b="0" i="0" u="none" strike="noStrike" kern="1200" cap="none" spc="-102" normalizeH="0" baseline="0" noProof="0">
                <a:ln w="3175">
                  <a:noFill/>
                </a:ln>
                <a:solidFill>
                  <a:srgbClr val="4F504F"/>
                </a:solidFill>
                <a:effectLst/>
                <a:uLnTx/>
                <a:uFillTx/>
                <a:latin typeface="Segoe UI Light"/>
                <a:ea typeface="+mn-ea"/>
                <a:cs typeface="Segoe UI" pitchFamily="34" charset="0"/>
              </a:rPr>
            </a:br>
            <a:r>
              <a:rPr kumimoji="0" lang="en-US" sz="3672" b="0" i="0" u="none" strike="noStrike" kern="1200" cap="none" spc="-102" normalizeH="0" baseline="0" noProof="0">
                <a:ln w="3175">
                  <a:noFill/>
                </a:ln>
                <a:solidFill>
                  <a:srgbClr val="4F504F"/>
                </a:solidFill>
                <a:effectLst/>
                <a:uLnTx/>
                <a:uFillTx/>
                <a:latin typeface="Segoe UI Light"/>
                <a:ea typeface="+mn-ea"/>
                <a:cs typeface="Segoe UI" pitchFamily="34" charset="0"/>
              </a:rPr>
              <a:t>products</a:t>
            </a:r>
          </a:p>
        </p:txBody>
      </p:sp>
      <p:sp>
        <p:nvSpPr>
          <p:cNvPr id="6" name="Rectangle 5">
            <a:hlinkClick r:id="" action="ppaction://noaction"/>
            <a:extLst>
              <a:ext uri="{FF2B5EF4-FFF2-40B4-BE49-F238E27FC236}">
                <a16:creationId xmlns:a16="http://schemas.microsoft.com/office/drawing/2014/main" id="{6A4E1D06-E0C0-4BDB-BF0D-6CD6007A455A}"/>
              </a:ext>
            </a:extLst>
          </p:cNvPr>
          <p:cNvSpPr/>
          <p:nvPr userDrawn="1"/>
        </p:nvSpPr>
        <p:spPr bwMode="auto">
          <a:xfrm>
            <a:off x="9521815" y="-19633"/>
            <a:ext cx="916913" cy="248693"/>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110421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020575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46148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56386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901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94942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329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91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749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740830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13510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endParaRPr lang="en-US">
              <a:solidFill>
                <a:srgbClr val="505050"/>
              </a:solidFill>
            </a:endParaRPr>
          </a:p>
        </p:txBody>
      </p:sp>
    </p:spTree>
    <p:extLst>
      <p:ext uri="{BB962C8B-B14F-4D97-AF65-F5344CB8AC3E}">
        <p14:creationId xmlns:p14="http://schemas.microsoft.com/office/powerpoint/2010/main" val="290175581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endParaRPr lang="en-US">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107147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73707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slideLayout" Target="../slideLayouts/slideLayout268.xml"/><Relationship Id="rId5" Type="http://schemas.openxmlformats.org/officeDocument/2006/relationships/slideLayout" Target="../slideLayouts/slideLayout215.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59" Type="http://schemas.openxmlformats.org/officeDocument/2006/relationships/theme" Target="../theme/theme10.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9" Type="http://schemas.openxmlformats.org/officeDocument/2006/relationships/slideLayout" Target="../slideLayouts/slideLayout307.xml"/><Relationship Id="rId21" Type="http://schemas.openxmlformats.org/officeDocument/2006/relationships/slideLayout" Target="../slideLayouts/slideLayout289.xml"/><Relationship Id="rId34" Type="http://schemas.openxmlformats.org/officeDocument/2006/relationships/slideLayout" Target="../slideLayouts/slideLayout302.xml"/><Relationship Id="rId42" Type="http://schemas.openxmlformats.org/officeDocument/2006/relationships/slideLayout" Target="../slideLayouts/slideLayout310.xml"/><Relationship Id="rId7" Type="http://schemas.openxmlformats.org/officeDocument/2006/relationships/slideLayout" Target="../slideLayouts/slideLayout27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41" Type="http://schemas.openxmlformats.org/officeDocument/2006/relationships/slideLayout" Target="../slideLayouts/slideLayout309.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31" Type="http://schemas.openxmlformats.org/officeDocument/2006/relationships/slideLayout" Target="../slideLayouts/slideLayout299.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theme" Target="../theme/theme11.xml"/><Relationship Id="rId8" Type="http://schemas.openxmlformats.org/officeDocument/2006/relationships/slideLayout" Target="../slideLayouts/slideLayout276.xml"/><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1.pn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theme" Target="../theme/theme4.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8" Type="http://schemas.openxmlformats.org/officeDocument/2006/relationships/slideLayout" Target="../slideLayouts/slideLayout76.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image" Target="../media/image1.png"/><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image" Target="../media/image1.png"/><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heme" Target="../theme/theme9.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 id="2147484509"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5/29/2018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99071317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 id="2147484494" r:id="rId44"/>
    <p:sldLayoutId id="2147484495" r:id="rId45"/>
    <p:sldLayoutId id="2147484496" r:id="rId46"/>
    <p:sldLayoutId id="2147484497" r:id="rId47"/>
    <p:sldLayoutId id="2147484498" r:id="rId48"/>
    <p:sldLayoutId id="2147484499" r:id="rId49"/>
    <p:sldLayoutId id="2147484500" r:id="rId50"/>
    <p:sldLayoutId id="2147484501" r:id="rId51"/>
    <p:sldLayoutId id="2147484502" r:id="rId52"/>
    <p:sldLayoutId id="2147484503" r:id="rId53"/>
    <p:sldLayoutId id="2147484504" r:id="rId54"/>
    <p:sldLayoutId id="2147484505" r:id="rId55"/>
    <p:sldLayoutId id="2147484506" r:id="rId56"/>
    <p:sldLayoutId id="2147484507" r:id="rId57"/>
    <p:sldLayoutId id="2147484510" r:id="rId5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65100166"/>
      </p:ext>
    </p:extLst>
  </p:cSld>
  <p:clrMap bg1="lt1" tx1="dk1" bg2="lt2" tx2="dk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 id="2147484526" r:id="rId15"/>
    <p:sldLayoutId id="2147484527" r:id="rId16"/>
    <p:sldLayoutId id="2147484528" r:id="rId17"/>
    <p:sldLayoutId id="2147484529" r:id="rId18"/>
    <p:sldLayoutId id="2147484530" r:id="rId19"/>
    <p:sldLayoutId id="2147484531" r:id="rId20"/>
    <p:sldLayoutId id="2147484532" r:id="rId21"/>
    <p:sldLayoutId id="2147484545" r:id="rId22"/>
    <p:sldLayoutId id="2147484546" r:id="rId23"/>
    <p:sldLayoutId id="2147484547" r:id="rId24"/>
    <p:sldLayoutId id="2147484548" r:id="rId25"/>
    <p:sldLayoutId id="2147484549" r:id="rId26"/>
    <p:sldLayoutId id="2147484550" r:id="rId27"/>
    <p:sldLayoutId id="2147484551" r:id="rId28"/>
    <p:sldLayoutId id="2147484552" r:id="rId29"/>
    <p:sldLayoutId id="2147484553" r:id="rId30"/>
    <p:sldLayoutId id="2147484554" r:id="rId31"/>
    <p:sldLayoutId id="2147484555" r:id="rId32"/>
    <p:sldLayoutId id="2147484556" r:id="rId33"/>
    <p:sldLayoutId id="2147484557" r:id="rId34"/>
    <p:sldLayoutId id="2147484558" r:id="rId35"/>
    <p:sldLayoutId id="2147484559" r:id="rId36"/>
    <p:sldLayoutId id="2147484560" r:id="rId37"/>
    <p:sldLayoutId id="2147484561" r:id="rId38"/>
    <p:sldLayoutId id="2147484562" r:id="rId39"/>
    <p:sldLayoutId id="2147484563" r:id="rId40"/>
    <p:sldLayoutId id="2147484564" r:id="rId41"/>
    <p:sldLayoutId id="2147484565" r:id="rId42"/>
  </p:sldLayoutIdLst>
  <p:transition>
    <p:fade/>
  </p:transition>
  <p:hf sldNum="0" hdr="0" ftr="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342" r:id="rId22"/>
    <p:sldLayoutId id="2147484343" r:id="rId23"/>
    <p:sldLayoutId id="214748434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3702"/>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50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799058"/>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94.xml"/><Relationship Id="rId5" Type="http://schemas.openxmlformats.org/officeDocument/2006/relationships/image" Target="../media/image33.png"/><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3.xml"/></Relationships>
</file>

<file path=ppt/slides/_rels/slide100.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292.png"/><Relationship Id="rId3" Type="http://schemas.openxmlformats.org/officeDocument/2006/relationships/image" Target="../media/image410.png"/><Relationship Id="rId7" Type="http://schemas.openxmlformats.org/officeDocument/2006/relationships/image" Target="../media/image293.png"/><Relationship Id="rId12" Type="http://schemas.microsoft.com/office/2007/relationships/hdphoto" Target="../media/hdphoto12.wdp"/><Relationship Id="rId2" Type="http://schemas.openxmlformats.org/officeDocument/2006/relationships/notesSlide" Target="../notesSlides/notesSlide100.xml"/><Relationship Id="rId1" Type="http://schemas.openxmlformats.org/officeDocument/2006/relationships/slideLayout" Target="../slideLayouts/slideLayout180.xml"/><Relationship Id="rId6" Type="http://schemas.openxmlformats.org/officeDocument/2006/relationships/image" Target="../media/image152.png"/><Relationship Id="rId11" Type="http://schemas.openxmlformats.org/officeDocument/2006/relationships/image" Target="../media/image431.png"/><Relationship Id="rId5" Type="http://schemas.openxmlformats.org/officeDocument/2006/relationships/image" Target="../media/image428.png"/><Relationship Id="rId10" Type="http://schemas.microsoft.com/office/2007/relationships/hdphoto" Target="../media/hdphoto11.wdp"/><Relationship Id="rId4" Type="http://schemas.openxmlformats.org/officeDocument/2006/relationships/image" Target="../media/image427.png"/><Relationship Id="rId9" Type="http://schemas.openxmlformats.org/officeDocument/2006/relationships/image" Target="../media/image4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1.xml"/><Relationship Id="rId1" Type="http://schemas.openxmlformats.org/officeDocument/2006/relationships/slideLayout" Target="../slideLayouts/slideLayout18.xml"/><Relationship Id="rId5" Type="http://schemas.openxmlformats.org/officeDocument/2006/relationships/image" Target="../media/image433.png"/><Relationship Id="rId4" Type="http://schemas.openxmlformats.org/officeDocument/2006/relationships/image" Target="../media/image4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3.xml"/></Relationships>
</file>

<file path=ppt/slides/_rels/slide12.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12.xml"/><Relationship Id="rId1" Type="http://schemas.openxmlformats.org/officeDocument/2006/relationships/slideLayout" Target="../slideLayouts/slideLayout193.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oadmap/azure-maps-now-generally-available/" TargetMode="External"/><Relationship Id="rId2" Type="http://schemas.openxmlformats.org/officeDocument/2006/relationships/notesSlide" Target="../notesSlides/notesSlide14.xml"/><Relationship Id="rId1" Type="http://schemas.openxmlformats.org/officeDocument/2006/relationships/slideLayout" Target="../slideLayouts/slideLayout188.xml"/><Relationship Id="rId5" Type="http://schemas.openxmlformats.org/officeDocument/2006/relationships/hyperlink" Target="https://azure.microsoft.com/en-us/blog/developing-an-azure-sphere-experience-with-visual-studio/" TargetMode="External"/><Relationship Id="rId4" Type="http://schemas.openxmlformats.org/officeDocument/2006/relationships/hyperlink" Target="https://docs.microsoft.com/en-us/azure/cognitive-services/lui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16.xml"/><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214.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8.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19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1.xml"/><Relationship Id="rId1" Type="http://schemas.openxmlformats.org/officeDocument/2006/relationships/slideLayout" Target="../slideLayouts/slideLayout198.xml"/></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113.sv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113.svg"/></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30.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image" Target="../media/image101.png"/><Relationship Id="rId4" Type="http://schemas.openxmlformats.org/officeDocument/2006/relationships/image" Target="../media/image117.png"/></Relationships>
</file>

<file path=ppt/slides/_rels/slide2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1.png"/><Relationship Id="rId7"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117.png"/><Relationship Id="rId11" Type="http://schemas.microsoft.com/office/2007/relationships/hdphoto" Target="../media/hdphoto3.wdp"/><Relationship Id="rId5" Type="http://schemas.openxmlformats.org/officeDocument/2006/relationships/image" Target="../media/image119.png"/><Relationship Id="rId10" Type="http://schemas.openxmlformats.org/officeDocument/2006/relationships/image" Target="../media/image121.png"/><Relationship Id="rId4" Type="http://schemas.openxmlformats.org/officeDocument/2006/relationships/image" Target="../media/image118.png"/><Relationship Id="rId9"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22.emf"/><Relationship Id="rId7" Type="http://schemas.microsoft.com/office/2007/relationships/hdphoto" Target="../media/hdphoto4.wdp"/><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12.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1.svg"/><Relationship Id="rId4" Type="http://schemas.openxmlformats.org/officeDocument/2006/relationships/image" Target="../media/image113.svg"/><Relationship Id="rId9" Type="http://schemas.openxmlformats.org/officeDocument/2006/relationships/image" Target="../media/image1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1.xml"/></Relationships>
</file>

<file path=ppt/slides/_rels/slide30.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29.png"/><Relationship Id="rId3" Type="http://schemas.openxmlformats.org/officeDocument/2006/relationships/image" Target="../media/image112.png"/><Relationship Id="rId7" Type="http://schemas.openxmlformats.org/officeDocument/2006/relationships/image" Target="../media/image125.png"/><Relationship Id="rId12" Type="http://schemas.openxmlformats.org/officeDocument/2006/relationships/image" Target="../media/image128.sv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115.svg"/><Relationship Id="rId11" Type="http://schemas.openxmlformats.org/officeDocument/2006/relationships/image" Target="../media/image127.png"/><Relationship Id="rId5" Type="http://schemas.openxmlformats.org/officeDocument/2006/relationships/image" Target="../media/image114.png"/><Relationship Id="rId10" Type="http://schemas.openxmlformats.org/officeDocument/2006/relationships/image" Target="../media/image111.svg"/><Relationship Id="rId4" Type="http://schemas.openxmlformats.org/officeDocument/2006/relationships/image" Target="../media/image113.svg"/><Relationship Id="rId9" Type="http://schemas.openxmlformats.org/officeDocument/2006/relationships/image" Target="../media/image110.png"/><Relationship Id="rId14" Type="http://schemas.openxmlformats.org/officeDocument/2006/relationships/image" Target="../media/image130.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hyperlink" Target="https://azure.microsoft.com/en-us/blog/virtual-network-service-endpoints-and-firewalls-for-azure-storage-now-generally-available/" TargetMode="External"/><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notesSlide" Target="../notesSlides/notesSlide32.xml"/><Relationship Id="rId16" Type="http://schemas.openxmlformats.org/officeDocument/2006/relationships/image" Target="../media/image141.svg"/><Relationship Id="rId1" Type="http://schemas.openxmlformats.org/officeDocument/2006/relationships/slideLayout" Target="../slideLayouts/slideLayout295.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18.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19.png"/><Relationship Id="rId9" Type="http://schemas.openxmlformats.org/officeDocument/2006/relationships/image" Target="../media/image134.png"/><Relationship Id="rId14" Type="http://schemas.openxmlformats.org/officeDocument/2006/relationships/image" Target="../media/image139.svg"/></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4.svg"/><Relationship Id="rId3" Type="http://schemas.openxmlformats.org/officeDocument/2006/relationships/image" Target="../media/image129.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image" Target="../media/image147.sv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svg"/><Relationship Id="rId4" Type="http://schemas.openxmlformats.org/officeDocument/2006/relationships/image" Target="../media/image130.svg"/><Relationship Id="rId9" Type="http://schemas.openxmlformats.org/officeDocument/2006/relationships/image" Target="../media/image150.png"/></Relationships>
</file>

<file path=ppt/slides/_rels/slide3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38.xml"/><Relationship Id="rId1" Type="http://schemas.openxmlformats.org/officeDocument/2006/relationships/slideLayout" Target="../slideLayouts/slideLayout33.xml"/><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33.xml"/><Relationship Id="rId5" Type="http://schemas.openxmlformats.org/officeDocument/2006/relationships/image" Target="../media/image155.emf"/><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1.xml"/></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159.png"/><Relationship Id="rId4" Type="http://schemas.microsoft.com/office/2007/relationships/hdphoto" Target="../media/hdphoto5.wdp"/></Relationships>
</file>

<file path=ppt/slides/_rels/slide43.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41.xml"/><Relationship Id="rId6" Type="http://schemas.openxmlformats.org/officeDocument/2006/relationships/image" Target="../media/image163.emf"/><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4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67.png"/><Relationship Id="rId7" Type="http://schemas.openxmlformats.org/officeDocument/2006/relationships/image" Target="../media/image151.svg"/><Relationship Id="rId2" Type="http://schemas.openxmlformats.org/officeDocument/2006/relationships/notesSlide" Target="../notesSlides/notesSlide44.xml"/><Relationship Id="rId1" Type="http://schemas.openxmlformats.org/officeDocument/2006/relationships/slideLayout" Target="../slideLayouts/slideLayout42.xml"/><Relationship Id="rId6" Type="http://schemas.openxmlformats.org/officeDocument/2006/relationships/image" Target="../media/image150.png"/><Relationship Id="rId5" Type="http://schemas.openxmlformats.org/officeDocument/2006/relationships/image" Target="../media/image169.png"/><Relationship Id="rId4" Type="http://schemas.openxmlformats.org/officeDocument/2006/relationships/image" Target="../media/image168.png"/></Relationships>
</file>

<file path=ppt/slides/_rels/slide45.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3.xml"/><Relationship Id="rId1" Type="http://schemas.openxmlformats.org/officeDocument/2006/relationships/slideLayout" Target="../slideLayouts/slideLayout33.xml"/><Relationship Id="rId5" Type="http://schemas.openxmlformats.org/officeDocument/2006/relationships/image" Target="../media/image177.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8" Type="http://schemas.openxmlformats.org/officeDocument/2006/relationships/image" Target="../media/image183.svg"/><Relationship Id="rId13" Type="http://schemas.openxmlformats.org/officeDocument/2006/relationships/image" Target="../media/image188.sv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17.xml"/><Relationship Id="rId6" Type="http://schemas.openxmlformats.org/officeDocument/2006/relationships/image" Target="../media/image181.sv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sv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s>
</file>

<file path=ppt/slides/_rels/slide56.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199.png"/><Relationship Id="rId18" Type="http://schemas.openxmlformats.org/officeDocument/2006/relationships/image" Target="../media/image130.svg"/><Relationship Id="rId26" Type="http://schemas.openxmlformats.org/officeDocument/2006/relationships/image" Target="../media/image208.svg"/><Relationship Id="rId3" Type="http://schemas.openxmlformats.org/officeDocument/2006/relationships/image" Target="../media/image191.png"/><Relationship Id="rId21" Type="http://schemas.openxmlformats.org/officeDocument/2006/relationships/image" Target="../media/image203.png"/><Relationship Id="rId7" Type="http://schemas.openxmlformats.org/officeDocument/2006/relationships/image" Target="../media/image195.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129.png"/><Relationship Id="rId25" Type="http://schemas.openxmlformats.org/officeDocument/2006/relationships/image" Target="../media/image207.png"/><Relationship Id="rId2" Type="http://schemas.openxmlformats.org/officeDocument/2006/relationships/notesSlide" Target="../notesSlides/notesSlide56.xml"/><Relationship Id="rId16" Type="http://schemas.openxmlformats.org/officeDocument/2006/relationships/image" Target="../media/image113.svg"/><Relationship Id="rId20" Type="http://schemas.openxmlformats.org/officeDocument/2006/relationships/image" Target="../media/image202.svg"/><Relationship Id="rId1" Type="http://schemas.openxmlformats.org/officeDocument/2006/relationships/slideLayout" Target="../slideLayouts/slideLayout30.xml"/><Relationship Id="rId6" Type="http://schemas.openxmlformats.org/officeDocument/2006/relationships/image" Target="../media/image194.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06.svg"/><Relationship Id="rId5" Type="http://schemas.openxmlformats.org/officeDocument/2006/relationships/image" Target="../media/image193.png"/><Relationship Id="rId15" Type="http://schemas.openxmlformats.org/officeDocument/2006/relationships/image" Target="../media/image112.png"/><Relationship Id="rId23" Type="http://schemas.openxmlformats.org/officeDocument/2006/relationships/image" Target="../media/image205.png"/><Relationship Id="rId28" Type="http://schemas.openxmlformats.org/officeDocument/2006/relationships/image" Target="../media/image210.svg"/><Relationship Id="rId10" Type="http://schemas.openxmlformats.org/officeDocument/2006/relationships/image" Target="../media/image198.svg"/><Relationship Id="rId19" Type="http://schemas.openxmlformats.org/officeDocument/2006/relationships/image" Target="../media/image201.png"/><Relationship Id="rId4" Type="http://schemas.openxmlformats.org/officeDocument/2006/relationships/image" Target="../media/image192.svg"/><Relationship Id="rId9" Type="http://schemas.openxmlformats.org/officeDocument/2006/relationships/image" Target="../media/image197.png"/><Relationship Id="rId14" Type="http://schemas.openxmlformats.org/officeDocument/2006/relationships/image" Target="../media/image200.svg"/><Relationship Id="rId22" Type="http://schemas.openxmlformats.org/officeDocument/2006/relationships/image" Target="../media/image204.svg"/><Relationship Id="rId27" Type="http://schemas.openxmlformats.org/officeDocument/2006/relationships/image" Target="../media/image209.png"/></Relationships>
</file>

<file path=ppt/slides/_rels/slide5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2.png"/><Relationship Id="rId7" Type="http://schemas.openxmlformats.org/officeDocument/2006/relationships/image" Target="../media/image215.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214.png"/><Relationship Id="rId5" Type="http://schemas.microsoft.com/office/2007/relationships/hdphoto" Target="../media/hdphoto6.wdp"/><Relationship Id="rId4" Type="http://schemas.openxmlformats.org/officeDocument/2006/relationships/image" Target="../media/image213.png"/></Relationships>
</file>

<file path=ppt/slides/_rels/slide5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3.xml"/></Relationships>
</file>

<file path=ppt/slides/_rels/slide6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0.xml"/><Relationship Id="rId1" Type="http://schemas.openxmlformats.org/officeDocument/2006/relationships/slideLayout" Target="../slideLayouts/slideLayout41.xml"/><Relationship Id="rId4" Type="http://schemas.openxmlformats.org/officeDocument/2006/relationships/image" Target="../media/image21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62.xml"/><Relationship Id="rId1" Type="http://schemas.openxmlformats.org/officeDocument/2006/relationships/slideLayout" Target="../slideLayouts/slideLayout40.xml"/><Relationship Id="rId5" Type="http://schemas.openxmlformats.org/officeDocument/2006/relationships/image" Target="../media/image7.jpg"/><Relationship Id="rId4" Type="http://schemas.openxmlformats.org/officeDocument/2006/relationships/image" Target="../media/image221.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image" Target="../media/image164.png"/><Relationship Id="rId7" Type="http://schemas.openxmlformats.org/officeDocument/2006/relationships/image" Target="../media/image224.png"/><Relationship Id="rId2" Type="http://schemas.openxmlformats.org/officeDocument/2006/relationships/notesSlide" Target="../notesSlides/notesSlide65.xml"/><Relationship Id="rId1" Type="http://schemas.openxmlformats.org/officeDocument/2006/relationships/slideLayout" Target="../slideLayouts/slideLayout30.xml"/><Relationship Id="rId6" Type="http://schemas.openxmlformats.org/officeDocument/2006/relationships/image" Target="../media/image223.png"/><Relationship Id="rId5" Type="http://schemas.openxmlformats.org/officeDocument/2006/relationships/image" Target="../media/image163.emf"/><Relationship Id="rId4" Type="http://schemas.openxmlformats.org/officeDocument/2006/relationships/image" Target="../media/image222.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67.xml"/><Relationship Id="rId1" Type="http://schemas.openxmlformats.org/officeDocument/2006/relationships/slideLayout" Target="../slideLayouts/slideLayout4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9" Type="http://schemas.openxmlformats.org/officeDocument/2006/relationships/image" Target="../media/image23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roadmap/global-vnet-peering/" TargetMode="External"/><Relationship Id="rId2" Type="http://schemas.openxmlformats.org/officeDocument/2006/relationships/notesSlide" Target="../notesSlides/notesSlide7.xml"/><Relationship Id="rId1" Type="http://schemas.openxmlformats.org/officeDocument/2006/relationships/slideLayout" Target="../slideLayouts/slideLayout188.xml"/><Relationship Id="rId5" Type="http://schemas.openxmlformats.org/officeDocument/2006/relationships/hyperlink" Target="https://azure.microsoft.com/en-us/blog/migrating-your-apps-data-and-infrastructure-to-azure-is-easier-than-ever/" TargetMode="External"/><Relationship Id="rId4" Type="http://schemas.openxmlformats.org/officeDocument/2006/relationships/hyperlink" Target="https://azure.microsoft.com/en-us/blog/introducing-azure-availability-zones-for-resiliency-and-high-availability/"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emf"/><Relationship Id="rId3" Type="http://schemas.openxmlformats.org/officeDocument/2006/relationships/image" Target="../media/image234.png"/><Relationship Id="rId7" Type="http://schemas.openxmlformats.org/officeDocument/2006/relationships/image" Target="../media/image238.emf"/><Relationship Id="rId12" Type="http://schemas.openxmlformats.org/officeDocument/2006/relationships/image" Target="../media/image243.png"/><Relationship Id="rId17" Type="http://schemas.openxmlformats.org/officeDocument/2006/relationships/image" Target="../media/image248.emf"/><Relationship Id="rId2" Type="http://schemas.openxmlformats.org/officeDocument/2006/relationships/notesSlide" Target="../notesSlides/notesSlide70.xml"/><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29.xml"/><Relationship Id="rId6" Type="http://schemas.openxmlformats.org/officeDocument/2006/relationships/image" Target="../media/image237.emf"/><Relationship Id="rId11" Type="http://schemas.openxmlformats.org/officeDocument/2006/relationships/image" Target="../media/image242.png"/><Relationship Id="rId5" Type="http://schemas.openxmlformats.org/officeDocument/2006/relationships/image" Target="../media/image236.emf"/><Relationship Id="rId15" Type="http://schemas.openxmlformats.org/officeDocument/2006/relationships/image" Target="../media/image246.emf"/><Relationship Id="rId10" Type="http://schemas.openxmlformats.org/officeDocument/2006/relationships/image" Target="../media/image241.emf"/><Relationship Id="rId19" Type="http://schemas.openxmlformats.org/officeDocument/2006/relationships/image" Target="../media/image250.png"/><Relationship Id="rId4" Type="http://schemas.openxmlformats.org/officeDocument/2006/relationships/image" Target="../media/image235.emf"/><Relationship Id="rId9" Type="http://schemas.openxmlformats.org/officeDocument/2006/relationships/image" Target="../media/image240.emf"/><Relationship Id="rId14" Type="http://schemas.openxmlformats.org/officeDocument/2006/relationships/image" Target="../media/image245.svg"/></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13" Type="http://schemas.openxmlformats.org/officeDocument/2006/relationships/image" Target="../media/image261.png"/><Relationship Id="rId18" Type="http://schemas.openxmlformats.org/officeDocument/2006/relationships/image" Target="../media/image266.png"/><Relationship Id="rId26" Type="http://schemas.openxmlformats.org/officeDocument/2006/relationships/image" Target="../media/image274.jpg"/><Relationship Id="rId39" Type="http://schemas.openxmlformats.org/officeDocument/2006/relationships/image" Target="../media/image287.png"/><Relationship Id="rId21" Type="http://schemas.openxmlformats.org/officeDocument/2006/relationships/image" Target="../media/image269.png"/><Relationship Id="rId34" Type="http://schemas.openxmlformats.org/officeDocument/2006/relationships/image" Target="../media/image282.png"/><Relationship Id="rId7" Type="http://schemas.openxmlformats.org/officeDocument/2006/relationships/image" Target="../media/image256.png"/><Relationship Id="rId12" Type="http://schemas.openxmlformats.org/officeDocument/2006/relationships/image" Target="../media/image260.jpg"/><Relationship Id="rId17" Type="http://schemas.openxmlformats.org/officeDocument/2006/relationships/image" Target="../media/image265.jpg"/><Relationship Id="rId25" Type="http://schemas.openxmlformats.org/officeDocument/2006/relationships/image" Target="../media/image273.png"/><Relationship Id="rId33" Type="http://schemas.openxmlformats.org/officeDocument/2006/relationships/image" Target="../media/image281.svg"/><Relationship Id="rId38" Type="http://schemas.openxmlformats.org/officeDocument/2006/relationships/image" Target="../media/image286.png"/><Relationship Id="rId2" Type="http://schemas.openxmlformats.org/officeDocument/2006/relationships/notesSlide" Target="../notesSlides/notesSlide73.xml"/><Relationship Id="rId16" Type="http://schemas.openxmlformats.org/officeDocument/2006/relationships/image" Target="../media/image264.png"/><Relationship Id="rId20" Type="http://schemas.openxmlformats.org/officeDocument/2006/relationships/image" Target="../media/image268.png"/><Relationship Id="rId29" Type="http://schemas.openxmlformats.org/officeDocument/2006/relationships/image" Target="../media/image277.png"/><Relationship Id="rId1" Type="http://schemas.openxmlformats.org/officeDocument/2006/relationships/slideLayout" Target="../slideLayouts/slideLayout11.xml"/><Relationship Id="rId6" Type="http://schemas.openxmlformats.org/officeDocument/2006/relationships/image" Target="../media/image255.png"/><Relationship Id="rId11" Type="http://schemas.openxmlformats.org/officeDocument/2006/relationships/image" Target="../media/image259.png"/><Relationship Id="rId24" Type="http://schemas.openxmlformats.org/officeDocument/2006/relationships/image" Target="../media/image272.png"/><Relationship Id="rId32" Type="http://schemas.openxmlformats.org/officeDocument/2006/relationships/image" Target="../media/image280.png"/><Relationship Id="rId37" Type="http://schemas.openxmlformats.org/officeDocument/2006/relationships/image" Target="../media/image285.jpg"/><Relationship Id="rId5" Type="http://schemas.openxmlformats.org/officeDocument/2006/relationships/image" Target="../media/image254.png"/><Relationship Id="rId15" Type="http://schemas.openxmlformats.org/officeDocument/2006/relationships/image" Target="../media/image263.jpg"/><Relationship Id="rId23" Type="http://schemas.openxmlformats.org/officeDocument/2006/relationships/image" Target="../media/image271.png"/><Relationship Id="rId28" Type="http://schemas.openxmlformats.org/officeDocument/2006/relationships/image" Target="../media/image276.png"/><Relationship Id="rId36" Type="http://schemas.openxmlformats.org/officeDocument/2006/relationships/image" Target="../media/image284.jpg"/><Relationship Id="rId10" Type="http://schemas.openxmlformats.org/officeDocument/2006/relationships/image" Target="../media/image258.png"/><Relationship Id="rId19" Type="http://schemas.openxmlformats.org/officeDocument/2006/relationships/image" Target="../media/image267.png"/><Relationship Id="rId31" Type="http://schemas.openxmlformats.org/officeDocument/2006/relationships/image" Target="../media/image279.svg"/><Relationship Id="rId4" Type="http://schemas.openxmlformats.org/officeDocument/2006/relationships/image" Target="../media/image253.png"/><Relationship Id="rId9" Type="http://schemas.openxmlformats.org/officeDocument/2006/relationships/image" Target="../media/image257.png"/><Relationship Id="rId14" Type="http://schemas.openxmlformats.org/officeDocument/2006/relationships/image" Target="../media/image262.png"/><Relationship Id="rId22" Type="http://schemas.openxmlformats.org/officeDocument/2006/relationships/image" Target="../media/image270.png"/><Relationship Id="rId27" Type="http://schemas.openxmlformats.org/officeDocument/2006/relationships/image" Target="../media/image275.jpg"/><Relationship Id="rId30" Type="http://schemas.openxmlformats.org/officeDocument/2006/relationships/image" Target="../media/image278.png"/><Relationship Id="rId35" Type="http://schemas.openxmlformats.org/officeDocument/2006/relationships/image" Target="../media/image283.png"/><Relationship Id="rId8" Type="http://schemas.microsoft.com/office/2007/relationships/hdphoto" Target="../media/hdphoto7.wdp"/><Relationship Id="rId3" Type="http://schemas.openxmlformats.org/officeDocument/2006/relationships/image" Target="../media/image252.png"/></Relationships>
</file>

<file path=ppt/slides/_rels/slide74.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6.png"/><Relationship Id="rId3" Type="http://schemas.openxmlformats.org/officeDocument/2006/relationships/image" Target="../media/image288.png"/><Relationship Id="rId7" Type="http://schemas.openxmlformats.org/officeDocument/2006/relationships/image" Target="../media/image291.png"/><Relationship Id="rId12" Type="http://schemas.openxmlformats.org/officeDocument/2006/relationships/image" Target="../media/image295.png"/><Relationship Id="rId2" Type="http://schemas.openxmlformats.org/officeDocument/2006/relationships/notesSlide" Target="../notesSlides/notesSlide74.xml"/><Relationship Id="rId1" Type="http://schemas.openxmlformats.org/officeDocument/2006/relationships/slideLayout" Target="../slideLayouts/slideLayout124.xml"/><Relationship Id="rId6" Type="http://schemas.openxmlformats.org/officeDocument/2006/relationships/image" Target="../media/image251.png"/><Relationship Id="rId11" Type="http://schemas.openxmlformats.org/officeDocument/2006/relationships/image" Target="../media/image294.png"/><Relationship Id="rId5" Type="http://schemas.openxmlformats.org/officeDocument/2006/relationships/image" Target="../media/image290.png"/><Relationship Id="rId15" Type="http://schemas.openxmlformats.org/officeDocument/2006/relationships/image" Target="../media/image297.png"/><Relationship Id="rId10" Type="http://schemas.openxmlformats.org/officeDocument/2006/relationships/image" Target="../media/image102.png"/><Relationship Id="rId4" Type="http://schemas.openxmlformats.org/officeDocument/2006/relationships/image" Target="../media/image289.png"/><Relationship Id="rId9" Type="http://schemas.openxmlformats.org/officeDocument/2006/relationships/image" Target="../media/image293.png"/><Relationship Id="rId14" Type="http://schemas.openxmlformats.org/officeDocument/2006/relationships/image" Target="../media/image185.png"/></Relationships>
</file>

<file path=ppt/slides/_rels/slide75.xml.rels><?xml version="1.0" encoding="UTF-8" standalone="yes"?>
<Relationships xmlns="http://schemas.openxmlformats.org/package/2006/relationships"><Relationship Id="rId8" Type="http://schemas.openxmlformats.org/officeDocument/2006/relationships/image" Target="../media/image303.svg"/><Relationship Id="rId13" Type="http://schemas.openxmlformats.org/officeDocument/2006/relationships/image" Target="../media/image308.png"/><Relationship Id="rId18" Type="http://schemas.openxmlformats.org/officeDocument/2006/relationships/image" Target="../media/image202.svg"/><Relationship Id="rId3" Type="http://schemas.openxmlformats.org/officeDocument/2006/relationships/image" Target="../media/image298.png"/><Relationship Id="rId21" Type="http://schemas.openxmlformats.org/officeDocument/2006/relationships/image" Target="../media/image313.png"/><Relationship Id="rId7" Type="http://schemas.openxmlformats.org/officeDocument/2006/relationships/image" Target="../media/image302.png"/><Relationship Id="rId12" Type="http://schemas.openxmlformats.org/officeDocument/2006/relationships/image" Target="../media/image307.svg"/><Relationship Id="rId17" Type="http://schemas.openxmlformats.org/officeDocument/2006/relationships/image" Target="../media/image201.png"/><Relationship Id="rId2" Type="http://schemas.openxmlformats.org/officeDocument/2006/relationships/notesSlide" Target="../notesSlides/notesSlide75.xml"/><Relationship Id="rId16" Type="http://schemas.microsoft.com/office/2007/relationships/hdphoto" Target="../media/hdphoto8.wdp"/><Relationship Id="rId20" Type="http://schemas.openxmlformats.org/officeDocument/2006/relationships/image" Target="../media/image312.svg"/><Relationship Id="rId1" Type="http://schemas.openxmlformats.org/officeDocument/2006/relationships/slideLayout" Target="../slideLayouts/slideLayout33.xml"/><Relationship Id="rId6" Type="http://schemas.openxmlformats.org/officeDocument/2006/relationships/image" Target="../media/image301.svg"/><Relationship Id="rId11" Type="http://schemas.openxmlformats.org/officeDocument/2006/relationships/image" Target="../media/image306.png"/><Relationship Id="rId5" Type="http://schemas.openxmlformats.org/officeDocument/2006/relationships/image" Target="../media/image300.png"/><Relationship Id="rId15" Type="http://schemas.openxmlformats.org/officeDocument/2006/relationships/image" Target="../media/image310.png"/><Relationship Id="rId10" Type="http://schemas.openxmlformats.org/officeDocument/2006/relationships/image" Target="../media/image305.svg"/><Relationship Id="rId19" Type="http://schemas.openxmlformats.org/officeDocument/2006/relationships/image" Target="../media/image311.png"/><Relationship Id="rId4" Type="http://schemas.openxmlformats.org/officeDocument/2006/relationships/image" Target="../media/image299.svg"/><Relationship Id="rId9" Type="http://schemas.openxmlformats.org/officeDocument/2006/relationships/image" Target="../media/image304.png"/><Relationship Id="rId14" Type="http://schemas.openxmlformats.org/officeDocument/2006/relationships/image" Target="../media/image309.svg"/><Relationship Id="rId22" Type="http://schemas.openxmlformats.org/officeDocument/2006/relationships/image" Target="../media/image314.svg"/></Relationships>
</file>

<file path=ppt/slides/_rels/slide76.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315.png"/><Relationship Id="rId18" Type="http://schemas.openxmlformats.org/officeDocument/2006/relationships/image" Target="../media/image320.svg"/><Relationship Id="rId3" Type="http://schemas.openxmlformats.org/officeDocument/2006/relationships/diagramData" Target="../diagrams/data4.xml"/><Relationship Id="rId21" Type="http://schemas.openxmlformats.org/officeDocument/2006/relationships/image" Target="../media/image323.pn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319.png"/><Relationship Id="rId2" Type="http://schemas.openxmlformats.org/officeDocument/2006/relationships/notesSlide" Target="../notesSlides/notesSlide76.xml"/><Relationship Id="rId16" Type="http://schemas.openxmlformats.org/officeDocument/2006/relationships/image" Target="../media/image318.svg"/><Relationship Id="rId20" Type="http://schemas.openxmlformats.org/officeDocument/2006/relationships/image" Target="../media/image322.svg"/><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326.svg"/><Relationship Id="rId5" Type="http://schemas.openxmlformats.org/officeDocument/2006/relationships/diagramQuickStyle" Target="../diagrams/quickStyle4.xml"/><Relationship Id="rId15" Type="http://schemas.openxmlformats.org/officeDocument/2006/relationships/image" Target="../media/image317.png"/><Relationship Id="rId23" Type="http://schemas.openxmlformats.org/officeDocument/2006/relationships/image" Target="../media/image325.png"/><Relationship Id="rId10" Type="http://schemas.openxmlformats.org/officeDocument/2006/relationships/diagramQuickStyle" Target="../diagrams/quickStyle5.xml"/><Relationship Id="rId19" Type="http://schemas.openxmlformats.org/officeDocument/2006/relationships/image" Target="../media/image321.png"/><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316.svg"/><Relationship Id="rId22" Type="http://schemas.openxmlformats.org/officeDocument/2006/relationships/image" Target="../media/image324.svg"/></Relationships>
</file>

<file path=ppt/slides/_rels/slide77.xml.rels><?xml version="1.0" encoding="UTF-8" standalone="yes"?>
<Relationships xmlns="http://schemas.openxmlformats.org/package/2006/relationships"><Relationship Id="rId8" Type="http://schemas.openxmlformats.org/officeDocument/2006/relationships/image" Target="../media/image332.svg"/><Relationship Id="rId13" Type="http://schemas.openxmlformats.org/officeDocument/2006/relationships/image" Target="../media/image337.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6.svg"/><Relationship Id="rId2" Type="http://schemas.openxmlformats.org/officeDocument/2006/relationships/notesSlide" Target="../notesSlides/notesSlide77.xml"/><Relationship Id="rId1" Type="http://schemas.openxmlformats.org/officeDocument/2006/relationships/slideLayout" Target="../slideLayouts/slideLayout30.xml"/><Relationship Id="rId6" Type="http://schemas.openxmlformats.org/officeDocument/2006/relationships/image" Target="../media/image330.svg"/><Relationship Id="rId11" Type="http://schemas.openxmlformats.org/officeDocument/2006/relationships/image" Target="../media/image335.png"/><Relationship Id="rId5" Type="http://schemas.openxmlformats.org/officeDocument/2006/relationships/image" Target="../media/image329.png"/><Relationship Id="rId10" Type="http://schemas.openxmlformats.org/officeDocument/2006/relationships/image" Target="../media/image334.svg"/><Relationship Id="rId4" Type="http://schemas.openxmlformats.org/officeDocument/2006/relationships/image" Target="../media/image328.svg"/><Relationship Id="rId9" Type="http://schemas.openxmlformats.org/officeDocument/2006/relationships/image" Target="../media/image333.png"/><Relationship Id="rId14" Type="http://schemas.openxmlformats.org/officeDocument/2006/relationships/image" Target="../media/image338.svg"/></Relationships>
</file>

<file path=ppt/slides/_rels/slide78.xml.rels><?xml version="1.0" encoding="UTF-8" standalone="yes"?>
<Relationships xmlns="http://schemas.openxmlformats.org/package/2006/relationships"><Relationship Id="rId8" Type="http://schemas.openxmlformats.org/officeDocument/2006/relationships/image" Target="../media/image332.svg"/><Relationship Id="rId13" Type="http://schemas.openxmlformats.org/officeDocument/2006/relationships/image" Target="../media/image339.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6.svg"/><Relationship Id="rId2" Type="http://schemas.openxmlformats.org/officeDocument/2006/relationships/notesSlide" Target="../notesSlides/notesSlide78.xml"/><Relationship Id="rId1" Type="http://schemas.openxmlformats.org/officeDocument/2006/relationships/slideLayout" Target="../slideLayouts/slideLayout30.xml"/><Relationship Id="rId6" Type="http://schemas.openxmlformats.org/officeDocument/2006/relationships/image" Target="../media/image330.svg"/><Relationship Id="rId11" Type="http://schemas.openxmlformats.org/officeDocument/2006/relationships/image" Target="../media/image335.png"/><Relationship Id="rId5" Type="http://schemas.openxmlformats.org/officeDocument/2006/relationships/image" Target="../media/image329.png"/><Relationship Id="rId10" Type="http://schemas.openxmlformats.org/officeDocument/2006/relationships/image" Target="../media/image334.svg"/><Relationship Id="rId4" Type="http://schemas.openxmlformats.org/officeDocument/2006/relationships/image" Target="../media/image328.svg"/><Relationship Id="rId9" Type="http://schemas.openxmlformats.org/officeDocument/2006/relationships/image" Target="../media/image333.png"/></Relationships>
</file>

<file path=ppt/slides/_rels/slide79.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40.png"/><Relationship Id="rId7" Type="http://schemas.openxmlformats.org/officeDocument/2006/relationships/image" Target="../media/image343.png"/><Relationship Id="rId2" Type="http://schemas.openxmlformats.org/officeDocument/2006/relationships/notesSlide" Target="../notesSlides/notesSlide79.xml"/><Relationship Id="rId1" Type="http://schemas.openxmlformats.org/officeDocument/2006/relationships/slideLayout" Target="../slideLayouts/slideLayout49.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165.emf"/></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roadmap/azure-lab-services-is-in-public-preview/" TargetMode="External"/><Relationship Id="rId2" Type="http://schemas.openxmlformats.org/officeDocument/2006/relationships/notesSlide" Target="../notesSlides/notesSlide8.xml"/><Relationship Id="rId1" Type="http://schemas.openxmlformats.org/officeDocument/2006/relationships/slideLayout" Target="../slideLayouts/slideLayout188.xml"/><Relationship Id="rId5" Type="http://schemas.openxmlformats.org/officeDocument/2006/relationships/hyperlink" Target="https://blogs.msdn.microsoft.com/vsappcenter/microsoft-and-github-present-an-integrated-continuous-integration-and-delivery-solution-for-mobile/" TargetMode="External"/><Relationship Id="rId4" Type="http://schemas.openxmlformats.org/officeDocument/2006/relationships/hyperlink" Target="https://azure.microsoft.com/en-us/blog/new-reference-architecture-for-jenkins-on-azure/"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notesSlide" Target="../notesSlides/notesSlide80.xml"/><Relationship Id="rId7" Type="http://schemas.openxmlformats.org/officeDocument/2006/relationships/image" Target="../media/image347.png"/><Relationship Id="rId2" Type="http://schemas.openxmlformats.org/officeDocument/2006/relationships/slideLayout" Target="../slideLayouts/slideLayout41.xml"/><Relationship Id="rId1" Type="http://schemas.openxmlformats.org/officeDocument/2006/relationships/vmlDrawing" Target="../drawings/vmlDrawing1.vml"/><Relationship Id="rId6" Type="http://schemas.openxmlformats.org/officeDocument/2006/relationships/image" Target="../media/image346.png"/><Relationship Id="rId5" Type="http://schemas.openxmlformats.org/officeDocument/2006/relationships/image" Target="../media/image345.wmf"/><Relationship Id="rId10" Type="http://schemas.openxmlformats.org/officeDocument/2006/relationships/image" Target="../media/image350.png"/><Relationship Id="rId4" Type="http://schemas.openxmlformats.org/officeDocument/2006/relationships/oleObject" Target="../embeddings/oleObject1.bin"/><Relationship Id="rId9" Type="http://schemas.openxmlformats.org/officeDocument/2006/relationships/image" Target="../media/image34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351.jpg"/><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83.xml"/><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notesSlide" Target="../notesSlides/notesSlide84.xml"/><Relationship Id="rId1" Type="http://schemas.openxmlformats.org/officeDocument/2006/relationships/slideLayout" Target="../slideLayouts/slideLayout28.xml"/><Relationship Id="rId4" Type="http://schemas.openxmlformats.org/officeDocument/2006/relationships/image" Target="../media/image354.png"/></Relationships>
</file>

<file path=ppt/slides/_rels/slide85.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85.xml"/><Relationship Id="rId1" Type="http://schemas.openxmlformats.org/officeDocument/2006/relationships/slideLayout" Target="../slideLayouts/slideLayout48.xml"/><Relationship Id="rId6" Type="http://schemas.openxmlformats.org/officeDocument/2006/relationships/image" Target="../media/image358.emf"/><Relationship Id="rId5" Type="http://schemas.openxmlformats.org/officeDocument/2006/relationships/image" Target="../media/image357.png"/><Relationship Id="rId4" Type="http://schemas.openxmlformats.org/officeDocument/2006/relationships/image" Target="../media/image356.png"/></Relationships>
</file>

<file path=ppt/slides/_rels/slide86.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59.png"/><Relationship Id="rId7" Type="http://schemas.openxmlformats.org/officeDocument/2006/relationships/image" Target="../media/image363.png"/><Relationship Id="rId2" Type="http://schemas.openxmlformats.org/officeDocument/2006/relationships/notesSlide" Target="../notesSlides/notesSlide86.xml"/><Relationship Id="rId1" Type="http://schemas.openxmlformats.org/officeDocument/2006/relationships/slideLayout" Target="../slideLayouts/slideLayout33.xml"/><Relationship Id="rId6" Type="http://schemas.openxmlformats.org/officeDocument/2006/relationships/image" Target="../media/image362.svg"/><Relationship Id="rId5" Type="http://schemas.openxmlformats.org/officeDocument/2006/relationships/image" Target="../media/image361.png"/><Relationship Id="rId4" Type="http://schemas.openxmlformats.org/officeDocument/2006/relationships/image" Target="../media/image360.svg"/></Relationships>
</file>

<file path=ppt/slides/_rels/slide87.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87.xml"/><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8" Type="http://schemas.openxmlformats.org/officeDocument/2006/relationships/image" Target="../media/image369.png"/><Relationship Id="rId13" Type="http://schemas.openxmlformats.org/officeDocument/2006/relationships/image" Target="../media/image374.svg"/><Relationship Id="rId3" Type="http://schemas.openxmlformats.org/officeDocument/2006/relationships/hyperlink" Target="https://youtu.be/aAy635iBB50" TargetMode="External"/><Relationship Id="rId7" Type="http://schemas.openxmlformats.org/officeDocument/2006/relationships/image" Target="../media/image368.svg"/><Relationship Id="rId12" Type="http://schemas.openxmlformats.org/officeDocument/2006/relationships/image" Target="../media/image373.png"/><Relationship Id="rId2" Type="http://schemas.openxmlformats.org/officeDocument/2006/relationships/notesSlide" Target="../notesSlides/notesSlide88.xml"/><Relationship Id="rId1" Type="http://schemas.openxmlformats.org/officeDocument/2006/relationships/slideLayout" Target="../slideLayouts/slideLayout37.xml"/><Relationship Id="rId6" Type="http://schemas.openxmlformats.org/officeDocument/2006/relationships/image" Target="../media/image367.png"/><Relationship Id="rId11" Type="http://schemas.openxmlformats.org/officeDocument/2006/relationships/image" Target="../media/image372.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371.png"/><Relationship Id="rId4" Type="http://schemas.openxmlformats.org/officeDocument/2006/relationships/image" Target="../media/image366.jpg"/><Relationship Id="rId9" Type="http://schemas.openxmlformats.org/officeDocument/2006/relationships/image" Target="../media/image370.svg"/><Relationship Id="rId14" Type="http://schemas.openxmlformats.org/officeDocument/2006/relationships/image" Target="../media/image37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3" Type="http://schemas.openxmlformats.org/officeDocument/2006/relationships/image" Target="../media/image45.jpeg"/><Relationship Id="rId18" Type="http://schemas.openxmlformats.org/officeDocument/2006/relationships/image" Target="../media/image50.png"/><Relationship Id="rId26" Type="http://schemas.openxmlformats.org/officeDocument/2006/relationships/image" Target="../media/image58.png"/><Relationship Id="rId39" Type="http://schemas.openxmlformats.org/officeDocument/2006/relationships/image" Target="../media/image71.png"/><Relationship Id="rId21" Type="http://schemas.openxmlformats.org/officeDocument/2006/relationships/image" Target="../media/image53.png"/><Relationship Id="rId34" Type="http://schemas.openxmlformats.org/officeDocument/2006/relationships/image" Target="../media/image66.jpeg"/><Relationship Id="rId42" Type="http://schemas.openxmlformats.org/officeDocument/2006/relationships/image" Target="../media/image74.png"/><Relationship Id="rId47" Type="http://schemas.openxmlformats.org/officeDocument/2006/relationships/image" Target="../media/image79.png"/><Relationship Id="rId50" Type="http://schemas.openxmlformats.org/officeDocument/2006/relationships/image" Target="../media/image82.jpeg"/><Relationship Id="rId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image" Target="../media/image48.png"/><Relationship Id="rId29" Type="http://schemas.openxmlformats.org/officeDocument/2006/relationships/image" Target="../media/image61.png"/><Relationship Id="rId11" Type="http://schemas.openxmlformats.org/officeDocument/2006/relationships/image" Target="../media/image43.pn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png"/><Relationship Id="rId40" Type="http://schemas.openxmlformats.org/officeDocument/2006/relationships/image" Target="../media/image72.jpeg"/><Relationship Id="rId45" Type="http://schemas.openxmlformats.org/officeDocument/2006/relationships/image" Target="../media/image77.png"/><Relationship Id="rId53" Type="http://schemas.openxmlformats.org/officeDocument/2006/relationships/image" Target="../media/image85.png"/><Relationship Id="rId5" Type="http://schemas.openxmlformats.org/officeDocument/2006/relationships/image" Target="../media/image37.png"/><Relationship Id="rId10" Type="http://schemas.openxmlformats.org/officeDocument/2006/relationships/image" Target="../media/image42.jpeg"/><Relationship Id="rId19" Type="http://schemas.openxmlformats.org/officeDocument/2006/relationships/image" Target="../media/image51.png"/><Relationship Id="rId31" Type="http://schemas.openxmlformats.org/officeDocument/2006/relationships/image" Target="../media/image63.jpeg"/><Relationship Id="rId44" Type="http://schemas.openxmlformats.org/officeDocument/2006/relationships/image" Target="../media/image76.png"/><Relationship Id="rId52" Type="http://schemas.openxmlformats.org/officeDocument/2006/relationships/image" Target="../media/image84.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 Id="rId35" Type="http://schemas.openxmlformats.org/officeDocument/2006/relationships/image" Target="../media/image67.png"/><Relationship Id="rId43" Type="http://schemas.openxmlformats.org/officeDocument/2006/relationships/image" Target="../media/image75.png"/><Relationship Id="rId48" Type="http://schemas.openxmlformats.org/officeDocument/2006/relationships/image" Target="../media/image80.png"/><Relationship Id="rId8" Type="http://schemas.openxmlformats.org/officeDocument/2006/relationships/image" Target="../media/image40.jpeg"/><Relationship Id="rId51" Type="http://schemas.openxmlformats.org/officeDocument/2006/relationships/image" Target="../media/image83.png"/><Relationship Id="rId3" Type="http://schemas.openxmlformats.org/officeDocument/2006/relationships/image" Target="../media/image35.jpe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jpeg"/><Relationship Id="rId33" Type="http://schemas.openxmlformats.org/officeDocument/2006/relationships/image" Target="../media/image65.png"/><Relationship Id="rId38" Type="http://schemas.openxmlformats.org/officeDocument/2006/relationships/image" Target="../media/image70.png"/><Relationship Id="rId46" Type="http://schemas.openxmlformats.org/officeDocument/2006/relationships/image" Target="../media/image78.png"/><Relationship Id="rId20" Type="http://schemas.openxmlformats.org/officeDocument/2006/relationships/image" Target="../media/image52.png"/><Relationship Id="rId41" Type="http://schemas.openxmlformats.org/officeDocument/2006/relationships/image" Target="../media/image73.png"/><Relationship Id="rId54" Type="http://schemas.openxmlformats.org/officeDocument/2006/relationships/image" Target="../media/image86.png"/><Relationship Id="rId1" Type="http://schemas.openxmlformats.org/officeDocument/2006/relationships/slideLayout" Target="../slideLayouts/slideLayout188.xml"/><Relationship Id="rId6" Type="http://schemas.openxmlformats.org/officeDocument/2006/relationships/image" Target="../media/image38.jpeg"/><Relationship Id="rId15" Type="http://schemas.openxmlformats.org/officeDocument/2006/relationships/image" Target="../media/image47.jpeg"/><Relationship Id="rId23" Type="http://schemas.openxmlformats.org/officeDocument/2006/relationships/image" Target="../media/image55.png"/><Relationship Id="rId28" Type="http://schemas.openxmlformats.org/officeDocument/2006/relationships/image" Target="../media/image60.png"/><Relationship Id="rId36" Type="http://schemas.openxmlformats.org/officeDocument/2006/relationships/image" Target="../media/image68.jpeg"/><Relationship Id="rId49" Type="http://schemas.openxmlformats.org/officeDocument/2006/relationships/image" Target="../media/image81.jpeg"/></Relationships>
</file>

<file path=ppt/slides/_rels/slide90.xml.rels><?xml version="1.0" encoding="UTF-8" standalone="yes"?>
<Relationships xmlns="http://schemas.openxmlformats.org/package/2006/relationships"><Relationship Id="rId8" Type="http://schemas.openxmlformats.org/officeDocument/2006/relationships/image" Target="../media/image381.svg"/><Relationship Id="rId13" Type="http://schemas.openxmlformats.org/officeDocument/2006/relationships/image" Target="../media/image386.png"/><Relationship Id="rId3" Type="http://schemas.openxmlformats.org/officeDocument/2006/relationships/image" Target="../media/image376.png"/><Relationship Id="rId7" Type="http://schemas.openxmlformats.org/officeDocument/2006/relationships/image" Target="../media/image380.png"/><Relationship Id="rId12" Type="http://schemas.openxmlformats.org/officeDocument/2006/relationships/image" Target="../media/image385.sv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79.svg"/><Relationship Id="rId11" Type="http://schemas.openxmlformats.org/officeDocument/2006/relationships/image" Target="../media/image384.png"/><Relationship Id="rId5" Type="http://schemas.openxmlformats.org/officeDocument/2006/relationships/image" Target="../media/image378.png"/><Relationship Id="rId10" Type="http://schemas.openxmlformats.org/officeDocument/2006/relationships/image" Target="../media/image383.svg"/><Relationship Id="rId4" Type="http://schemas.openxmlformats.org/officeDocument/2006/relationships/image" Target="../media/image377.svg"/><Relationship Id="rId9" Type="http://schemas.openxmlformats.org/officeDocument/2006/relationships/image" Target="../media/image382.png"/><Relationship Id="rId14" Type="http://schemas.openxmlformats.org/officeDocument/2006/relationships/image" Target="../media/image387.svg"/></Relationships>
</file>

<file path=ppt/slides/_rels/slide91.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8.png"/><Relationship Id="rId7" Type="http://schemas.openxmlformats.org/officeDocument/2006/relationships/image" Target="../media/image392.png"/><Relationship Id="rId2" Type="http://schemas.openxmlformats.org/officeDocument/2006/relationships/notesSlide" Target="../notesSlides/notesSlide91.xml"/><Relationship Id="rId1" Type="http://schemas.openxmlformats.org/officeDocument/2006/relationships/slideLayout" Target="../slideLayouts/slideLayout26.xml"/><Relationship Id="rId6" Type="http://schemas.openxmlformats.org/officeDocument/2006/relationships/image" Target="../media/image391.jpeg"/><Relationship Id="rId5" Type="http://schemas.openxmlformats.org/officeDocument/2006/relationships/image" Target="../media/image390.jpeg"/><Relationship Id="rId4" Type="http://schemas.openxmlformats.org/officeDocument/2006/relationships/image" Target="../media/image389.png"/></Relationships>
</file>

<file path=ppt/slides/_rels/slide92.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404.emf"/><Relationship Id="rId3" Type="http://schemas.openxmlformats.org/officeDocument/2006/relationships/image" Target="../media/image394.emf"/><Relationship Id="rId7" Type="http://schemas.openxmlformats.org/officeDocument/2006/relationships/image" Target="../media/image398.emf"/><Relationship Id="rId12" Type="http://schemas.openxmlformats.org/officeDocument/2006/relationships/image" Target="../media/image403.png"/><Relationship Id="rId2" Type="http://schemas.openxmlformats.org/officeDocument/2006/relationships/notesSlide" Target="../notesSlides/notesSlide92.xml"/><Relationship Id="rId16" Type="http://schemas.openxmlformats.org/officeDocument/2006/relationships/image" Target="../media/image379.svg"/><Relationship Id="rId1" Type="http://schemas.openxmlformats.org/officeDocument/2006/relationships/slideLayout" Target="../slideLayouts/slideLayout11.xml"/><Relationship Id="rId6" Type="http://schemas.openxmlformats.org/officeDocument/2006/relationships/image" Target="../media/image397.emf"/><Relationship Id="rId11" Type="http://schemas.openxmlformats.org/officeDocument/2006/relationships/image" Target="../media/image402.emf"/><Relationship Id="rId5" Type="http://schemas.openxmlformats.org/officeDocument/2006/relationships/image" Target="../media/image396.emf"/><Relationship Id="rId15" Type="http://schemas.openxmlformats.org/officeDocument/2006/relationships/image" Target="../media/image378.png"/><Relationship Id="rId10" Type="http://schemas.openxmlformats.org/officeDocument/2006/relationships/image" Target="../media/image401.emf"/><Relationship Id="rId4" Type="http://schemas.openxmlformats.org/officeDocument/2006/relationships/image" Target="../media/image395.emf"/><Relationship Id="rId9" Type="http://schemas.openxmlformats.org/officeDocument/2006/relationships/image" Target="../media/image400.emf"/><Relationship Id="rId14" Type="http://schemas.openxmlformats.org/officeDocument/2006/relationships/image" Target="../media/image40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6.xml"/></Relationships>
</file>

<file path=ppt/slides/_rels/slide96.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image" Target="../media/image216.png"/><Relationship Id="rId3" Type="http://schemas.openxmlformats.org/officeDocument/2006/relationships/image" Target="../media/image406.png"/><Relationship Id="rId7" Type="http://schemas.openxmlformats.org/officeDocument/2006/relationships/image" Target="../media/image410.png"/><Relationship Id="rId12" Type="http://schemas.openxmlformats.org/officeDocument/2006/relationships/image" Target="../media/image291.png"/><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image" Target="../media/image409.png"/><Relationship Id="rId11" Type="http://schemas.openxmlformats.org/officeDocument/2006/relationships/image" Target="../media/image412.png"/><Relationship Id="rId5" Type="http://schemas.openxmlformats.org/officeDocument/2006/relationships/image" Target="../media/image408.png"/><Relationship Id="rId10" Type="http://schemas.openxmlformats.org/officeDocument/2006/relationships/image" Target="../media/image293.png"/><Relationship Id="rId4" Type="http://schemas.openxmlformats.org/officeDocument/2006/relationships/image" Target="../media/image407.png"/><Relationship Id="rId9" Type="http://schemas.openxmlformats.org/officeDocument/2006/relationships/image" Target="../media/image411.png"/></Relationships>
</file>

<file path=ppt/slides/_rels/slide97.xml.rels><?xml version="1.0" encoding="UTF-8" standalone="yes"?>
<Relationships xmlns="http://schemas.openxmlformats.org/package/2006/relationships"><Relationship Id="rId3" Type="http://schemas.openxmlformats.org/officeDocument/2006/relationships/image" Target="../media/image413.emf"/><Relationship Id="rId2" Type="http://schemas.openxmlformats.org/officeDocument/2006/relationships/notesSlide" Target="../notesSlides/notesSlide97.xml"/><Relationship Id="rId1" Type="http://schemas.openxmlformats.org/officeDocument/2006/relationships/slideLayout" Target="../slideLayouts/slideLayout4.xml"/><Relationship Id="rId6" Type="http://schemas.openxmlformats.org/officeDocument/2006/relationships/image" Target="../media/image416.svg"/><Relationship Id="rId5" Type="http://schemas.openxmlformats.org/officeDocument/2006/relationships/image" Target="../media/image415.png"/><Relationship Id="rId4" Type="http://schemas.openxmlformats.org/officeDocument/2006/relationships/image" Target="../media/image414.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425.png"/><Relationship Id="rId3" Type="http://schemas.openxmlformats.org/officeDocument/2006/relationships/image" Target="../media/image417.png"/><Relationship Id="rId7" Type="http://schemas.openxmlformats.org/officeDocument/2006/relationships/image" Target="../media/image420.png"/><Relationship Id="rId12" Type="http://schemas.openxmlformats.org/officeDocument/2006/relationships/image" Target="../media/image424.jpg"/><Relationship Id="rId2" Type="http://schemas.openxmlformats.org/officeDocument/2006/relationships/notesSlide" Target="../notesSlides/notesSlide99.xml"/><Relationship Id="rId1" Type="http://schemas.openxmlformats.org/officeDocument/2006/relationships/slideLayout" Target="../slideLayouts/slideLayout33.xml"/><Relationship Id="rId6" Type="http://schemas.microsoft.com/office/2007/relationships/hdphoto" Target="../media/hdphoto9.wdp"/><Relationship Id="rId11" Type="http://schemas.openxmlformats.org/officeDocument/2006/relationships/image" Target="../media/image423.png"/><Relationship Id="rId5" Type="http://schemas.openxmlformats.org/officeDocument/2006/relationships/image" Target="../media/image419.png"/><Relationship Id="rId10" Type="http://schemas.microsoft.com/office/2007/relationships/hdphoto" Target="../media/hdphoto10.wdp"/><Relationship Id="rId4" Type="http://schemas.openxmlformats.org/officeDocument/2006/relationships/image" Target="../media/image418.png"/><Relationship Id="rId9" Type="http://schemas.openxmlformats.org/officeDocument/2006/relationships/image" Target="../media/image422.png"/><Relationship Id="rId14" Type="http://schemas.openxmlformats.org/officeDocument/2006/relationships/image" Target="../media/image4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1" name="Rectangle 10"/>
          <p:cNvSpPr/>
          <p:nvPr/>
        </p:nvSpPr>
        <p:spPr bwMode="auto">
          <a:xfrm flipH="1">
            <a:off x="880" y="-2"/>
            <a:ext cx="12456917" cy="700256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txBox="1">
            <a:spLocks/>
          </p:cNvSpPr>
          <p:nvPr/>
        </p:nvSpPr>
        <p:spPr bwMode="ltGray">
          <a:xfrm>
            <a:off x="6161716" y="2652467"/>
            <a:ext cx="5101059" cy="132405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lnSpc>
                <a:spcPts val="8608"/>
              </a:lnSpc>
              <a:defRPr/>
            </a:pPr>
            <a:r>
              <a:rPr lang="en-US" sz="3468" b="1" spc="-102" dirty="0">
                <a:solidFill>
                  <a:srgbClr val="FFFFFF"/>
                </a:solidFill>
                <a:latin typeface="Segoe UI"/>
              </a:rPr>
              <a:t>Azure 101 Overview</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9918" y="2922699"/>
            <a:ext cx="2769401" cy="975005"/>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708981" y="6133051"/>
            <a:ext cx="1354586" cy="498275"/>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Services</a:t>
            </a:r>
          </a:p>
        </p:txBody>
      </p:sp>
      <p:sp>
        <p:nvSpPr>
          <p:cNvPr id="63" name="cloud">
            <a:extLst>
              <a:ext uri="{FF2B5EF4-FFF2-40B4-BE49-F238E27FC236}">
                <a16:creationId xmlns:a16="http://schemas.microsoft.com/office/drawing/2014/main" id="{6FC120D2-A62B-4F13-9432-D5A1981F0812}"/>
              </a:ext>
            </a:extLst>
          </p:cNvPr>
          <p:cNvSpPr>
            <a:spLocks noChangeAspect="1"/>
          </p:cNvSpPr>
          <p:nvPr/>
        </p:nvSpPr>
        <p:spPr bwMode="auto">
          <a:xfrm>
            <a:off x="5884806" y="2783394"/>
            <a:ext cx="636861" cy="4029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grpSp>
        <p:nvGrpSpPr>
          <p:cNvPr id="77" name="Group 76">
            <a:extLst>
              <a:ext uri="{FF2B5EF4-FFF2-40B4-BE49-F238E27FC236}">
                <a16:creationId xmlns:a16="http://schemas.microsoft.com/office/drawing/2014/main" id="{7EF77E96-EEBA-4B36-B837-3FA2E611EAEE}"/>
              </a:ext>
            </a:extLst>
          </p:cNvPr>
          <p:cNvGrpSpPr/>
          <p:nvPr/>
        </p:nvGrpSpPr>
        <p:grpSpPr>
          <a:xfrm>
            <a:off x="5954546" y="5211110"/>
            <a:ext cx="481160" cy="481160"/>
            <a:chOff x="10262067" y="5357124"/>
            <a:chExt cx="426425" cy="426425"/>
          </a:xfrm>
        </p:grpSpPr>
        <p:sp>
          <p:nvSpPr>
            <p:cNvPr id="78" name="cloud">
              <a:extLst>
                <a:ext uri="{FF2B5EF4-FFF2-40B4-BE49-F238E27FC236}">
                  <a16:creationId xmlns:a16="http://schemas.microsoft.com/office/drawing/2014/main" id="{7AC4D3D8-85EF-4A09-A5ED-E11FA5D868D2}"/>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0B5F8D2C-D1ED-482D-8579-638A4D2E015C}"/>
                </a:ext>
              </a:extLst>
            </p:cNvPr>
            <p:cNvSpPr/>
            <p:nvPr/>
          </p:nvSpPr>
          <p:spPr bwMode="auto">
            <a:xfrm>
              <a:off x="10262067" y="5357124"/>
              <a:ext cx="426425" cy="426425"/>
            </a:xfrm>
            <a:prstGeom prst="rect">
              <a:avLst/>
            </a:pr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450061"/>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618155"/>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Azure Security</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&amp; Management</a:t>
            </a:r>
          </a:p>
        </p:txBody>
      </p:sp>
      <p:sp>
        <p:nvSpPr>
          <p:cNvPr id="91" name="DeveloperTools_EC7A">
            <a:extLst>
              <a:ext uri="{FF2B5EF4-FFF2-40B4-BE49-F238E27FC236}">
                <a16:creationId xmlns:a16="http://schemas.microsoft.com/office/drawing/2014/main" id="{EB6950C0-0B4C-4056-B714-7A51C940A0BB}"/>
              </a:ext>
            </a:extLst>
          </p:cNvPr>
          <p:cNvSpPr>
            <a:spLocks noChangeAspect="1" noEditPoints="1"/>
          </p:cNvSpPr>
          <p:nvPr/>
        </p:nvSpPr>
        <p:spPr bwMode="auto">
          <a:xfrm>
            <a:off x="10075326" y="2751098"/>
            <a:ext cx="277868" cy="43782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On-premises</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Infrastructure</a:t>
            </a:r>
          </a:p>
        </p:txBody>
      </p:sp>
      <p:sp>
        <p:nvSpPr>
          <p:cNvPr id="94" name="server">
            <a:extLst>
              <a:ext uri="{FF2B5EF4-FFF2-40B4-BE49-F238E27FC236}">
                <a16:creationId xmlns:a16="http://schemas.microsoft.com/office/drawing/2014/main" id="{1C506076-E3F4-40B6-84C9-7CE159AF0F27}"/>
              </a:ext>
            </a:extLst>
          </p:cNvPr>
          <p:cNvSpPr>
            <a:spLocks noChangeAspect="1" noEditPoints="1"/>
          </p:cNvSpPr>
          <p:nvPr/>
        </p:nvSpPr>
        <p:spPr bwMode="auto">
          <a:xfrm>
            <a:off x="10104788" y="5152979"/>
            <a:ext cx="218944" cy="4930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65" name="binary">
            <a:extLst>
              <a:ext uri="{FF2B5EF4-FFF2-40B4-BE49-F238E27FC236}">
                <a16:creationId xmlns:a16="http://schemas.microsoft.com/office/drawing/2014/main" id="{AFCB2F59-EED0-453C-8E95-BF012B340755}"/>
              </a:ext>
            </a:extLst>
          </p:cNvPr>
          <p:cNvSpPr>
            <a:spLocks noChangeAspect="1" noEditPoints="1"/>
          </p:cNvSpPr>
          <p:nvPr/>
        </p:nvSpPr>
        <p:spPr bwMode="auto">
          <a:xfrm>
            <a:off x="7964830" y="2777571"/>
            <a:ext cx="488339" cy="421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71" name="Database_EFC7">
            <a:extLst>
              <a:ext uri="{FF2B5EF4-FFF2-40B4-BE49-F238E27FC236}">
                <a16:creationId xmlns:a16="http://schemas.microsoft.com/office/drawing/2014/main" id="{361D8CE8-7B88-4B41-AA64-DB50FF514590}"/>
              </a:ext>
            </a:extLst>
          </p:cNvPr>
          <p:cNvSpPr>
            <a:spLocks noChangeAspect="1" noEditPoints="1"/>
          </p:cNvSpPr>
          <p:nvPr/>
        </p:nvSpPr>
        <p:spPr bwMode="auto">
          <a:xfrm>
            <a:off x="8031666" y="5147374"/>
            <a:ext cx="354663" cy="4610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Data </a:t>
            </a:r>
          </a:p>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a:solidFill>
                  <a:srgbClr val="002050"/>
                </a:solidFill>
                <a:latin typeface="Segoe UI" panose="020B0502040204020203" pitchFamily="34" charset="0"/>
                <a:cs typeface="Segoe UI" panose="020B0502040204020203" pitchFamily="34" charset="0"/>
              </a:rPr>
              <a:t>Security &amp;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Unified Cloud 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Common </a:t>
            </a:r>
            <a:br>
              <a:rPr lang="en-US" sz="1599" dirty="0">
                <a:solidFill>
                  <a:srgbClr val="002050"/>
                </a:solidFill>
                <a:latin typeface="Segoe UI" panose="020B0502040204020203" pitchFamily="34" charset="0"/>
                <a:cs typeface="Segoe UI" panose="020B0502040204020203" pitchFamily="34" charset="0"/>
              </a:rPr>
            </a:br>
            <a:r>
              <a:rPr lang="en-US" sz="1599" dirty="0">
                <a:solidFill>
                  <a:srgbClr val="002050"/>
                </a:solidFill>
                <a:latin typeface="Segoe UI" panose="020B0502040204020203" pitchFamily="34" charset="0"/>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450060"/>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4" name="people_5">
            <a:extLst>
              <a:ext uri="{FF2B5EF4-FFF2-40B4-BE49-F238E27FC236}">
                <a16:creationId xmlns:a16="http://schemas.microsoft.com/office/drawing/2014/main" id="{A7DE72A6-2DF2-4903-9814-AE12AF3C0323}"/>
              </a:ext>
            </a:extLst>
          </p:cNvPr>
          <p:cNvSpPr>
            <a:spLocks noChangeAspect="1" noEditPoints="1"/>
          </p:cNvSpPr>
          <p:nvPr/>
        </p:nvSpPr>
        <p:spPr bwMode="auto">
          <a:xfrm>
            <a:off x="3948976" y="2768190"/>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80" name="people_5">
            <a:extLst>
              <a:ext uri="{FF2B5EF4-FFF2-40B4-BE49-F238E27FC236}">
                <a16:creationId xmlns:a16="http://schemas.microsoft.com/office/drawing/2014/main" id="{F2F6BB82-213D-4F13-BA71-00F561C9633B}"/>
              </a:ext>
            </a:extLst>
          </p:cNvPr>
          <p:cNvSpPr>
            <a:spLocks noChangeAspect="1" noEditPoints="1"/>
          </p:cNvSpPr>
          <p:nvPr/>
        </p:nvSpPr>
        <p:spPr bwMode="auto">
          <a:xfrm>
            <a:off x="3948976" y="5129253"/>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27087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01" name="Rectangle 100">
            <a:extLst>
              <a:ext uri="{FF2B5EF4-FFF2-40B4-BE49-F238E27FC236}">
                <a16:creationId xmlns:a16="http://schemas.microsoft.com/office/drawing/2014/main" id="{400BF1EA-263F-41CC-8696-2F11FC04B09A}"/>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02" name="speedometer_2">
            <a:extLst>
              <a:ext uri="{FF2B5EF4-FFF2-40B4-BE49-F238E27FC236}">
                <a16:creationId xmlns:a16="http://schemas.microsoft.com/office/drawing/2014/main" id="{64C36805-3BA9-47F2-94D4-50E4A63F3198}"/>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264" spc="-51" dirty="0">
                <a:solidFill>
                  <a:srgbClr val="505050"/>
                </a:solidFill>
                <a:latin typeface="Segoe UI Light"/>
              </a:rPr>
              <a:t>Providing the only consistent, hybrid cloud</a:t>
            </a:r>
            <a:endParaRPr lang="en-US" sz="3264" dirty="0">
              <a:solidFill>
                <a:srgbClr val="505050"/>
              </a:solidFill>
              <a:latin typeface="Segoe UI Light"/>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2.96296E-6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2.96296E-6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2.96296E-6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2.96296E-6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 presetClass="entr" presetSubtype="0" fill="hold" grpId="0" nodeType="withEffect">
                                  <p:stCondLst>
                                    <p:cond delay="0"/>
                                  </p:stCondLst>
                                  <p:childTnLst>
                                    <p:set>
                                      <p:cBhvr>
                                        <p:cTn id="74" dur="1" fill="hold">
                                          <p:stCondLst>
                                            <p:cond delay="499"/>
                                          </p:stCondLst>
                                        </p:cTn>
                                        <p:tgtEl>
                                          <p:spTgt spid="64"/>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64"/>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5"/>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5"/>
                                        </p:tgtEl>
                                      </p:cBhvr>
                                      <p:by x="0" y="0"/>
                                    </p:animScale>
                                  </p:childTnLst>
                                </p:cTn>
                              </p:par>
                              <p:par>
                                <p:cTn id="81" presetID="1" presetClass="entr" presetSubtype="0" fill="hold" grpId="0" nodeType="withEffect">
                                  <p:stCondLst>
                                    <p:cond delay="0"/>
                                  </p:stCondLst>
                                  <p:childTnLst>
                                    <p:set>
                                      <p:cBhvr>
                                        <p:cTn id="82" dur="1" fill="hold">
                                          <p:stCondLst>
                                            <p:cond delay="499"/>
                                          </p:stCondLst>
                                        </p:cTn>
                                        <p:tgtEl>
                                          <p:spTgt spid="63"/>
                                        </p:tgtEl>
                                        <p:attrNameLst>
                                          <p:attrName>style.visibility</p:attrName>
                                        </p:attrNameLst>
                                      </p:cBhvr>
                                      <p:to>
                                        <p:strVal val="visible"/>
                                      </p:to>
                                    </p:set>
                                  </p:childTnLst>
                                </p:cTn>
                              </p:par>
                              <p:par>
                                <p:cTn id="83" presetID="6" presetClass="emph" presetSubtype="0" accel="100000" autoRev="1" fill="hold" grpId="1" nodeType="withEffect">
                                  <p:stCondLst>
                                    <p:cond delay="0"/>
                                  </p:stCondLst>
                                  <p:childTnLst>
                                    <p:animScale>
                                      <p:cBhvr>
                                        <p:cTn id="84" dur="500" fill="hold"/>
                                        <p:tgtEl>
                                          <p:spTgt spid="63"/>
                                        </p:tgtEl>
                                      </p:cBhvr>
                                      <p:by x="0" y="0"/>
                                    </p:animScale>
                                  </p:childTnLst>
                                </p:cTn>
                              </p:par>
                              <p:par>
                                <p:cTn id="85" presetID="1" presetClass="entr" presetSubtype="0" fill="hold" grpId="0" nodeType="withEffect">
                                  <p:stCondLst>
                                    <p:cond delay="0"/>
                                  </p:stCondLst>
                                  <p:childTnLst>
                                    <p:set>
                                      <p:cBhvr>
                                        <p:cTn id="86" dur="1" fill="hold">
                                          <p:stCondLst>
                                            <p:cond delay="499"/>
                                          </p:stCondLst>
                                        </p:cTn>
                                        <p:tgtEl>
                                          <p:spTgt spid="91"/>
                                        </p:tgtEl>
                                        <p:attrNameLst>
                                          <p:attrName>style.visibility</p:attrName>
                                        </p:attrNameLst>
                                      </p:cBhvr>
                                      <p:to>
                                        <p:strVal val="visible"/>
                                      </p:to>
                                    </p:set>
                                  </p:childTnLst>
                                </p:cTn>
                              </p:par>
                              <p:par>
                                <p:cTn id="87" presetID="6" presetClass="emph" presetSubtype="0" accel="100000" autoRev="1" fill="hold" grpId="1" nodeType="withEffect">
                                  <p:stCondLst>
                                    <p:cond delay="0"/>
                                  </p:stCondLst>
                                  <p:childTnLst>
                                    <p:animScale>
                                      <p:cBhvr>
                                        <p:cTn id="88" dur="500" fill="hold"/>
                                        <p:tgtEl>
                                          <p:spTgt spid="91"/>
                                        </p:tgtEl>
                                      </p:cBhvr>
                                      <p:by x="0" y="0"/>
                                    </p:animScale>
                                  </p:childTnLst>
                                </p:cTn>
                              </p:par>
                              <p:par>
                                <p:cTn id="89" presetID="1" presetClass="entr" presetSubtype="0" fill="hold" grpId="0" nodeType="withEffect">
                                  <p:stCondLst>
                                    <p:cond delay="0"/>
                                  </p:stCondLst>
                                  <p:childTnLst>
                                    <p:set>
                                      <p:cBhvr>
                                        <p:cTn id="90" dur="1" fill="hold">
                                          <p:stCondLst>
                                            <p:cond delay="499"/>
                                          </p:stCondLst>
                                        </p:cTn>
                                        <p:tgtEl>
                                          <p:spTgt spid="80"/>
                                        </p:tgtEl>
                                        <p:attrNameLst>
                                          <p:attrName>style.visibility</p:attrName>
                                        </p:attrNameLst>
                                      </p:cBhvr>
                                      <p:to>
                                        <p:strVal val="visible"/>
                                      </p:to>
                                    </p:set>
                                  </p:childTnLst>
                                </p:cTn>
                              </p:par>
                              <p:par>
                                <p:cTn id="91" presetID="6" presetClass="emph" presetSubtype="0" accel="100000" autoRev="1" fill="hold" grpId="1" nodeType="withEffect">
                                  <p:stCondLst>
                                    <p:cond delay="0"/>
                                  </p:stCondLst>
                                  <p:childTnLst>
                                    <p:animScale>
                                      <p:cBhvr>
                                        <p:cTn id="92" dur="500" fill="hold"/>
                                        <p:tgtEl>
                                          <p:spTgt spid="80"/>
                                        </p:tgtEl>
                                      </p:cBhvr>
                                      <p:by x="0" y="0"/>
                                    </p:animScale>
                                  </p:childTnLst>
                                </p:cTn>
                              </p:par>
                              <p:par>
                                <p:cTn id="93" presetID="1" presetClass="entr" presetSubtype="0" fill="hold" grpId="0" nodeType="withEffect">
                                  <p:stCondLst>
                                    <p:cond delay="0"/>
                                  </p:stCondLst>
                                  <p:childTnLst>
                                    <p:set>
                                      <p:cBhvr>
                                        <p:cTn id="94" dur="1" fill="hold">
                                          <p:stCondLst>
                                            <p:cond delay="499"/>
                                          </p:stCondLst>
                                        </p:cTn>
                                        <p:tgtEl>
                                          <p:spTgt spid="71"/>
                                        </p:tgtEl>
                                        <p:attrNameLst>
                                          <p:attrName>style.visibility</p:attrName>
                                        </p:attrNameLst>
                                      </p:cBhvr>
                                      <p:to>
                                        <p:strVal val="visible"/>
                                      </p:to>
                                    </p:set>
                                  </p:childTnLst>
                                </p:cTn>
                              </p:par>
                              <p:par>
                                <p:cTn id="95" presetID="6" presetClass="emph" presetSubtype="0" accel="100000" autoRev="1" fill="hold" grpId="1" nodeType="withEffect">
                                  <p:stCondLst>
                                    <p:cond delay="0"/>
                                  </p:stCondLst>
                                  <p:childTnLst>
                                    <p:animScale>
                                      <p:cBhvr>
                                        <p:cTn id="96" dur="500" fill="hold"/>
                                        <p:tgtEl>
                                          <p:spTgt spid="71"/>
                                        </p:tgtEl>
                                      </p:cBhvr>
                                      <p:by x="0" y="0"/>
                                    </p:animScale>
                                  </p:childTnLst>
                                </p:cTn>
                              </p:par>
                              <p:par>
                                <p:cTn id="97" presetID="1" presetClass="entr" presetSubtype="0" fill="hold" nodeType="withEffect">
                                  <p:stCondLst>
                                    <p:cond delay="0"/>
                                  </p:stCondLst>
                                  <p:childTnLst>
                                    <p:set>
                                      <p:cBhvr>
                                        <p:cTn id="98" dur="1" fill="hold">
                                          <p:stCondLst>
                                            <p:cond delay="499"/>
                                          </p:stCondLst>
                                        </p:cTn>
                                        <p:tgtEl>
                                          <p:spTgt spid="77"/>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77"/>
                                        </p:tgtEl>
                                      </p:cBhvr>
                                      <p:by x="0" y="0"/>
                                    </p:animScale>
                                  </p:childTnLst>
                                </p:cTn>
                              </p:par>
                              <p:par>
                                <p:cTn id="101" presetID="1" presetClass="entr" presetSubtype="0" fill="hold" grpId="0" nodeType="withEffect">
                                  <p:stCondLst>
                                    <p:cond delay="0"/>
                                  </p:stCondLst>
                                  <p:childTnLst>
                                    <p:set>
                                      <p:cBhvr>
                                        <p:cTn id="102" dur="1" fill="hold">
                                          <p:stCondLst>
                                            <p:cond delay="499"/>
                                          </p:stCondLst>
                                        </p:cTn>
                                        <p:tgtEl>
                                          <p:spTgt spid="94"/>
                                        </p:tgtEl>
                                        <p:attrNameLst>
                                          <p:attrName>style.visibility</p:attrName>
                                        </p:attrNameLst>
                                      </p:cBhvr>
                                      <p:to>
                                        <p:strVal val="visible"/>
                                      </p:to>
                                    </p:set>
                                  </p:childTnLst>
                                </p:cTn>
                              </p:par>
                              <p:par>
                                <p:cTn id="103" presetID="6" presetClass="emph" presetSubtype="0" accel="100000" autoRev="1" fill="hold" grpId="1" nodeType="withEffect">
                                  <p:stCondLst>
                                    <p:cond delay="0"/>
                                  </p:stCondLst>
                                  <p:childTnLst>
                                    <p:animScale>
                                      <p:cBhvr>
                                        <p:cTn id="104" dur="500" fill="hold"/>
                                        <p:tgtEl>
                                          <p:spTgt spid="94"/>
                                        </p:tgtEl>
                                      </p:cBhvr>
                                      <p:by x="0" y="0"/>
                                    </p:animScale>
                                  </p:childTnLst>
                                </p:cTn>
                              </p:par>
                              <p:par>
                                <p:cTn id="105" presetID="10" presetClass="entr" presetSubtype="0" fill="hold" grpId="0" nodeType="withEffect">
                                  <p:stCondLst>
                                    <p:cond delay="60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400"/>
                                        <p:tgtEl>
                                          <p:spTgt spid="53"/>
                                        </p:tgtEl>
                                      </p:cBhvr>
                                    </p:animEffect>
                                  </p:childTnLst>
                                </p:cTn>
                              </p:par>
                              <p:par>
                                <p:cTn id="108" presetID="42" presetClass="path" presetSubtype="0" decel="100000" fill="hold" grpId="1" nodeType="withEffect">
                                  <p:stCondLst>
                                    <p:cond delay="300"/>
                                  </p:stCondLst>
                                  <p:childTnLst>
                                    <p:animMotion origin="layout" path="M 1.25E-6 3.7037E-7 L 1.25E-6 0.0963 " pathEditMode="relative" rAng="0" ptsTypes="AA">
                                      <p:cBhvr>
                                        <p:cTn id="109" dur="700" spd="-100000" fill="hold"/>
                                        <p:tgtEl>
                                          <p:spTgt spid="53"/>
                                        </p:tgtEl>
                                        <p:attrNameLst>
                                          <p:attrName>ppt_x</p:attrName>
                                          <p:attrName>ppt_y</p:attrName>
                                        </p:attrNameLst>
                                      </p:cBhvr>
                                      <p:rCtr x="0" y="4815"/>
                                    </p:animMotion>
                                  </p:childTnLst>
                                </p:cTn>
                              </p:par>
                              <p:par>
                                <p:cTn id="110" presetID="10" presetClass="entr" presetSubtype="0" fill="hold" grpId="0" nodeType="withEffect">
                                  <p:stCondLst>
                                    <p:cond delay="60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400"/>
                                        <p:tgtEl>
                                          <p:spTgt spid="59"/>
                                        </p:tgtEl>
                                      </p:cBhvr>
                                    </p:animEffect>
                                  </p:childTnLst>
                                </p:cTn>
                              </p:par>
                              <p:par>
                                <p:cTn id="113" presetID="42" presetClass="path" presetSubtype="0" decel="100000" fill="hold" grpId="1" nodeType="withEffect">
                                  <p:stCondLst>
                                    <p:cond delay="300"/>
                                  </p:stCondLst>
                                  <p:childTnLst>
                                    <p:animMotion origin="layout" path="M 2.70833E-6 3.7037E-7 L 2.70833E-6 0.0963 " pathEditMode="relative" rAng="0" ptsTypes="AA">
                                      <p:cBhvr>
                                        <p:cTn id="114" dur="700" spd="-100000" fill="hold"/>
                                        <p:tgtEl>
                                          <p:spTgt spid="59"/>
                                        </p:tgtEl>
                                        <p:attrNameLst>
                                          <p:attrName>ppt_x</p:attrName>
                                          <p:attrName>ppt_y</p:attrName>
                                        </p:attrNameLst>
                                      </p:cBhvr>
                                      <p:rCtr x="0" y="4815"/>
                                    </p:animMotion>
                                  </p:childTnLst>
                                </p:cTn>
                              </p:par>
                              <p:par>
                                <p:cTn id="115" presetID="10" presetClass="entr" presetSubtype="0" fill="hold" grpId="0" nodeType="withEffect">
                                  <p:stCondLst>
                                    <p:cond delay="60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400"/>
                                        <p:tgtEl>
                                          <p:spTgt spid="62"/>
                                        </p:tgtEl>
                                      </p:cBhvr>
                                    </p:animEffect>
                                  </p:childTnLst>
                                </p:cTn>
                              </p:par>
                              <p:par>
                                <p:cTn id="118" presetID="42" presetClass="path" presetSubtype="0" decel="100000" fill="hold" grpId="1" nodeType="withEffect">
                                  <p:stCondLst>
                                    <p:cond delay="300"/>
                                  </p:stCondLst>
                                  <p:childTnLst>
                                    <p:animMotion origin="layout" path="M 4.375E-6 3.7037E-7 L 4.375E-6 0.0963 " pathEditMode="relative" rAng="0" ptsTypes="AA">
                                      <p:cBhvr>
                                        <p:cTn id="119" dur="700" spd="-100000" fill="hold"/>
                                        <p:tgtEl>
                                          <p:spTgt spid="62"/>
                                        </p:tgtEl>
                                        <p:attrNameLst>
                                          <p:attrName>ppt_x</p:attrName>
                                          <p:attrName>ppt_y</p:attrName>
                                        </p:attrNameLst>
                                      </p:cBhvr>
                                      <p:rCtr x="0" y="4815"/>
                                    </p:animMotion>
                                  </p:childTnLst>
                                </p:cTn>
                              </p:par>
                              <p:par>
                                <p:cTn id="120" presetID="10" presetClass="entr" presetSubtype="0" fill="hold" grpId="0" nodeType="withEffect">
                                  <p:stCondLst>
                                    <p:cond delay="60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400"/>
                                        <p:tgtEl>
                                          <p:spTgt spid="90"/>
                                        </p:tgtEl>
                                      </p:cBhvr>
                                    </p:animEffect>
                                  </p:childTnLst>
                                </p:cTn>
                              </p:par>
                              <p:par>
                                <p:cTn id="123" presetID="42" presetClass="path" presetSubtype="0" decel="100000" fill="hold" grpId="1" nodeType="withEffect">
                                  <p:stCondLst>
                                    <p:cond delay="300"/>
                                  </p:stCondLst>
                                  <p:childTnLst>
                                    <p:animMotion origin="layout" path="M -4.16667E-6 3.7037E-7 L -4.16667E-6 0.0963 " pathEditMode="relative" rAng="0" ptsTypes="AA">
                                      <p:cBhvr>
                                        <p:cTn id="124" dur="700" spd="-100000" fill="hold"/>
                                        <p:tgtEl>
                                          <p:spTgt spid="90"/>
                                        </p:tgtEl>
                                        <p:attrNameLst>
                                          <p:attrName>ppt_x</p:attrName>
                                          <p:attrName>ppt_y</p:attrName>
                                        </p:attrNameLst>
                                      </p:cBhvr>
                                      <p:rCtr x="0" y="4815"/>
                                    </p:animMotion>
                                  </p:childTnLst>
                                </p:cTn>
                              </p:par>
                              <p:par>
                                <p:cTn id="125" presetID="10" presetClass="entr" presetSubtype="0" fill="hold" grpId="0" nodeType="withEffect">
                                  <p:stCondLst>
                                    <p:cond delay="60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400"/>
                                        <p:tgtEl>
                                          <p:spTgt spid="67"/>
                                        </p:tgtEl>
                                      </p:cBhvr>
                                    </p:animEffect>
                                  </p:childTnLst>
                                </p:cTn>
                              </p:par>
                              <p:par>
                                <p:cTn id="128" presetID="42" presetClass="path" presetSubtype="0" decel="100000" fill="hold" grpId="1" nodeType="withEffect">
                                  <p:stCondLst>
                                    <p:cond delay="300"/>
                                  </p:stCondLst>
                                  <p:childTnLst>
                                    <p:animMotion origin="layout" path="M 1.25E-6 3.33333E-6 L 1.25E-6 -0.09537 " pathEditMode="relative" rAng="0" ptsTypes="AA">
                                      <p:cBhvr>
                                        <p:cTn id="129" dur="700" spd="-100000" fill="hold"/>
                                        <p:tgtEl>
                                          <p:spTgt spid="67"/>
                                        </p:tgtEl>
                                        <p:attrNameLst>
                                          <p:attrName>ppt_x</p:attrName>
                                          <p:attrName>ppt_y</p:attrName>
                                        </p:attrNameLst>
                                      </p:cBhvr>
                                      <p:rCtr x="0" y="-4769"/>
                                    </p:animMotion>
                                  </p:childTnLst>
                                </p:cTn>
                              </p:par>
                              <p:par>
                                <p:cTn id="130" presetID="10" presetClass="entr" presetSubtype="0" fill="hold" grpId="0" nodeType="withEffect">
                                  <p:stCondLst>
                                    <p:cond delay="60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400"/>
                                        <p:tgtEl>
                                          <p:spTgt spid="70"/>
                                        </p:tgtEl>
                                      </p:cBhvr>
                                    </p:animEffect>
                                  </p:childTnLst>
                                </p:cTn>
                              </p:par>
                              <p:par>
                                <p:cTn id="133" presetID="42" presetClass="path" presetSubtype="0" decel="100000" fill="hold" grpId="1" nodeType="withEffect">
                                  <p:stCondLst>
                                    <p:cond delay="300"/>
                                  </p:stCondLst>
                                  <p:childTnLst>
                                    <p:animMotion origin="layout" path="M 2.70833E-6 3.33333E-6 L 2.70833E-6 -0.09537 " pathEditMode="relative" rAng="0" ptsTypes="AA">
                                      <p:cBhvr>
                                        <p:cTn id="134" dur="700" spd="-100000" fill="hold"/>
                                        <p:tgtEl>
                                          <p:spTgt spid="70"/>
                                        </p:tgtEl>
                                        <p:attrNameLst>
                                          <p:attrName>ppt_x</p:attrName>
                                          <p:attrName>ppt_y</p:attrName>
                                        </p:attrNameLst>
                                      </p:cBhvr>
                                      <p:rCtr x="0" y="-4769"/>
                                    </p:animMotion>
                                  </p:childTnLst>
                                </p:cTn>
                              </p:par>
                              <p:par>
                                <p:cTn id="135" presetID="10" presetClass="entr" presetSubtype="0" fill="hold" grpId="0" nodeType="withEffect">
                                  <p:stCondLst>
                                    <p:cond delay="600"/>
                                  </p:stCondLst>
                                  <p:childTnLst>
                                    <p:set>
                                      <p:cBhvr>
                                        <p:cTn id="136" dur="1" fill="hold">
                                          <p:stCondLst>
                                            <p:cond delay="0"/>
                                          </p:stCondLst>
                                        </p:cTn>
                                        <p:tgtEl>
                                          <p:spTgt spid="76"/>
                                        </p:tgtEl>
                                        <p:attrNameLst>
                                          <p:attrName>style.visibility</p:attrName>
                                        </p:attrNameLst>
                                      </p:cBhvr>
                                      <p:to>
                                        <p:strVal val="visible"/>
                                      </p:to>
                                    </p:set>
                                    <p:animEffect transition="in" filter="fade">
                                      <p:cBhvr>
                                        <p:cTn id="137" dur="400"/>
                                        <p:tgtEl>
                                          <p:spTgt spid="76"/>
                                        </p:tgtEl>
                                      </p:cBhvr>
                                    </p:animEffect>
                                  </p:childTnLst>
                                </p:cTn>
                              </p:par>
                              <p:par>
                                <p:cTn id="138" presetID="42" presetClass="path" presetSubtype="0" decel="100000" fill="hold" grpId="1" nodeType="withEffect">
                                  <p:stCondLst>
                                    <p:cond delay="300"/>
                                  </p:stCondLst>
                                  <p:childTnLst>
                                    <p:animMotion origin="layout" path="M 4.375E-6 3.33333E-6 L 4.375E-6 -0.09537 " pathEditMode="relative" rAng="0" ptsTypes="AA">
                                      <p:cBhvr>
                                        <p:cTn id="139" dur="700" spd="-100000" fill="hold"/>
                                        <p:tgtEl>
                                          <p:spTgt spid="76"/>
                                        </p:tgtEl>
                                        <p:attrNameLst>
                                          <p:attrName>ppt_x</p:attrName>
                                          <p:attrName>ppt_y</p:attrName>
                                        </p:attrNameLst>
                                      </p:cBhvr>
                                      <p:rCtr x="0" y="-4769"/>
                                    </p:animMotion>
                                  </p:childTnLst>
                                </p:cTn>
                              </p:par>
                              <p:par>
                                <p:cTn id="140" presetID="10" presetClass="entr" presetSubtype="0" fill="hold" grpId="0" nodeType="withEffect">
                                  <p:stCondLst>
                                    <p:cond delay="60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400"/>
                                        <p:tgtEl>
                                          <p:spTgt spid="92"/>
                                        </p:tgtEl>
                                      </p:cBhvr>
                                    </p:animEffect>
                                  </p:childTnLst>
                                </p:cTn>
                              </p:par>
                              <p:par>
                                <p:cTn id="143" presetID="42" presetClass="path" presetSubtype="0" decel="100000" fill="hold" grpId="1" nodeType="withEffect">
                                  <p:stCondLst>
                                    <p:cond delay="300"/>
                                  </p:stCondLst>
                                  <p:childTnLst>
                                    <p:animMotion origin="layout" path="M -4.16667E-6 3.33333E-6 L -4.16667E-6 -0.09537 " pathEditMode="relative" rAng="0" ptsTypes="AA">
                                      <p:cBhvr>
                                        <p:cTn id="144" dur="700" spd="-100000" fill="hold"/>
                                        <p:tgtEl>
                                          <p:spTgt spid="92"/>
                                        </p:tgtEl>
                                        <p:attrNameLst>
                                          <p:attrName>ppt_x</p:attrName>
                                          <p:attrName>ppt_y</p:attrName>
                                        </p:attrNameLst>
                                      </p:cBhvr>
                                      <p:rCtr x="0" y="-4769"/>
                                    </p:animMotion>
                                  </p:childTnLst>
                                </p:cTn>
                              </p:par>
                              <p:par>
                                <p:cTn id="145" presetID="10"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par>
                                <p:cTn id="148" presetID="42" presetClass="path" presetSubtype="0" decel="100000" fill="hold" grpId="1" nodeType="withEffect">
                                  <p:stCondLst>
                                    <p:cond delay="0"/>
                                  </p:stCondLst>
                                  <p:childTnLst>
                                    <p:animMotion origin="layout" path="M 3.75E-6 4.81481E-6 L 3.75E-6 0.04583 " pathEditMode="relative" rAng="0" ptsTypes="AA">
                                      <p:cBhvr>
                                        <p:cTn id="149"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63" grpId="0" animBg="1"/>
      <p:bldP spid="63" grpId="1" animBg="1"/>
      <p:bldP spid="76" grpId="0"/>
      <p:bldP spid="76" grpId="1"/>
      <p:bldP spid="88" grpId="0" animBg="1"/>
      <p:bldP spid="88" grpId="1" animBg="1"/>
      <p:bldP spid="88" grpId="2" animBg="1"/>
      <p:bldP spid="89" grpId="0" animBg="1"/>
      <p:bldP spid="89" grpId="1" animBg="1"/>
      <p:bldP spid="89" grpId="2" animBg="1"/>
      <p:bldP spid="90" grpId="0"/>
      <p:bldP spid="90" grpId="1"/>
      <p:bldP spid="91" grpId="0" animBg="1"/>
      <p:bldP spid="91" grpId="1" animBg="1"/>
      <p:bldP spid="92" grpId="0"/>
      <p:bldP spid="92" grpId="1"/>
      <p:bldP spid="94" grpId="0" animBg="1"/>
      <p:bldP spid="94" grpId="1" animBg="1"/>
      <p:bldP spid="50" grpId="0" animBg="1"/>
      <p:bldP spid="50" grpId="1" animBg="1"/>
      <p:bldP spid="50" grpId="2" animBg="1"/>
      <p:bldP spid="46" grpId="0" animBg="1"/>
      <p:bldP spid="46" grpId="1" animBg="1"/>
      <p:bldP spid="46" grpId="2" animBg="1"/>
      <p:bldP spid="59" grpId="0"/>
      <p:bldP spid="59" grpId="1"/>
      <p:bldP spid="65" grpId="0" animBg="1"/>
      <p:bldP spid="65" grpId="1" animBg="1"/>
      <p:bldP spid="70" grpId="0"/>
      <p:bldP spid="70" grpId="1"/>
      <p:bldP spid="71" grpId="0" animBg="1"/>
      <p:bldP spid="71" grpId="1" animBg="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4" grpId="0" animBg="1"/>
      <p:bldP spid="64" grpId="1" animBg="1"/>
      <p:bldP spid="67" grpId="0"/>
      <p:bldP spid="67" grpId="1"/>
      <p:bldP spid="80" grpId="0" animBg="1"/>
      <p:bldP spid="80" grpId="1" animBg="1"/>
      <p:bldP spid="49" grpId="0"/>
      <p:bldP spid="49"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3"/>
          <a:stretch>
            <a:fillRect/>
          </a:stretch>
        </p:blipFill>
        <p:spPr>
          <a:xfrm>
            <a:off x="6753397" y="4455651"/>
            <a:ext cx="1072104" cy="1072104"/>
          </a:xfrm>
          <a:prstGeom prst="rect">
            <a:avLst/>
          </a:prstGeom>
        </p:spPr>
      </p:pic>
      <p:pic>
        <p:nvPicPr>
          <p:cNvPr id="8" name="Picture 7"/>
          <p:cNvPicPr>
            <a:picLocks noChangeAspect="1"/>
          </p:cNvPicPr>
          <p:nvPr/>
        </p:nvPicPr>
        <p:blipFill>
          <a:blip r:embed="rId4"/>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5"/>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6"/>
          <a:stretch>
            <a:fillRect/>
          </a:stretch>
        </p:blipFill>
        <p:spPr>
          <a:xfrm>
            <a:off x="1980739" y="2318462"/>
            <a:ext cx="1152145" cy="1152145"/>
          </a:xfrm>
          <a:prstGeom prst="rect">
            <a:avLst/>
          </a:prstGeom>
        </p:spPr>
      </p:pic>
      <p:pic>
        <p:nvPicPr>
          <p:cNvPr id="16" name="Picture 15"/>
          <p:cNvPicPr>
            <a:picLocks noChangeAspect="1"/>
          </p:cNvPicPr>
          <p:nvPr/>
        </p:nvPicPr>
        <p:blipFill>
          <a:blip r:embed="rId7"/>
          <a:stretch>
            <a:fillRect/>
          </a:stretch>
        </p:blipFill>
        <p:spPr>
          <a:xfrm>
            <a:off x="4335508" y="4411662"/>
            <a:ext cx="1160083" cy="1160083"/>
          </a:xfrm>
          <a:prstGeom prst="rect">
            <a:avLst/>
          </a:prstGeom>
        </p:spPr>
      </p:pic>
      <p:pic>
        <p:nvPicPr>
          <p:cNvPr id="17" name="Picture 16"/>
          <p:cNvPicPr>
            <a:picLocks noChangeAspect="1"/>
          </p:cNvPicPr>
          <p:nvPr/>
        </p:nvPicPr>
        <p:blipFill>
          <a:blip r:embed="rId8"/>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9">
            <a:duotone>
              <a:prstClr val="black"/>
              <a:srgbClr val="0078D7">
                <a:tint val="45000"/>
                <a:satMod val="400000"/>
              </a:srgb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1">
            <a:duotone>
              <a:prstClr val="black"/>
              <a:schemeClr val="bg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3"/>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Kubernetes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18557" y="4553455"/>
            <a:ext cx="1765227"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Kubernetes</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1"/>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67908" y="148139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598592"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824089"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a:solidFill>
                  <a:srgbClr val="0078D7"/>
                </a:solidFill>
                <a:latin typeface="Segoe UI Light" charset="0"/>
                <a:ea typeface="Segoe UI Light" charset="0"/>
                <a:cs typeface="Segoe UI Light" charset="0"/>
              </a:rPr>
              <a:t>Cloud application </a:t>
            </a:r>
            <a:br>
              <a:rPr lang="en-US" sz="2200">
                <a:solidFill>
                  <a:srgbClr val="0078D7"/>
                </a:solidFill>
                <a:latin typeface="Segoe UI Light" charset="0"/>
                <a:ea typeface="Segoe UI Light" charset="0"/>
                <a:cs typeface="Segoe UI Light" charset="0"/>
              </a:rPr>
            </a:br>
            <a:r>
              <a:rPr lang="en-US" sz="2200">
                <a:solidFill>
                  <a:srgbClr val="0078D7"/>
                </a:solidFill>
                <a:latin typeface="Segoe UI Light" charset="0"/>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635635"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813742" y="3032311"/>
            <a:ext cx="587671" cy="57447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10050293" y="3032311"/>
            <a:ext cx="565566" cy="57447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862873" y="3032311"/>
            <a:ext cx="563498" cy="57447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2" name="Rectangle 41">
            <a:extLst>
              <a:ext uri="{FF2B5EF4-FFF2-40B4-BE49-F238E27FC236}">
                <a16:creationId xmlns:a16="http://schemas.microsoft.com/office/drawing/2014/main" id="{53D5078F-04A9-4300-AAC9-F4D675B02351}"/>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grpSp>
        <p:nvGrpSpPr>
          <p:cNvPr id="43" name="Group 42">
            <a:extLst>
              <a:ext uri="{FF2B5EF4-FFF2-40B4-BE49-F238E27FC236}">
                <a16:creationId xmlns:a16="http://schemas.microsoft.com/office/drawing/2014/main" id="{AEABBB56-931E-4B9F-8F1C-A3DD1F0DAFDA}"/>
              </a:ext>
            </a:extLst>
          </p:cNvPr>
          <p:cNvGrpSpPr/>
          <p:nvPr/>
        </p:nvGrpSpPr>
        <p:grpSpPr>
          <a:xfrm>
            <a:off x="734446" y="2270870"/>
            <a:ext cx="591068" cy="577315"/>
            <a:chOff x="2088630" y="3287843"/>
            <a:chExt cx="429718" cy="419725"/>
          </a:xfrm>
          <a:noFill/>
        </p:grpSpPr>
        <p:sp>
          <p:nvSpPr>
            <p:cNvPr id="44" name="Rectangle 43">
              <a:extLst>
                <a:ext uri="{FF2B5EF4-FFF2-40B4-BE49-F238E27FC236}">
                  <a16:creationId xmlns:a16="http://schemas.microsoft.com/office/drawing/2014/main" id="{B95117F4-0C4E-4868-B5FE-E52EF9281BA4}"/>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ED345FAB-084E-4D01-A1FC-AD782AC0408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50" name="Rectangle 49">
            <a:extLst>
              <a:ext uri="{FF2B5EF4-FFF2-40B4-BE49-F238E27FC236}">
                <a16:creationId xmlns:a16="http://schemas.microsoft.com/office/drawing/2014/main" id="{25F9362C-C874-48F5-A516-AC0A4CD0733D}"/>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51" name="speedometer_2">
            <a:extLst>
              <a:ext uri="{FF2B5EF4-FFF2-40B4-BE49-F238E27FC236}">
                <a16:creationId xmlns:a16="http://schemas.microsoft.com/office/drawing/2014/main" id="{240E56DA-98EA-4296-AEFD-5AE34243F125}"/>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7.45468E-7 -8.85157E-7 L 7.45468E-7 0.04585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75798E-6 2.22424E-7 L -3.75798E-6 0.13391 " pathEditMode="relative" rAng="0" ptsTypes="AA">
                                      <p:cBhvr>
                                        <p:cTn id="18" dur="700" spd="-100000" fill="hold"/>
                                        <p:tgtEl>
                                          <p:spTgt spid="3"/>
                                        </p:tgtEl>
                                        <p:attrNameLst>
                                          <p:attrName>ppt_x</p:attrName>
                                          <p:attrName>ppt_y</p:attrName>
                                        </p:attrNameLst>
                                      </p:cBhvr>
                                      <p:rCtr x="0" y="6695"/>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9035E-6 2.22424E-7 L -3.39035E-6 0.13391 " pathEditMode="relative" rAng="0" ptsTypes="AA">
                                      <p:cBhvr>
                                        <p:cTn id="26" dur="700" spd="-100000" fill="hold"/>
                                        <p:tgtEl>
                                          <p:spTgt spid="4"/>
                                        </p:tgtEl>
                                        <p:attrNameLst>
                                          <p:attrName>ppt_x</p:attrName>
                                          <p:attrName>ppt_y</p:attrName>
                                        </p:attrNameLst>
                                      </p:cBhvr>
                                      <p:rCtr x="0" y="6695"/>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2.00153E-6 2.22424E-7 L -2.00153E-6 0.13391 " pathEditMode="relative" rAng="0" ptsTypes="AA">
                                      <p:cBhvr>
                                        <p:cTn id="34" dur="700" spd="-100000" fill="hold"/>
                                        <p:tgtEl>
                                          <p:spTgt spid="5"/>
                                        </p:tgtEl>
                                        <p:attrNameLst>
                                          <p:attrName>ppt_x</p:attrName>
                                          <p:attrName>ppt_y</p:attrName>
                                        </p:attrNameLst>
                                      </p:cBhvr>
                                      <p:rCtr x="0" y="66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320246" y="5044563"/>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794" y="4825878"/>
              <a:ext cx="300587" cy="300587"/>
            </a:xfrm>
            <a:prstGeom prst="rect">
              <a:avLst/>
            </a:prstGeom>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162179" y="3475393"/>
            <a:ext cx="5562881"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rgbClr val="0089CF"/>
                </a:solidFill>
                <a:latin typeface="Segoe UI Light" panose="020B0502040204020203" pitchFamily="34" charset="0"/>
                <a:cs typeface="Segoe UI Light" panose="020B0502040204020203" pitchFamily="34" charset="0"/>
              </a:rPr>
              <a:t>Azure: the cloud for intelligent solutions</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Cosmos DB</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31517" y="1621986"/>
            <a:ext cx="1671732"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Bot </a:t>
            </a:r>
            <a:br>
              <a:rPr lang="en-US" sz="1599" kern="0" dirty="0">
                <a:gradFill>
                  <a:gsLst>
                    <a:gs pos="0">
                      <a:srgbClr val="353535"/>
                    </a:gs>
                    <a:gs pos="100000">
                      <a:srgbClr val="353535"/>
                    </a:gs>
                  </a:gsLst>
                  <a:lin ang="5400000" scaled="0"/>
                </a:gradFill>
                <a:latin typeface="Segoe UI" charset="0"/>
                <a:ea typeface="Segoe UI" charset="0"/>
                <a:cs typeface="Segoe UI" charset="0"/>
              </a:rPr>
            </a:br>
            <a:r>
              <a:rPr lang="en-US" sz="1599"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Cognitive Services</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grpSp>
        <p:nvGrpSpPr>
          <p:cNvPr id="244" name="Group 243">
            <a:extLst>
              <a:ext uri="{FF2B5EF4-FFF2-40B4-BE49-F238E27FC236}">
                <a16:creationId xmlns:a16="http://schemas.microsoft.com/office/drawing/2014/main" id="{234A81AF-D397-4C13-ACF6-68C5A1880C21}"/>
              </a:ext>
            </a:extLst>
          </p:cNvPr>
          <p:cNvGrpSpPr/>
          <p:nvPr/>
        </p:nvGrpSpPr>
        <p:grpSpPr>
          <a:xfrm>
            <a:off x="3527120" y="2349300"/>
            <a:ext cx="556547" cy="556548"/>
            <a:chOff x="2480707" y="1989511"/>
            <a:chExt cx="593351" cy="593351"/>
          </a:xfrm>
        </p:grpSpPr>
        <p:sp>
          <p:nvSpPr>
            <p:cNvPr id="245" name="Oval 244">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6" name="Graphic 4">
              <a:extLst>
                <a:ext uri="{FF2B5EF4-FFF2-40B4-BE49-F238E27FC236}">
                  <a16:creationId xmlns:a16="http://schemas.microsoft.com/office/drawing/2014/main" id="{D3AA7929-423F-428A-A77D-C2C7D6C90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112" y="2141503"/>
              <a:ext cx="282052" cy="282052"/>
            </a:xfrm>
            <a:prstGeom prst="rect">
              <a:avLst/>
            </a:prstGeom>
          </p:spPr>
        </p:pic>
      </p:gr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724" y="1170780"/>
              <a:ext cx="346922" cy="346922"/>
            </a:xfrm>
            <a:prstGeom prst="rect">
              <a:avLst/>
            </a:prstGeom>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3032" y="2215551"/>
              <a:ext cx="363727" cy="363727"/>
            </a:xfrm>
            <a:prstGeom prst="rect">
              <a:avLst/>
            </a:prstGeom>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7642" y="4662266"/>
              <a:ext cx="420836" cy="420836"/>
            </a:xfrm>
            <a:prstGeom prst="rect">
              <a:avLst/>
            </a:prstGeom>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3090" y="5729794"/>
            <a:ext cx="360059" cy="360059"/>
          </a:xfrm>
          <a:prstGeom prst="rect">
            <a:avLst/>
          </a:prstGeom>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defTabSz="932597"/>
              <a:r>
                <a:rPr lang="en-US" sz="3468" kern="0" spc="50" dirty="0">
                  <a:ln w="3175">
                    <a:noFill/>
                  </a:ln>
                  <a:solidFill>
                    <a:srgbClr val="FFFFFF">
                      <a:alpha val="0"/>
                    </a:srgbClr>
                  </a:solidFill>
                  <a:latin typeface="Segoe UI Light" panose="020B0502040204020203" pitchFamily="34" charset="0"/>
                  <a:cs typeface="Segoe UI Light" panose="020B0502040204020203" pitchFamily="34" charset="0"/>
                </a:rPr>
                <a:t>Azure</a:t>
              </a:r>
              <a:endParaRPr lang="en-US" sz="3468" dirty="0">
                <a:solidFill>
                  <a:srgbClr val="FFFFFF">
                    <a:alpha val="0"/>
                  </a:srgbClr>
                </a:solidFill>
                <a:latin typeface="Segoe UI"/>
              </a:endParaRPr>
            </a:p>
          </p:txBody>
        </p:sp>
      </p:grpSp>
    </p:spTree>
    <p:extLst>
      <p:ext uri="{BB962C8B-B14F-4D97-AF65-F5344CB8AC3E}">
        <p14:creationId xmlns:p14="http://schemas.microsoft.com/office/powerpoint/2010/main" val="20810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18623" y="3669486"/>
            <a:ext cx="3291373" cy="938926"/>
          </a:xfrm>
          <a:prstGeom prst="rect">
            <a:avLst/>
          </a:prstGeom>
          <a:noFill/>
        </p:spPr>
        <p:txBody>
          <a:bodyPr wrap="square" lIns="182854" tIns="146283" rIns="182854" bIns="146283" rtlCol="0">
            <a:spAutoFit/>
          </a:bodyPr>
          <a:lstStyle/>
          <a:p>
            <a:pPr algn="ctr" defTabSz="914224">
              <a:spcAft>
                <a:spcPts val="600"/>
              </a:spcAft>
              <a:defRPr/>
            </a:pPr>
            <a:r>
              <a:rPr lang="en-US">
                <a:gradFill>
                  <a:gsLst>
                    <a:gs pos="47287">
                      <a:srgbClr val="0078D7"/>
                    </a:gs>
                    <a:gs pos="31000">
                      <a:srgbClr val="0078D7"/>
                    </a:gs>
                  </a:gsLst>
                  <a:lin ang="5400000" scaled="0"/>
                </a:gradFill>
                <a:latin typeface="Segoe UI Semibold" panose="020B0702040204020203" pitchFamily="34" charset="0"/>
                <a:ea typeface="Segoe UI Light" charset="0"/>
                <a:cs typeface="Segoe UI Semibold" panose="020B0702040204020203" pitchFamily="34" charset="0"/>
              </a:rPr>
              <a:t>Customizable services</a:t>
            </a:r>
          </a:p>
          <a:p>
            <a:pPr algn="ctr" defTabSz="914224">
              <a:spcAft>
                <a:spcPts val="600"/>
              </a:spcAft>
              <a:defRPr/>
            </a:pPr>
            <a:r>
              <a:rPr lang="en-US">
                <a:gradFill>
                  <a:gsLst>
                    <a:gs pos="78295">
                      <a:srgbClr val="353535"/>
                    </a:gs>
                    <a:gs pos="47287">
                      <a:srgbClr val="353535"/>
                    </a:gs>
                  </a:gsLst>
                  <a:lin ang="5400000" scaled="0"/>
                </a:gradFill>
                <a:latin typeface="Segoe UI"/>
                <a:ea typeface="Segoe UI Light" charset="0"/>
                <a:cs typeface="Segoe UI Light" charset="0"/>
              </a:rPr>
              <a:t>VS, ML STUB, Tensor, Caffe</a:t>
            </a:r>
          </a:p>
        </p:txBody>
      </p:sp>
      <p:sp>
        <p:nvSpPr>
          <p:cNvPr id="109" name="TextBox 108"/>
          <p:cNvSpPr txBox="1"/>
          <p:nvPr/>
        </p:nvSpPr>
        <p:spPr>
          <a:xfrm>
            <a:off x="8687085" y="3658458"/>
            <a:ext cx="3291373" cy="937303"/>
          </a:xfrm>
          <a:prstGeom prst="rect">
            <a:avLst/>
          </a:prstGeom>
          <a:noFill/>
        </p:spPr>
        <p:txBody>
          <a:bodyPr wrap="square" lIns="182854" tIns="146283" rIns="182854" bIns="146283" rtlCol="0">
            <a:spAutoFit/>
          </a:bodyPr>
          <a:lstStyle/>
          <a:p>
            <a:pPr algn="ctr" defTabSz="932563">
              <a:spcAft>
                <a:spcPts val="600"/>
              </a:spcAft>
              <a:defRPr/>
            </a:pPr>
            <a:r>
              <a:rPr lang="en-US">
                <a:gradFill>
                  <a:gsLst>
                    <a:gs pos="47287">
                      <a:srgbClr val="0078D7"/>
                    </a:gs>
                    <a:gs pos="31000">
                      <a:srgbClr val="0078D7"/>
                    </a:gs>
                  </a:gsLst>
                  <a:lin ang="5400000" scaled="0"/>
                </a:gradFill>
                <a:latin typeface="Segoe UI Semibold" panose="020B0702040204020203" pitchFamily="34" charset="0"/>
                <a:cs typeface="Segoe UI Semibold" panose="020B0702040204020203" pitchFamily="34" charset="0"/>
              </a:rPr>
              <a:t>Infrastructure and compute</a:t>
            </a:r>
          </a:p>
          <a:p>
            <a:pPr algn="ctr" defTabSz="932563">
              <a:spcAft>
                <a:spcPts val="600"/>
              </a:spcAft>
              <a:defRPr/>
            </a:pPr>
            <a:r>
              <a:rPr lang="en-US">
                <a:gradFill>
                  <a:gsLst>
                    <a:gs pos="78295">
                      <a:srgbClr val="353535"/>
                    </a:gs>
                    <a:gs pos="47287">
                      <a:srgbClr val="353535"/>
                    </a:gs>
                  </a:gsLst>
                  <a:lin ang="5400000" scaled="0"/>
                </a:gradFill>
                <a:latin typeface="Segoe UI"/>
                <a:cs typeface="Segoe UI Light" charset="0"/>
              </a:rPr>
              <a:t>CPU, GPU, FPGA</a:t>
            </a:r>
          </a:p>
        </p:txBody>
      </p:sp>
      <p:sp>
        <p:nvSpPr>
          <p:cNvPr id="112" name="TextBox 111"/>
          <p:cNvSpPr txBox="1"/>
          <p:nvPr/>
        </p:nvSpPr>
        <p:spPr>
          <a:xfrm>
            <a:off x="5502855" y="3658458"/>
            <a:ext cx="3291373" cy="937303"/>
          </a:xfrm>
          <a:prstGeom prst="rect">
            <a:avLst/>
          </a:prstGeom>
          <a:noFill/>
        </p:spPr>
        <p:txBody>
          <a:bodyPr wrap="square" lIns="182854" tIns="146283" rIns="182854" bIns="146283" rtlCol="0">
            <a:spAutoFit/>
          </a:bodyPr>
          <a:lstStyle/>
          <a:p>
            <a:pPr algn="ctr" defTabSz="932563">
              <a:spcAft>
                <a:spcPts val="600"/>
              </a:spcAft>
              <a:defRPr/>
            </a:pPr>
            <a:r>
              <a:rPr lang="en-US">
                <a:gradFill>
                  <a:gsLst>
                    <a:gs pos="47287">
                      <a:srgbClr val="0078D7"/>
                    </a:gs>
                    <a:gs pos="31000">
                      <a:srgbClr val="0078D7"/>
                    </a:gs>
                  </a:gsLst>
                  <a:lin ang="5400000" scaled="0"/>
                </a:gradFill>
                <a:latin typeface="Segoe UI Semibold" panose="020B0702040204020203" pitchFamily="34" charset="0"/>
                <a:cs typeface="Segoe UI Semibold" panose="020B0702040204020203" pitchFamily="34" charset="0"/>
              </a:rPr>
              <a:t>Tools </a:t>
            </a:r>
          </a:p>
          <a:p>
            <a:pPr algn="ctr" defTabSz="932563">
              <a:spcAft>
                <a:spcPts val="600"/>
              </a:spcAft>
              <a:defRPr/>
            </a:pPr>
            <a:r>
              <a:rPr lang="en-US">
                <a:gradFill>
                  <a:gsLst>
                    <a:gs pos="78295">
                      <a:srgbClr val="353535"/>
                    </a:gs>
                    <a:gs pos="47287">
                      <a:srgbClr val="353535"/>
                    </a:gs>
                  </a:gsLst>
                  <a:lin ang="5400000" scaled="0"/>
                </a:gradFill>
                <a:latin typeface="Segoe UI"/>
                <a:cs typeface="Segoe UI Light" charset="0"/>
              </a:rPr>
              <a:t>Bots, Cognitive, ML</a:t>
            </a:r>
          </a:p>
        </p:txBody>
      </p:sp>
      <p:sp>
        <p:nvSpPr>
          <p:cNvPr id="108" name="Rectangle 107"/>
          <p:cNvSpPr/>
          <p:nvPr/>
        </p:nvSpPr>
        <p:spPr>
          <a:xfrm>
            <a:off x="6300654" y="5347941"/>
            <a:ext cx="1636222" cy="784628"/>
          </a:xfrm>
          <a:prstGeom prst="rect">
            <a:avLst/>
          </a:prstGeom>
        </p:spPr>
        <p:txBody>
          <a:bodyPr wrap="none">
            <a:spAutoFit/>
          </a:bodyPr>
          <a:lstStyle/>
          <a:p>
            <a:pPr algn="ctr" defTabSz="914224">
              <a:defRPr/>
            </a:pPr>
            <a:r>
              <a:rPr lang="en-US" sz="4399" kern="0" spc="49">
                <a:ln w="3175">
                  <a:noFill/>
                </a:ln>
                <a:gradFill>
                  <a:gsLst>
                    <a:gs pos="79845">
                      <a:srgbClr val="0078D7"/>
                    </a:gs>
                    <a:gs pos="58915">
                      <a:srgbClr val="0078D7"/>
                    </a:gs>
                  </a:gsLst>
                  <a:lin ang="0" scaled="0"/>
                </a:gradFill>
                <a:latin typeface="Segoe UI Light" panose="020B0502040204020203" pitchFamily="34" charset="0"/>
                <a:cs typeface="Segoe UI Light" panose="020B0502040204020203" pitchFamily="34" charset="0"/>
              </a:rPr>
              <a:t>Azure</a:t>
            </a:r>
            <a:endParaRPr lang="en-US" sz="4399">
              <a:gradFill>
                <a:gsLst>
                  <a:gs pos="79845">
                    <a:srgbClr val="0078D7"/>
                  </a:gs>
                  <a:gs pos="58915">
                    <a:srgbClr val="0078D7"/>
                  </a:gs>
                </a:gsLst>
                <a:lin ang="0" scaled="0"/>
              </a:gradFill>
              <a:latin typeface="Segoe UI"/>
            </a:endParaRPr>
          </a:p>
        </p:txBody>
      </p:sp>
      <p:sp>
        <p:nvSpPr>
          <p:cNvPr id="58" name="Rectangle 57">
            <a:extLst>
              <a:ext uri="{FF2B5EF4-FFF2-40B4-BE49-F238E27FC236}">
                <a16:creationId xmlns:a16="http://schemas.microsoft.com/office/drawing/2014/main" id="{6BBCB851-E6EE-4C48-9545-DDAB86416409}"/>
              </a:ext>
            </a:extLst>
          </p:cNvPr>
          <p:cNvSpPr/>
          <p:nvPr/>
        </p:nvSpPr>
        <p:spPr bwMode="auto">
          <a:xfrm>
            <a:off x="2066966" y="531762"/>
            <a:ext cx="9911491" cy="127360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16" fontAlgn="base">
              <a:lnSpc>
                <a:spcPct val="90000"/>
              </a:lnSpc>
              <a:spcBef>
                <a:spcPct val="0"/>
              </a:spcBef>
              <a:spcAft>
                <a:spcPts val="587"/>
              </a:spcAft>
              <a:defRPr/>
            </a:pPr>
            <a:r>
              <a:rPr lang="en-US" sz="4399" spc="-100">
                <a:ln w="3175">
                  <a:noFill/>
                </a:ln>
                <a:gradFill>
                  <a:gsLst>
                    <a:gs pos="58915">
                      <a:srgbClr val="353535"/>
                    </a:gs>
                    <a:gs pos="31000">
                      <a:srgbClr val="353535"/>
                    </a:gs>
                  </a:gsLst>
                  <a:lin ang="0" scaled="0"/>
                </a:gradFill>
                <a:latin typeface="Segoe UI Light"/>
                <a:cs typeface="Segoe UI" pitchFamily="34" charset="0"/>
              </a:rPr>
              <a:t>Comprehensive deep learning, </a:t>
            </a:r>
          </a:p>
          <a:p>
            <a:pPr algn="ctr" defTabSz="914016" fontAlgn="base">
              <a:lnSpc>
                <a:spcPct val="90000"/>
              </a:lnSpc>
              <a:spcBef>
                <a:spcPct val="0"/>
              </a:spcBef>
              <a:spcAft>
                <a:spcPts val="587"/>
              </a:spcAft>
              <a:defRPr/>
            </a:pPr>
            <a:r>
              <a:rPr lang="en-US" sz="4399" spc="-100">
                <a:ln w="3175">
                  <a:noFill/>
                </a:ln>
                <a:gradFill>
                  <a:gsLst>
                    <a:gs pos="58915">
                      <a:srgbClr val="353535"/>
                    </a:gs>
                    <a:gs pos="31000">
                      <a:srgbClr val="353535"/>
                    </a:gs>
                  </a:gsLst>
                  <a:lin ang="0" scaled="0"/>
                </a:gradFill>
                <a:latin typeface="Segoe UI Light"/>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4215452" y="5082750"/>
            <a:ext cx="6346890" cy="1"/>
          </a:xfrm>
          <a:prstGeom prst="line">
            <a:avLst/>
          </a:prstGeom>
          <a:noFill/>
          <a:ln w="1905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4068561" y="5009303"/>
            <a:ext cx="146891" cy="146891"/>
          </a:xfrm>
          <a:prstGeom prst="ellipse">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7063126" y="5009303"/>
            <a:ext cx="146891" cy="146891"/>
          </a:xfrm>
          <a:prstGeom prst="ellipse">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415451" y="5009303"/>
            <a:ext cx="146891" cy="146891"/>
          </a:xfrm>
          <a:prstGeom prst="ellipse">
            <a:avLst/>
          </a:prstGeom>
          <a:solidFill>
            <a:schemeClr val="tx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0" name="Rectangle 69">
            <a:extLst>
              <a:ext uri="{FF2B5EF4-FFF2-40B4-BE49-F238E27FC236}">
                <a16:creationId xmlns:a16="http://schemas.microsoft.com/office/drawing/2014/main" id="{FCAAA59F-4F10-4F8B-862D-5D17386DBA17}"/>
              </a:ext>
            </a:extLst>
          </p:cNvPr>
          <p:cNvSpPr/>
          <p:nvPr/>
        </p:nvSpPr>
        <p:spPr>
          <a:xfrm>
            <a:off x="776388" y="3187715"/>
            <a:ext cx="870102"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Hybrid</a:t>
            </a:r>
          </a:p>
        </p:txBody>
      </p:sp>
      <p:sp>
        <p:nvSpPr>
          <p:cNvPr id="71" name="Rectangle 70">
            <a:extLst>
              <a:ext uri="{FF2B5EF4-FFF2-40B4-BE49-F238E27FC236}">
                <a16:creationId xmlns:a16="http://schemas.microsoft.com/office/drawing/2014/main" id="{BA02D694-BA3D-4215-B59F-B902DAF810E7}"/>
              </a:ext>
            </a:extLst>
          </p:cNvPr>
          <p:cNvSpPr/>
          <p:nvPr/>
        </p:nvSpPr>
        <p:spPr>
          <a:xfrm>
            <a:off x="591349" y="1815478"/>
            <a:ext cx="1270656"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Productive</a:t>
            </a:r>
          </a:p>
        </p:txBody>
      </p:sp>
      <p:sp>
        <p:nvSpPr>
          <p:cNvPr id="72" name="speedometer_2">
            <a:extLst>
              <a:ext uri="{FF2B5EF4-FFF2-40B4-BE49-F238E27FC236}">
                <a16:creationId xmlns:a16="http://schemas.microsoft.com/office/drawing/2014/main" id="{D52DF6FC-DFD1-4E20-8361-C0F0EF7B021E}"/>
              </a:ext>
            </a:extLst>
          </p:cNvPr>
          <p:cNvSpPr>
            <a:spLocks noChangeAspect="1" noEditPoints="1"/>
          </p:cNvSpPr>
          <p:nvPr/>
        </p:nvSpPr>
        <p:spPr bwMode="auto">
          <a:xfrm>
            <a:off x="1012114" y="1172215"/>
            <a:ext cx="439618" cy="439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3" name="Rectangle 72">
            <a:extLst>
              <a:ext uri="{FF2B5EF4-FFF2-40B4-BE49-F238E27FC236}">
                <a16:creationId xmlns:a16="http://schemas.microsoft.com/office/drawing/2014/main" id="{509A438C-F4BB-4074-A51C-EDB9A55CDF35}"/>
              </a:ext>
            </a:extLst>
          </p:cNvPr>
          <p:cNvSpPr/>
          <p:nvPr/>
        </p:nvSpPr>
        <p:spPr>
          <a:xfrm>
            <a:off x="735515" y="5858993"/>
            <a:ext cx="951848"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Trusted</a:t>
            </a:r>
          </a:p>
        </p:txBody>
      </p:sp>
      <p:sp>
        <p:nvSpPr>
          <p:cNvPr id="74" name="Rectangle 73">
            <a:extLst>
              <a:ext uri="{FF2B5EF4-FFF2-40B4-BE49-F238E27FC236}">
                <a16:creationId xmlns:a16="http://schemas.microsoft.com/office/drawing/2014/main" id="{83D2F9D2-819C-4E8E-B8AF-719B22504026}"/>
              </a:ext>
            </a:extLst>
          </p:cNvPr>
          <p:cNvSpPr/>
          <p:nvPr/>
        </p:nvSpPr>
        <p:spPr>
          <a:xfrm>
            <a:off x="355397" y="4447376"/>
            <a:ext cx="1712084" cy="470856"/>
          </a:xfrm>
          <a:prstGeom prst="rect">
            <a:avLst/>
          </a:prstGeom>
        </p:spPr>
        <p:txBody>
          <a:bodyPr wrap="none">
            <a:spAutoFit/>
          </a:bodyPr>
          <a:lstStyle/>
          <a:p>
            <a:pPr algn="ctr" defTabSz="932330">
              <a:defRPr/>
            </a:pPr>
            <a:r>
              <a:rPr lang="en-US" sz="2400" kern="0" spc="5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Intelligent</a:t>
            </a:r>
          </a:p>
        </p:txBody>
      </p:sp>
      <p:sp>
        <p:nvSpPr>
          <p:cNvPr id="75" name="light">
            <a:extLst>
              <a:ext uri="{FF2B5EF4-FFF2-40B4-BE49-F238E27FC236}">
                <a16:creationId xmlns:a16="http://schemas.microsoft.com/office/drawing/2014/main" id="{DFC6DA68-C638-439D-AFE3-ED5EA8E03B96}"/>
              </a:ext>
            </a:extLst>
          </p:cNvPr>
          <p:cNvSpPr>
            <a:spLocks noChangeAspect="1" noEditPoints="1"/>
          </p:cNvSpPr>
          <p:nvPr/>
        </p:nvSpPr>
        <p:spPr bwMode="auto">
          <a:xfrm>
            <a:off x="1014634" y="3736419"/>
            <a:ext cx="393610" cy="58436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chemeClr val="accent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6" name="Freeform 60">
            <a:extLst>
              <a:ext uri="{FF2B5EF4-FFF2-40B4-BE49-F238E27FC236}">
                <a16:creationId xmlns:a16="http://schemas.microsoft.com/office/drawing/2014/main" id="{AC3531CB-30BD-4B64-AC0B-7011C79F6AEC}"/>
              </a:ext>
            </a:extLst>
          </p:cNvPr>
          <p:cNvSpPr>
            <a:spLocks noChangeArrowheads="1"/>
          </p:cNvSpPr>
          <p:nvPr/>
        </p:nvSpPr>
        <p:spPr bwMode="auto">
          <a:xfrm>
            <a:off x="971145" y="5230264"/>
            <a:ext cx="480586" cy="47553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418">
              <a:defRPr/>
            </a:pPr>
            <a:endParaRPr lang="en-US" sz="1836">
              <a:solidFill>
                <a:srgbClr val="505050"/>
              </a:solidFill>
              <a:latin typeface="Segoe UI"/>
            </a:endParaRPr>
          </a:p>
        </p:txBody>
      </p:sp>
      <p:sp>
        <p:nvSpPr>
          <p:cNvPr id="78" name="Rectangle 77">
            <a:extLst>
              <a:ext uri="{FF2B5EF4-FFF2-40B4-BE49-F238E27FC236}">
                <a16:creationId xmlns:a16="http://schemas.microsoft.com/office/drawing/2014/main" id="{50E63EFE-1C09-404D-9736-2022609877FE}"/>
              </a:ext>
            </a:extLst>
          </p:cNvPr>
          <p:cNvSpPr/>
          <p:nvPr/>
        </p:nvSpPr>
        <p:spPr bwMode="auto">
          <a:xfrm>
            <a:off x="1100872" y="2572571"/>
            <a:ext cx="326406" cy="326402"/>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68373259-162D-467B-8093-4636AA09FCB5}"/>
              </a:ext>
            </a:extLst>
          </p:cNvPr>
          <p:cNvSpPr/>
          <p:nvPr/>
        </p:nvSpPr>
        <p:spPr bwMode="auto">
          <a:xfrm>
            <a:off x="967098" y="2695640"/>
            <a:ext cx="326406" cy="326402"/>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cxnSp>
        <p:nvCxnSpPr>
          <p:cNvPr id="80" name="Straight Connector 79">
            <a:extLst>
              <a:ext uri="{FF2B5EF4-FFF2-40B4-BE49-F238E27FC236}">
                <a16:creationId xmlns:a16="http://schemas.microsoft.com/office/drawing/2014/main" id="{4C99E139-EC5A-40EA-9B6B-87565D9157E3}"/>
              </a:ext>
            </a:extLst>
          </p:cNvPr>
          <p:cNvCxnSpPr>
            <a:cxnSpLocks/>
          </p:cNvCxnSpPr>
          <p:nvPr/>
        </p:nvCxnSpPr>
        <p:spPr>
          <a:xfrm>
            <a:off x="2256399" y="993"/>
            <a:ext cx="0" cy="699303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1" name="Freeform 96">
            <a:extLst>
              <a:ext uri="{FF2B5EF4-FFF2-40B4-BE49-F238E27FC236}">
                <a16:creationId xmlns:a16="http://schemas.microsoft.com/office/drawing/2014/main" id="{AD192F45-0865-4335-BE78-341546672050}"/>
              </a:ext>
            </a:extLst>
          </p:cNvPr>
          <p:cNvSpPr>
            <a:spLocks noChangeAspect="1" noEditPoints="1"/>
          </p:cNvSpPr>
          <p:nvPr/>
        </p:nvSpPr>
        <p:spPr bwMode="auto">
          <a:xfrm>
            <a:off x="3584954" y="2586301"/>
            <a:ext cx="758712" cy="698591"/>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Semilight"/>
            </a:endParaRPr>
          </a:p>
        </p:txBody>
      </p:sp>
      <p:sp>
        <p:nvSpPr>
          <p:cNvPr id="82" name="Beaker_F196">
            <a:extLst>
              <a:ext uri="{FF2B5EF4-FFF2-40B4-BE49-F238E27FC236}">
                <a16:creationId xmlns:a16="http://schemas.microsoft.com/office/drawing/2014/main" id="{59A7377C-0C8F-4F49-B977-132F7DE82BD7}"/>
              </a:ext>
            </a:extLst>
          </p:cNvPr>
          <p:cNvSpPr>
            <a:spLocks noChangeAspect="1" noEditPoints="1"/>
          </p:cNvSpPr>
          <p:nvPr/>
        </p:nvSpPr>
        <p:spPr bwMode="auto">
          <a:xfrm>
            <a:off x="6868482" y="2665370"/>
            <a:ext cx="536180" cy="619522"/>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83" name="chip">
            <a:extLst>
              <a:ext uri="{FF2B5EF4-FFF2-40B4-BE49-F238E27FC236}">
                <a16:creationId xmlns:a16="http://schemas.microsoft.com/office/drawing/2014/main" id="{4EAB853C-EACB-48E7-ABEB-93F15A08368D}"/>
              </a:ext>
            </a:extLst>
          </p:cNvPr>
          <p:cNvSpPr>
            <a:spLocks noChangeAspect="1" noEditPoints="1"/>
          </p:cNvSpPr>
          <p:nvPr/>
        </p:nvSpPr>
        <p:spPr bwMode="auto">
          <a:xfrm>
            <a:off x="10085289" y="2638150"/>
            <a:ext cx="660323" cy="6739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82149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with a platform designed for future growth</a:t>
            </a:r>
          </a:p>
        </p:txBody>
      </p:sp>
      <p:cxnSp>
        <p:nvCxnSpPr>
          <p:cNvPr id="64" name="Straight Connector 63"/>
          <p:cNvCxnSpPr/>
          <p:nvPr/>
        </p:nvCxnSpPr>
        <p:spPr>
          <a:xfrm flipV="1">
            <a:off x="3187276"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960884"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734491"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44285" y="3220140"/>
            <a:ext cx="1912376" cy="583477"/>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40" kern="0" dirty="0">
                <a:solidFill>
                  <a:srgbClr val="0078D7"/>
                </a:solidFill>
                <a:latin typeface="Segoe UI"/>
              </a:rPr>
              <a:t>App service</a:t>
            </a:r>
          </a:p>
        </p:txBody>
      </p:sp>
      <p:sp>
        <p:nvSpPr>
          <p:cNvPr id="253" name="TextBox 252"/>
          <p:cNvSpPr txBox="1"/>
          <p:nvPr/>
        </p:nvSpPr>
        <p:spPr>
          <a:xfrm>
            <a:off x="855728" y="3902582"/>
            <a:ext cx="1889489" cy="700633"/>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Web, mobile, and API apps</a:t>
            </a:r>
          </a:p>
        </p:txBody>
      </p:sp>
      <p:sp>
        <p:nvSpPr>
          <p:cNvPr id="82" name="TextBox 81"/>
          <p:cNvSpPr txBox="1"/>
          <p:nvPr/>
        </p:nvSpPr>
        <p:spPr>
          <a:xfrm>
            <a:off x="3527154" y="3220140"/>
            <a:ext cx="2093852"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dirty="0">
                <a:solidFill>
                  <a:srgbClr val="0078D7"/>
                </a:solidFill>
                <a:latin typeface="Segoe UI"/>
              </a:rPr>
              <a:t>DevTest Labs</a:t>
            </a:r>
          </a:p>
        </p:txBody>
      </p:sp>
      <p:sp>
        <p:nvSpPr>
          <p:cNvPr id="254" name="TextBox 253"/>
          <p:cNvSpPr txBox="1"/>
          <p:nvPr/>
        </p:nvSpPr>
        <p:spPr>
          <a:xfrm>
            <a:off x="3312387" y="3902582"/>
            <a:ext cx="2523386" cy="956791"/>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Integrate with your existing toolchain</a:t>
            </a:r>
          </a:p>
          <a:p>
            <a:pPr algn="ctr" defTabSz="932029">
              <a:defRPr/>
            </a:pPr>
            <a:endParaRPr lang="en-US" sz="1632">
              <a:solidFill>
                <a:srgbClr val="505050"/>
              </a:solidFill>
              <a:latin typeface="Segoe UI"/>
            </a:endParaRPr>
          </a:p>
        </p:txBody>
      </p:sp>
      <p:sp>
        <p:nvSpPr>
          <p:cNvPr id="52" name="TextBox 51"/>
          <p:cNvSpPr txBox="1"/>
          <p:nvPr/>
        </p:nvSpPr>
        <p:spPr>
          <a:xfrm>
            <a:off x="6438913" y="3220140"/>
            <a:ext cx="1817551"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a:solidFill>
                  <a:srgbClr val="0078D7"/>
                </a:solidFill>
                <a:latin typeface="Segoe UI"/>
              </a:rPr>
              <a:t>Logic apps</a:t>
            </a:r>
          </a:p>
        </p:txBody>
      </p:sp>
      <p:sp>
        <p:nvSpPr>
          <p:cNvPr id="255" name="TextBox 254"/>
          <p:cNvSpPr txBox="1"/>
          <p:nvPr/>
        </p:nvSpPr>
        <p:spPr>
          <a:xfrm>
            <a:off x="6247548" y="3902582"/>
            <a:ext cx="2200279" cy="700633"/>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Workflow &amp; integration</a:t>
            </a:r>
          </a:p>
        </p:txBody>
      </p:sp>
      <p:sp>
        <p:nvSpPr>
          <p:cNvPr id="37" name="TextBox 36"/>
          <p:cNvSpPr txBox="1"/>
          <p:nvPr/>
        </p:nvSpPr>
        <p:spPr>
          <a:xfrm>
            <a:off x="9170015" y="3239612"/>
            <a:ext cx="1902567"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a:solidFill>
                  <a:srgbClr val="0078D7"/>
                </a:solidFill>
                <a:latin typeface="Segoe UI"/>
              </a:rPr>
              <a:t>Cosmos DB</a:t>
            </a:r>
          </a:p>
        </p:txBody>
      </p:sp>
      <p:sp>
        <p:nvSpPr>
          <p:cNvPr id="256" name="TextBox 255"/>
          <p:cNvSpPr txBox="1"/>
          <p:nvPr/>
        </p:nvSpPr>
        <p:spPr>
          <a:xfrm>
            <a:off x="8751734" y="3902582"/>
            <a:ext cx="2885884" cy="690632"/>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Globally distributed, </a:t>
            </a:r>
            <a:br>
              <a:rPr lang="en-US" sz="1632">
                <a:solidFill>
                  <a:srgbClr val="505050"/>
                </a:solidFill>
                <a:latin typeface="Segoe UI"/>
              </a:rPr>
            </a:br>
            <a:r>
              <a:rPr lang="en-US" sz="1632">
                <a:solidFill>
                  <a:srgbClr val="505050"/>
                </a:solidFill>
                <a:latin typeface="Segoe UI"/>
              </a:rPr>
              <a:t>multi-model database service</a:t>
            </a:r>
          </a:p>
        </p:txBody>
      </p:sp>
      <p:grpSp>
        <p:nvGrpSpPr>
          <p:cNvPr id="18" name="Group 17"/>
          <p:cNvGrpSpPr/>
          <p:nvPr/>
        </p:nvGrpSpPr>
        <p:grpSpPr>
          <a:xfrm>
            <a:off x="1356529" y="2156981"/>
            <a:ext cx="923327" cy="923328"/>
            <a:chOff x="5313363" y="-1925638"/>
            <a:chExt cx="1638300" cy="1638301"/>
          </a:xfrm>
          <a:solidFill>
            <a:schemeClr val="tx2"/>
          </a:solidFill>
        </p:grpSpPr>
        <p:sp>
          <p:nvSpPr>
            <p:cNvPr id="13" name="Freeform 11"/>
            <p:cNvSpPr>
              <a:spLocks noEditPoints="1"/>
            </p:cNvSpPr>
            <p:nvPr/>
          </p:nvSpPr>
          <p:spPr bwMode="auto">
            <a:xfrm>
              <a:off x="5578476" y="-1516063"/>
              <a:ext cx="1104900" cy="708025"/>
            </a:xfrm>
            <a:custGeom>
              <a:avLst/>
              <a:gdLst>
                <a:gd name="T0" fmla="*/ 225 w 259"/>
                <a:gd name="T1" fmla="*/ 166 h 166"/>
                <a:gd name="T2" fmla="*/ 58 w 259"/>
                <a:gd name="T3" fmla="*/ 166 h 166"/>
                <a:gd name="T4" fmla="*/ 0 w 259"/>
                <a:gd name="T5" fmla="*/ 108 h 166"/>
                <a:gd name="T6" fmla="*/ 58 w 259"/>
                <a:gd name="T7" fmla="*/ 50 h 166"/>
                <a:gd name="T8" fmla="*/ 72 w 259"/>
                <a:gd name="T9" fmla="*/ 52 h 166"/>
                <a:gd name="T10" fmla="*/ 148 w 259"/>
                <a:gd name="T11" fmla="*/ 0 h 166"/>
                <a:gd name="T12" fmla="*/ 229 w 259"/>
                <a:gd name="T13" fmla="*/ 81 h 166"/>
                <a:gd name="T14" fmla="*/ 228 w 259"/>
                <a:gd name="T15" fmla="*/ 99 h 166"/>
                <a:gd name="T16" fmla="*/ 259 w 259"/>
                <a:gd name="T17" fmla="*/ 132 h 166"/>
                <a:gd name="T18" fmla="*/ 225 w 259"/>
                <a:gd name="T19" fmla="*/ 166 h 166"/>
                <a:gd name="T20" fmla="*/ 58 w 259"/>
                <a:gd name="T21" fmla="*/ 70 h 166"/>
                <a:gd name="T22" fmla="*/ 20 w 259"/>
                <a:gd name="T23" fmla="*/ 108 h 166"/>
                <a:gd name="T24" fmla="*/ 58 w 259"/>
                <a:gd name="T25" fmla="*/ 146 h 166"/>
                <a:gd name="T26" fmla="*/ 225 w 259"/>
                <a:gd name="T27" fmla="*/ 146 h 166"/>
                <a:gd name="T28" fmla="*/ 239 w 259"/>
                <a:gd name="T29" fmla="*/ 132 h 166"/>
                <a:gd name="T30" fmla="*/ 225 w 259"/>
                <a:gd name="T31" fmla="*/ 119 h 166"/>
                <a:gd name="T32" fmla="*/ 224 w 259"/>
                <a:gd name="T33" fmla="*/ 119 h 166"/>
                <a:gd name="T34" fmla="*/ 200 w 259"/>
                <a:gd name="T35" fmla="*/ 123 h 166"/>
                <a:gd name="T36" fmla="*/ 207 w 259"/>
                <a:gd name="T37" fmla="*/ 100 h 166"/>
                <a:gd name="T38" fmla="*/ 209 w 259"/>
                <a:gd name="T39" fmla="*/ 81 h 166"/>
                <a:gd name="T40" fmla="*/ 148 w 259"/>
                <a:gd name="T41" fmla="*/ 20 h 166"/>
                <a:gd name="T42" fmla="*/ 89 w 259"/>
                <a:gd name="T43" fmla="*/ 63 h 166"/>
                <a:gd name="T44" fmla="*/ 85 w 259"/>
                <a:gd name="T45" fmla="*/ 77 h 166"/>
                <a:gd name="T46" fmla="*/ 70 w 259"/>
                <a:gd name="T47" fmla="*/ 72 h 166"/>
                <a:gd name="T48" fmla="*/ 58 w 259"/>
                <a:gd name="T49" fmla="*/ 7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66">
                  <a:moveTo>
                    <a:pt x="225" y="166"/>
                  </a:moveTo>
                  <a:cubicBezTo>
                    <a:pt x="58" y="166"/>
                    <a:pt x="58" y="166"/>
                    <a:pt x="58" y="166"/>
                  </a:cubicBezTo>
                  <a:cubicBezTo>
                    <a:pt x="26" y="166"/>
                    <a:pt x="0" y="140"/>
                    <a:pt x="0" y="108"/>
                  </a:cubicBezTo>
                  <a:cubicBezTo>
                    <a:pt x="0" y="76"/>
                    <a:pt x="26" y="50"/>
                    <a:pt x="58" y="50"/>
                  </a:cubicBezTo>
                  <a:cubicBezTo>
                    <a:pt x="63" y="50"/>
                    <a:pt x="67" y="51"/>
                    <a:pt x="72" y="52"/>
                  </a:cubicBezTo>
                  <a:cubicBezTo>
                    <a:pt x="84" y="21"/>
                    <a:pt x="114" y="0"/>
                    <a:pt x="148" y="0"/>
                  </a:cubicBezTo>
                  <a:cubicBezTo>
                    <a:pt x="193" y="0"/>
                    <a:pt x="229" y="36"/>
                    <a:pt x="229" y="81"/>
                  </a:cubicBezTo>
                  <a:cubicBezTo>
                    <a:pt x="229" y="87"/>
                    <a:pt x="229" y="93"/>
                    <a:pt x="228" y="99"/>
                  </a:cubicBezTo>
                  <a:cubicBezTo>
                    <a:pt x="245" y="100"/>
                    <a:pt x="259" y="115"/>
                    <a:pt x="259" y="132"/>
                  </a:cubicBezTo>
                  <a:cubicBezTo>
                    <a:pt x="259" y="151"/>
                    <a:pt x="244" y="166"/>
                    <a:pt x="225" y="166"/>
                  </a:cubicBezTo>
                  <a:close/>
                  <a:moveTo>
                    <a:pt x="58" y="70"/>
                  </a:moveTo>
                  <a:cubicBezTo>
                    <a:pt x="37" y="70"/>
                    <a:pt x="20" y="87"/>
                    <a:pt x="20" y="108"/>
                  </a:cubicBezTo>
                  <a:cubicBezTo>
                    <a:pt x="20" y="129"/>
                    <a:pt x="37" y="146"/>
                    <a:pt x="58" y="146"/>
                  </a:cubicBezTo>
                  <a:cubicBezTo>
                    <a:pt x="225" y="146"/>
                    <a:pt x="225" y="146"/>
                    <a:pt x="225" y="146"/>
                  </a:cubicBezTo>
                  <a:cubicBezTo>
                    <a:pt x="233" y="146"/>
                    <a:pt x="239" y="140"/>
                    <a:pt x="239" y="132"/>
                  </a:cubicBezTo>
                  <a:cubicBezTo>
                    <a:pt x="239" y="125"/>
                    <a:pt x="233" y="119"/>
                    <a:pt x="225" y="119"/>
                  </a:cubicBezTo>
                  <a:cubicBezTo>
                    <a:pt x="225" y="119"/>
                    <a:pt x="224" y="119"/>
                    <a:pt x="224" y="119"/>
                  </a:cubicBezTo>
                  <a:cubicBezTo>
                    <a:pt x="200" y="123"/>
                    <a:pt x="200" y="123"/>
                    <a:pt x="200" y="123"/>
                  </a:cubicBezTo>
                  <a:cubicBezTo>
                    <a:pt x="207" y="100"/>
                    <a:pt x="207" y="100"/>
                    <a:pt x="207" y="100"/>
                  </a:cubicBezTo>
                  <a:cubicBezTo>
                    <a:pt x="208" y="94"/>
                    <a:pt x="209" y="88"/>
                    <a:pt x="209" y="81"/>
                  </a:cubicBezTo>
                  <a:cubicBezTo>
                    <a:pt x="209" y="47"/>
                    <a:pt x="182" y="20"/>
                    <a:pt x="148" y="20"/>
                  </a:cubicBezTo>
                  <a:cubicBezTo>
                    <a:pt x="121" y="20"/>
                    <a:pt x="97" y="37"/>
                    <a:pt x="89" y="63"/>
                  </a:cubicBezTo>
                  <a:cubicBezTo>
                    <a:pt x="85" y="77"/>
                    <a:pt x="85" y="77"/>
                    <a:pt x="85" y="77"/>
                  </a:cubicBezTo>
                  <a:cubicBezTo>
                    <a:pt x="70" y="72"/>
                    <a:pt x="70" y="72"/>
                    <a:pt x="70" y="72"/>
                  </a:cubicBezTo>
                  <a:cubicBezTo>
                    <a:pt x="66" y="71"/>
                    <a:pt x="62" y="70"/>
                    <a:pt x="58"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4" name="Freeform 12"/>
            <p:cNvSpPr>
              <a:spLocks/>
            </p:cNvSpPr>
            <p:nvPr/>
          </p:nvSpPr>
          <p:spPr bwMode="auto">
            <a:xfrm>
              <a:off x="6192838" y="-1047750"/>
              <a:ext cx="758825" cy="760413"/>
            </a:xfrm>
            <a:custGeom>
              <a:avLst/>
              <a:gdLst>
                <a:gd name="T0" fmla="*/ 130 w 178"/>
                <a:gd name="T1" fmla="*/ 3 h 178"/>
                <a:gd name="T2" fmla="*/ 134 w 178"/>
                <a:gd name="T3" fmla="*/ 19 h 178"/>
                <a:gd name="T4" fmla="*/ 134 w 178"/>
                <a:gd name="T5" fmla="*/ 21 h 178"/>
                <a:gd name="T6" fmla="*/ 157 w 178"/>
                <a:gd name="T7" fmla="*/ 21 h 178"/>
                <a:gd name="T8" fmla="*/ 157 w 178"/>
                <a:gd name="T9" fmla="*/ 157 h 178"/>
                <a:gd name="T10" fmla="*/ 21 w 178"/>
                <a:gd name="T11" fmla="*/ 157 h 178"/>
                <a:gd name="T12" fmla="*/ 21 w 178"/>
                <a:gd name="T13" fmla="*/ 75 h 178"/>
                <a:gd name="T14" fmla="*/ 0 w 178"/>
                <a:gd name="T15" fmla="*/ 75 h 178"/>
                <a:gd name="T16" fmla="*/ 0 w 178"/>
                <a:gd name="T17" fmla="*/ 178 h 178"/>
                <a:gd name="T18" fmla="*/ 178 w 178"/>
                <a:gd name="T19" fmla="*/ 178 h 178"/>
                <a:gd name="T20" fmla="*/ 178 w 178"/>
                <a:gd name="T21" fmla="*/ 0 h 178"/>
                <a:gd name="T22" fmla="*/ 129 w 178"/>
                <a:gd name="T23" fmla="*/ 0 h 178"/>
                <a:gd name="T24" fmla="*/ 130 w 178"/>
                <a:gd name="T25"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30" y="3"/>
                  </a:moveTo>
                  <a:cubicBezTo>
                    <a:pt x="132" y="8"/>
                    <a:pt x="133" y="13"/>
                    <a:pt x="134" y="19"/>
                  </a:cubicBezTo>
                  <a:cubicBezTo>
                    <a:pt x="134" y="21"/>
                    <a:pt x="134" y="21"/>
                    <a:pt x="134" y="21"/>
                  </a:cubicBezTo>
                  <a:cubicBezTo>
                    <a:pt x="157" y="21"/>
                    <a:pt x="157" y="21"/>
                    <a:pt x="157" y="21"/>
                  </a:cubicBezTo>
                  <a:cubicBezTo>
                    <a:pt x="157" y="157"/>
                    <a:pt x="157" y="157"/>
                    <a:pt x="157" y="157"/>
                  </a:cubicBezTo>
                  <a:cubicBezTo>
                    <a:pt x="21" y="157"/>
                    <a:pt x="21" y="157"/>
                    <a:pt x="21" y="157"/>
                  </a:cubicBezTo>
                  <a:cubicBezTo>
                    <a:pt x="21" y="75"/>
                    <a:pt x="21" y="75"/>
                    <a:pt x="21" y="75"/>
                  </a:cubicBezTo>
                  <a:cubicBezTo>
                    <a:pt x="0" y="75"/>
                    <a:pt x="0" y="75"/>
                    <a:pt x="0" y="75"/>
                  </a:cubicBezTo>
                  <a:cubicBezTo>
                    <a:pt x="0" y="178"/>
                    <a:pt x="0" y="178"/>
                    <a:pt x="0" y="178"/>
                  </a:cubicBezTo>
                  <a:cubicBezTo>
                    <a:pt x="178" y="178"/>
                    <a:pt x="178" y="178"/>
                    <a:pt x="178" y="178"/>
                  </a:cubicBezTo>
                  <a:cubicBezTo>
                    <a:pt x="178" y="0"/>
                    <a:pt x="178" y="0"/>
                    <a:pt x="178" y="0"/>
                  </a:cubicBezTo>
                  <a:cubicBezTo>
                    <a:pt x="129" y="0"/>
                    <a:pt x="129" y="0"/>
                    <a:pt x="129" y="0"/>
                  </a:cubicBezTo>
                  <a:lnTo>
                    <a:pt x="13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 name="Freeform 13"/>
            <p:cNvSpPr>
              <a:spLocks/>
            </p:cNvSpPr>
            <p:nvPr/>
          </p:nvSpPr>
          <p:spPr bwMode="auto">
            <a:xfrm>
              <a:off x="5313363" y="-1047750"/>
              <a:ext cx="758825" cy="760413"/>
            </a:xfrm>
            <a:custGeom>
              <a:avLst/>
              <a:gdLst>
                <a:gd name="T0" fmla="*/ 157 w 178"/>
                <a:gd name="T1" fmla="*/ 157 h 178"/>
                <a:gd name="T2" fmla="*/ 21 w 178"/>
                <a:gd name="T3" fmla="*/ 157 h 178"/>
                <a:gd name="T4" fmla="*/ 21 w 178"/>
                <a:gd name="T5" fmla="*/ 21 h 178"/>
                <a:gd name="T6" fmla="*/ 47 w 178"/>
                <a:gd name="T7" fmla="*/ 21 h 178"/>
                <a:gd name="T8" fmla="*/ 46 w 178"/>
                <a:gd name="T9" fmla="*/ 18 h 178"/>
                <a:gd name="T10" fmla="*/ 43 w 178"/>
                <a:gd name="T11" fmla="*/ 2 h 178"/>
                <a:gd name="T12" fmla="*/ 43 w 178"/>
                <a:gd name="T13" fmla="*/ 0 h 178"/>
                <a:gd name="T14" fmla="*/ 0 w 178"/>
                <a:gd name="T15" fmla="*/ 0 h 178"/>
                <a:gd name="T16" fmla="*/ 0 w 178"/>
                <a:gd name="T17" fmla="*/ 178 h 178"/>
                <a:gd name="T18" fmla="*/ 178 w 178"/>
                <a:gd name="T19" fmla="*/ 178 h 178"/>
                <a:gd name="T20" fmla="*/ 178 w 178"/>
                <a:gd name="T21" fmla="*/ 75 h 178"/>
                <a:gd name="T22" fmla="*/ 157 w 178"/>
                <a:gd name="T23" fmla="*/ 75 h 178"/>
                <a:gd name="T24" fmla="*/ 157 w 178"/>
                <a:gd name="T2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78">
                  <a:moveTo>
                    <a:pt x="157" y="157"/>
                  </a:moveTo>
                  <a:cubicBezTo>
                    <a:pt x="21" y="157"/>
                    <a:pt x="21" y="157"/>
                    <a:pt x="21" y="157"/>
                  </a:cubicBezTo>
                  <a:cubicBezTo>
                    <a:pt x="21" y="21"/>
                    <a:pt x="21" y="21"/>
                    <a:pt x="21" y="21"/>
                  </a:cubicBezTo>
                  <a:cubicBezTo>
                    <a:pt x="47" y="21"/>
                    <a:pt x="47" y="21"/>
                    <a:pt x="47" y="21"/>
                  </a:cubicBezTo>
                  <a:cubicBezTo>
                    <a:pt x="46" y="18"/>
                    <a:pt x="46" y="18"/>
                    <a:pt x="46" y="18"/>
                  </a:cubicBezTo>
                  <a:cubicBezTo>
                    <a:pt x="44" y="13"/>
                    <a:pt x="44" y="7"/>
                    <a:pt x="43" y="2"/>
                  </a:cubicBezTo>
                  <a:cubicBezTo>
                    <a:pt x="43" y="0"/>
                    <a:pt x="43" y="0"/>
                    <a:pt x="43" y="0"/>
                  </a:cubicBezTo>
                  <a:cubicBezTo>
                    <a:pt x="0" y="0"/>
                    <a:pt x="0" y="0"/>
                    <a:pt x="0" y="0"/>
                  </a:cubicBezTo>
                  <a:cubicBezTo>
                    <a:pt x="0" y="178"/>
                    <a:pt x="0" y="178"/>
                    <a:pt x="0" y="178"/>
                  </a:cubicBezTo>
                  <a:cubicBezTo>
                    <a:pt x="178" y="178"/>
                    <a:pt x="178" y="178"/>
                    <a:pt x="178" y="178"/>
                  </a:cubicBezTo>
                  <a:cubicBezTo>
                    <a:pt x="178" y="75"/>
                    <a:pt x="178" y="75"/>
                    <a:pt x="178" y="75"/>
                  </a:cubicBezTo>
                  <a:cubicBezTo>
                    <a:pt x="157" y="75"/>
                    <a:pt x="157" y="75"/>
                    <a:pt x="157" y="75"/>
                  </a:cubicBezTo>
                  <a:lnTo>
                    <a:pt x="157"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 name="Freeform 14"/>
            <p:cNvSpPr>
              <a:spLocks/>
            </p:cNvSpPr>
            <p:nvPr/>
          </p:nvSpPr>
          <p:spPr bwMode="auto">
            <a:xfrm>
              <a:off x="6192838" y="-1925638"/>
              <a:ext cx="758825" cy="758825"/>
            </a:xfrm>
            <a:custGeom>
              <a:avLst/>
              <a:gdLst>
                <a:gd name="T0" fmla="*/ 0 w 178"/>
                <a:gd name="T1" fmla="*/ 0 h 178"/>
                <a:gd name="T2" fmla="*/ 0 w 178"/>
                <a:gd name="T3" fmla="*/ 78 h 178"/>
                <a:gd name="T4" fmla="*/ 4 w 178"/>
                <a:gd name="T5" fmla="*/ 78 h 178"/>
                <a:gd name="T6" fmla="*/ 19 w 178"/>
                <a:gd name="T7" fmla="*/ 79 h 178"/>
                <a:gd name="T8" fmla="*/ 21 w 178"/>
                <a:gd name="T9" fmla="*/ 79 h 178"/>
                <a:gd name="T10" fmla="*/ 21 w 178"/>
                <a:gd name="T11" fmla="*/ 21 h 178"/>
                <a:gd name="T12" fmla="*/ 157 w 178"/>
                <a:gd name="T13" fmla="*/ 21 h 178"/>
                <a:gd name="T14" fmla="*/ 157 w 178"/>
                <a:gd name="T15" fmla="*/ 157 h 178"/>
                <a:gd name="T16" fmla="*/ 101 w 178"/>
                <a:gd name="T17" fmla="*/ 157 h 178"/>
                <a:gd name="T18" fmla="*/ 102 w 178"/>
                <a:gd name="T19" fmla="*/ 160 h 178"/>
                <a:gd name="T20" fmla="*/ 103 w 178"/>
                <a:gd name="T21" fmla="*/ 176 h 178"/>
                <a:gd name="T22" fmla="*/ 103 w 178"/>
                <a:gd name="T23" fmla="*/ 178 h 178"/>
                <a:gd name="T24" fmla="*/ 178 w 178"/>
                <a:gd name="T25" fmla="*/ 178 h 178"/>
                <a:gd name="T26" fmla="*/ 178 w 178"/>
                <a:gd name="T27" fmla="*/ 0 h 178"/>
                <a:gd name="T28" fmla="*/ 0 w 178"/>
                <a:gd name="T29"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0"/>
                  </a:moveTo>
                  <a:cubicBezTo>
                    <a:pt x="0" y="78"/>
                    <a:pt x="0" y="78"/>
                    <a:pt x="0" y="78"/>
                  </a:cubicBezTo>
                  <a:cubicBezTo>
                    <a:pt x="4" y="78"/>
                    <a:pt x="4" y="78"/>
                    <a:pt x="4" y="78"/>
                  </a:cubicBezTo>
                  <a:cubicBezTo>
                    <a:pt x="10" y="78"/>
                    <a:pt x="14" y="78"/>
                    <a:pt x="19" y="79"/>
                  </a:cubicBezTo>
                  <a:cubicBezTo>
                    <a:pt x="21" y="79"/>
                    <a:pt x="21" y="79"/>
                    <a:pt x="21" y="79"/>
                  </a:cubicBezTo>
                  <a:cubicBezTo>
                    <a:pt x="21" y="21"/>
                    <a:pt x="21" y="21"/>
                    <a:pt x="21" y="21"/>
                  </a:cubicBezTo>
                  <a:cubicBezTo>
                    <a:pt x="157" y="21"/>
                    <a:pt x="157" y="21"/>
                    <a:pt x="157" y="21"/>
                  </a:cubicBezTo>
                  <a:cubicBezTo>
                    <a:pt x="157" y="157"/>
                    <a:pt x="157" y="157"/>
                    <a:pt x="157" y="157"/>
                  </a:cubicBezTo>
                  <a:cubicBezTo>
                    <a:pt x="101" y="157"/>
                    <a:pt x="101" y="157"/>
                    <a:pt x="101" y="157"/>
                  </a:cubicBezTo>
                  <a:cubicBezTo>
                    <a:pt x="102" y="160"/>
                    <a:pt x="102" y="160"/>
                    <a:pt x="102" y="160"/>
                  </a:cubicBezTo>
                  <a:cubicBezTo>
                    <a:pt x="103" y="165"/>
                    <a:pt x="103" y="171"/>
                    <a:pt x="103" y="176"/>
                  </a:cubicBezTo>
                  <a:cubicBezTo>
                    <a:pt x="103" y="178"/>
                    <a:pt x="103" y="178"/>
                    <a:pt x="103" y="178"/>
                  </a:cubicBezTo>
                  <a:cubicBezTo>
                    <a:pt x="178" y="178"/>
                    <a:pt x="178" y="178"/>
                    <a:pt x="178" y="178"/>
                  </a:cubicBezTo>
                  <a:cubicBezTo>
                    <a:pt x="178" y="0"/>
                    <a:pt x="178" y="0"/>
                    <a:pt x="17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 name="Freeform 15"/>
            <p:cNvSpPr>
              <a:spLocks/>
            </p:cNvSpPr>
            <p:nvPr/>
          </p:nvSpPr>
          <p:spPr bwMode="auto">
            <a:xfrm>
              <a:off x="5313363" y="-1925638"/>
              <a:ext cx="758825" cy="758825"/>
            </a:xfrm>
            <a:custGeom>
              <a:avLst/>
              <a:gdLst>
                <a:gd name="T0" fmla="*/ 0 w 178"/>
                <a:gd name="T1" fmla="*/ 178 h 178"/>
                <a:gd name="T2" fmla="*/ 48 w 178"/>
                <a:gd name="T3" fmla="*/ 178 h 178"/>
                <a:gd name="T4" fmla="*/ 48 w 178"/>
                <a:gd name="T5" fmla="*/ 177 h 178"/>
                <a:gd name="T6" fmla="*/ 57 w 178"/>
                <a:gd name="T7" fmla="*/ 160 h 178"/>
                <a:gd name="T8" fmla="*/ 59 w 178"/>
                <a:gd name="T9" fmla="*/ 157 h 178"/>
                <a:gd name="T10" fmla="*/ 21 w 178"/>
                <a:gd name="T11" fmla="*/ 157 h 178"/>
                <a:gd name="T12" fmla="*/ 21 w 178"/>
                <a:gd name="T13" fmla="*/ 21 h 178"/>
                <a:gd name="T14" fmla="*/ 157 w 178"/>
                <a:gd name="T15" fmla="*/ 21 h 178"/>
                <a:gd name="T16" fmla="*/ 157 w 178"/>
                <a:gd name="T17" fmla="*/ 93 h 178"/>
                <a:gd name="T18" fmla="*/ 160 w 178"/>
                <a:gd name="T19" fmla="*/ 91 h 178"/>
                <a:gd name="T20" fmla="*/ 177 w 178"/>
                <a:gd name="T21" fmla="*/ 83 h 178"/>
                <a:gd name="T22" fmla="*/ 178 w 178"/>
                <a:gd name="T23" fmla="*/ 83 h 178"/>
                <a:gd name="T24" fmla="*/ 178 w 178"/>
                <a:gd name="T25" fmla="*/ 0 h 178"/>
                <a:gd name="T26" fmla="*/ 0 w 178"/>
                <a:gd name="T27" fmla="*/ 0 h 178"/>
                <a:gd name="T28" fmla="*/ 0 w 178"/>
                <a:gd name="T2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8">
                  <a:moveTo>
                    <a:pt x="0" y="178"/>
                  </a:moveTo>
                  <a:cubicBezTo>
                    <a:pt x="48" y="178"/>
                    <a:pt x="48" y="178"/>
                    <a:pt x="48" y="178"/>
                  </a:cubicBezTo>
                  <a:cubicBezTo>
                    <a:pt x="48" y="177"/>
                    <a:pt x="48" y="177"/>
                    <a:pt x="48" y="177"/>
                  </a:cubicBezTo>
                  <a:cubicBezTo>
                    <a:pt x="50" y="171"/>
                    <a:pt x="53" y="166"/>
                    <a:pt x="57" y="160"/>
                  </a:cubicBezTo>
                  <a:cubicBezTo>
                    <a:pt x="59" y="157"/>
                    <a:pt x="59" y="157"/>
                    <a:pt x="59" y="157"/>
                  </a:cubicBezTo>
                  <a:cubicBezTo>
                    <a:pt x="21" y="157"/>
                    <a:pt x="21" y="157"/>
                    <a:pt x="21" y="157"/>
                  </a:cubicBezTo>
                  <a:cubicBezTo>
                    <a:pt x="21" y="21"/>
                    <a:pt x="21" y="21"/>
                    <a:pt x="21" y="21"/>
                  </a:cubicBezTo>
                  <a:cubicBezTo>
                    <a:pt x="157" y="21"/>
                    <a:pt x="157" y="21"/>
                    <a:pt x="157" y="21"/>
                  </a:cubicBezTo>
                  <a:cubicBezTo>
                    <a:pt x="157" y="93"/>
                    <a:pt x="157" y="93"/>
                    <a:pt x="157" y="93"/>
                  </a:cubicBezTo>
                  <a:cubicBezTo>
                    <a:pt x="160" y="91"/>
                    <a:pt x="160" y="91"/>
                    <a:pt x="160" y="91"/>
                  </a:cubicBezTo>
                  <a:cubicBezTo>
                    <a:pt x="165" y="88"/>
                    <a:pt x="171" y="86"/>
                    <a:pt x="177" y="83"/>
                  </a:cubicBezTo>
                  <a:cubicBezTo>
                    <a:pt x="178" y="83"/>
                    <a:pt x="178" y="83"/>
                    <a:pt x="178" y="83"/>
                  </a:cubicBezTo>
                  <a:cubicBezTo>
                    <a:pt x="178" y="0"/>
                    <a:pt x="178" y="0"/>
                    <a:pt x="178" y="0"/>
                  </a:cubicBezTo>
                  <a:cubicBezTo>
                    <a:pt x="0" y="0"/>
                    <a:pt x="0" y="0"/>
                    <a:pt x="0" y="0"/>
                  </a:cubicBezTo>
                  <a:lnTo>
                    <a:pt x="0"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5" name="Group 24"/>
          <p:cNvGrpSpPr/>
          <p:nvPr/>
        </p:nvGrpSpPr>
        <p:grpSpPr>
          <a:xfrm>
            <a:off x="4129987" y="2348467"/>
            <a:ext cx="888187" cy="606566"/>
            <a:chOff x="6011863" y="-1889125"/>
            <a:chExt cx="1887538" cy="1289050"/>
          </a:xfrm>
          <a:solidFill>
            <a:schemeClr val="tx2"/>
          </a:solidFill>
        </p:grpSpPr>
        <p:sp>
          <p:nvSpPr>
            <p:cNvPr id="22" name="Freeform 19"/>
            <p:cNvSpPr>
              <a:spLocks noEditPoints="1"/>
            </p:cNvSpPr>
            <p:nvPr/>
          </p:nvSpPr>
          <p:spPr bwMode="auto">
            <a:xfrm>
              <a:off x="6011863" y="-1889125"/>
              <a:ext cx="1887538" cy="1289050"/>
            </a:xfrm>
            <a:custGeom>
              <a:avLst/>
              <a:gdLst>
                <a:gd name="T0" fmla="*/ 333 w 443"/>
                <a:gd name="T1" fmla="*/ 70 h 302"/>
                <a:gd name="T2" fmla="*/ 332 w 443"/>
                <a:gd name="T3" fmla="*/ 70 h 302"/>
                <a:gd name="T4" fmla="*/ 332 w 443"/>
                <a:gd name="T5" fmla="*/ 69 h 302"/>
                <a:gd name="T6" fmla="*/ 222 w 443"/>
                <a:gd name="T7" fmla="*/ 0 h 302"/>
                <a:gd name="T8" fmla="*/ 98 w 443"/>
                <a:gd name="T9" fmla="*/ 110 h 302"/>
                <a:gd name="T10" fmla="*/ 98 w 443"/>
                <a:gd name="T11" fmla="*/ 111 h 302"/>
                <a:gd name="T12" fmla="*/ 96 w 443"/>
                <a:gd name="T13" fmla="*/ 111 h 302"/>
                <a:gd name="T14" fmla="*/ 0 w 443"/>
                <a:gd name="T15" fmla="*/ 207 h 302"/>
                <a:gd name="T16" fmla="*/ 96 w 443"/>
                <a:gd name="T17" fmla="*/ 302 h 302"/>
                <a:gd name="T18" fmla="*/ 326 w 443"/>
                <a:gd name="T19" fmla="*/ 302 h 302"/>
                <a:gd name="T20" fmla="*/ 443 w 443"/>
                <a:gd name="T21" fmla="*/ 186 h 302"/>
                <a:gd name="T22" fmla="*/ 333 w 443"/>
                <a:gd name="T23" fmla="*/ 70 h 302"/>
                <a:gd name="T24" fmla="*/ 420 w 443"/>
                <a:gd name="T25" fmla="*/ 186 h 302"/>
                <a:gd name="T26" fmla="*/ 326 w 443"/>
                <a:gd name="T27" fmla="*/ 279 h 302"/>
                <a:gd name="T28" fmla="*/ 96 w 443"/>
                <a:gd name="T29" fmla="*/ 279 h 302"/>
                <a:gd name="T30" fmla="*/ 44 w 443"/>
                <a:gd name="T31" fmla="*/ 258 h 302"/>
                <a:gd name="T32" fmla="*/ 23 w 443"/>
                <a:gd name="T33" fmla="*/ 207 h 302"/>
                <a:gd name="T34" fmla="*/ 44 w 443"/>
                <a:gd name="T35" fmla="*/ 156 h 302"/>
                <a:gd name="T36" fmla="*/ 96 w 443"/>
                <a:gd name="T37" fmla="*/ 135 h 302"/>
                <a:gd name="T38" fmla="*/ 118 w 443"/>
                <a:gd name="T39" fmla="*/ 135 h 302"/>
                <a:gd name="T40" fmla="*/ 121 w 443"/>
                <a:gd name="T41" fmla="*/ 112 h 302"/>
                <a:gd name="T42" fmla="*/ 153 w 443"/>
                <a:gd name="T43" fmla="*/ 49 h 302"/>
                <a:gd name="T44" fmla="*/ 222 w 443"/>
                <a:gd name="T45" fmla="*/ 24 h 302"/>
                <a:gd name="T46" fmla="*/ 311 w 443"/>
                <a:gd name="T47" fmla="*/ 79 h 302"/>
                <a:gd name="T48" fmla="*/ 317 w 443"/>
                <a:gd name="T49" fmla="*/ 91 h 302"/>
                <a:gd name="T50" fmla="*/ 331 w 443"/>
                <a:gd name="T51" fmla="*/ 93 h 302"/>
                <a:gd name="T52" fmla="*/ 420 w 443"/>
                <a:gd name="T53" fmla="*/ 18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3" h="302">
                  <a:moveTo>
                    <a:pt x="333" y="70"/>
                  </a:moveTo>
                  <a:cubicBezTo>
                    <a:pt x="332" y="70"/>
                    <a:pt x="332" y="70"/>
                    <a:pt x="332" y="70"/>
                  </a:cubicBezTo>
                  <a:cubicBezTo>
                    <a:pt x="332" y="69"/>
                    <a:pt x="332" y="69"/>
                    <a:pt x="332" y="69"/>
                  </a:cubicBezTo>
                  <a:cubicBezTo>
                    <a:pt x="311" y="28"/>
                    <a:pt x="267" y="0"/>
                    <a:pt x="222" y="0"/>
                  </a:cubicBezTo>
                  <a:cubicBezTo>
                    <a:pt x="158" y="0"/>
                    <a:pt x="105" y="47"/>
                    <a:pt x="98" y="110"/>
                  </a:cubicBezTo>
                  <a:cubicBezTo>
                    <a:pt x="98" y="111"/>
                    <a:pt x="98" y="111"/>
                    <a:pt x="98" y="111"/>
                  </a:cubicBezTo>
                  <a:cubicBezTo>
                    <a:pt x="96" y="111"/>
                    <a:pt x="96" y="111"/>
                    <a:pt x="96" y="111"/>
                  </a:cubicBezTo>
                  <a:cubicBezTo>
                    <a:pt x="43" y="111"/>
                    <a:pt x="0" y="154"/>
                    <a:pt x="0" y="207"/>
                  </a:cubicBezTo>
                  <a:cubicBezTo>
                    <a:pt x="0" y="261"/>
                    <a:pt x="41" y="302"/>
                    <a:pt x="96" y="302"/>
                  </a:cubicBezTo>
                  <a:cubicBezTo>
                    <a:pt x="326" y="302"/>
                    <a:pt x="326" y="302"/>
                    <a:pt x="326" y="302"/>
                  </a:cubicBezTo>
                  <a:cubicBezTo>
                    <a:pt x="390" y="302"/>
                    <a:pt x="443" y="249"/>
                    <a:pt x="443" y="186"/>
                  </a:cubicBezTo>
                  <a:cubicBezTo>
                    <a:pt x="443" y="126"/>
                    <a:pt x="397" y="77"/>
                    <a:pt x="333" y="70"/>
                  </a:cubicBezTo>
                  <a:close/>
                  <a:moveTo>
                    <a:pt x="420" y="186"/>
                  </a:moveTo>
                  <a:cubicBezTo>
                    <a:pt x="420" y="236"/>
                    <a:pt x="377" y="279"/>
                    <a:pt x="326" y="279"/>
                  </a:cubicBezTo>
                  <a:cubicBezTo>
                    <a:pt x="96" y="279"/>
                    <a:pt x="96" y="279"/>
                    <a:pt x="96" y="279"/>
                  </a:cubicBezTo>
                  <a:cubicBezTo>
                    <a:pt x="76" y="279"/>
                    <a:pt x="57" y="272"/>
                    <a:pt x="44" y="258"/>
                  </a:cubicBezTo>
                  <a:cubicBezTo>
                    <a:pt x="31" y="245"/>
                    <a:pt x="23" y="227"/>
                    <a:pt x="23" y="207"/>
                  </a:cubicBezTo>
                  <a:cubicBezTo>
                    <a:pt x="23" y="188"/>
                    <a:pt x="31" y="170"/>
                    <a:pt x="44" y="156"/>
                  </a:cubicBezTo>
                  <a:cubicBezTo>
                    <a:pt x="58" y="142"/>
                    <a:pt x="76" y="135"/>
                    <a:pt x="96" y="135"/>
                  </a:cubicBezTo>
                  <a:cubicBezTo>
                    <a:pt x="118" y="135"/>
                    <a:pt x="118" y="135"/>
                    <a:pt x="118" y="135"/>
                  </a:cubicBezTo>
                  <a:cubicBezTo>
                    <a:pt x="121" y="112"/>
                    <a:pt x="121" y="112"/>
                    <a:pt x="121" y="112"/>
                  </a:cubicBezTo>
                  <a:cubicBezTo>
                    <a:pt x="124" y="88"/>
                    <a:pt x="135" y="66"/>
                    <a:pt x="153" y="49"/>
                  </a:cubicBezTo>
                  <a:cubicBezTo>
                    <a:pt x="172" y="33"/>
                    <a:pt x="196" y="24"/>
                    <a:pt x="222" y="24"/>
                  </a:cubicBezTo>
                  <a:cubicBezTo>
                    <a:pt x="258" y="24"/>
                    <a:pt x="294" y="46"/>
                    <a:pt x="311" y="79"/>
                  </a:cubicBezTo>
                  <a:cubicBezTo>
                    <a:pt x="317" y="91"/>
                    <a:pt x="317" y="91"/>
                    <a:pt x="317" y="91"/>
                  </a:cubicBezTo>
                  <a:cubicBezTo>
                    <a:pt x="331" y="93"/>
                    <a:pt x="331" y="93"/>
                    <a:pt x="331" y="93"/>
                  </a:cubicBezTo>
                  <a:cubicBezTo>
                    <a:pt x="382" y="99"/>
                    <a:pt x="420" y="138"/>
                    <a:pt x="42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 name="Freeform 20"/>
            <p:cNvSpPr>
              <a:spLocks/>
            </p:cNvSpPr>
            <p:nvPr/>
          </p:nvSpPr>
          <p:spPr bwMode="auto">
            <a:xfrm>
              <a:off x="6723063" y="-1363663"/>
              <a:ext cx="307975" cy="465138"/>
            </a:xfrm>
            <a:custGeom>
              <a:avLst/>
              <a:gdLst>
                <a:gd name="T0" fmla="*/ 46 w 194"/>
                <a:gd name="T1" fmla="*/ 293 h 293"/>
                <a:gd name="T2" fmla="*/ 0 w 194"/>
                <a:gd name="T3" fmla="*/ 247 h 293"/>
                <a:gd name="T4" fmla="*/ 102 w 194"/>
                <a:gd name="T5" fmla="*/ 148 h 293"/>
                <a:gd name="T6" fmla="*/ 0 w 194"/>
                <a:gd name="T7" fmla="*/ 45 h 293"/>
                <a:gd name="T8" fmla="*/ 46 w 194"/>
                <a:gd name="T9" fmla="*/ 0 h 293"/>
                <a:gd name="T10" fmla="*/ 194 w 194"/>
                <a:gd name="T11" fmla="*/ 148 h 293"/>
                <a:gd name="T12" fmla="*/ 46 w 194"/>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194" h="293">
                  <a:moveTo>
                    <a:pt x="46" y="293"/>
                  </a:moveTo>
                  <a:lnTo>
                    <a:pt x="0" y="247"/>
                  </a:lnTo>
                  <a:lnTo>
                    <a:pt x="102" y="148"/>
                  </a:lnTo>
                  <a:lnTo>
                    <a:pt x="0" y="45"/>
                  </a:lnTo>
                  <a:lnTo>
                    <a:pt x="46" y="0"/>
                  </a:lnTo>
                  <a:lnTo>
                    <a:pt x="194" y="148"/>
                  </a:lnTo>
                  <a:lnTo>
                    <a:pt x="46"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 name="Rectangle 21"/>
            <p:cNvSpPr>
              <a:spLocks noChangeArrowheads="1"/>
            </p:cNvSpPr>
            <p:nvPr/>
          </p:nvSpPr>
          <p:spPr bwMode="auto">
            <a:xfrm>
              <a:off x="7051676" y="-984250"/>
              <a:ext cx="392113" cy="103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40" name="Group 239"/>
          <p:cNvGrpSpPr/>
          <p:nvPr/>
        </p:nvGrpSpPr>
        <p:grpSpPr>
          <a:xfrm>
            <a:off x="9457299" y="2062850"/>
            <a:ext cx="1312074" cy="1002663"/>
            <a:chOff x="7356475" y="-1781175"/>
            <a:chExt cx="1958974" cy="1497013"/>
          </a:xfrm>
          <a:solidFill>
            <a:schemeClr val="tx2"/>
          </a:solidFill>
        </p:grpSpPr>
        <p:sp>
          <p:nvSpPr>
            <p:cNvPr id="29"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 name="Freeform 26"/>
            <p:cNvSpPr>
              <a:spLocks noEditPoints="1"/>
            </p:cNvSpPr>
            <p:nvPr/>
          </p:nvSpPr>
          <p:spPr bwMode="auto">
            <a:xfrm>
              <a:off x="7394575" y="-1470025"/>
              <a:ext cx="1920874" cy="1027113"/>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8"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9"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32" name="Group 31"/>
          <p:cNvGrpSpPr/>
          <p:nvPr/>
        </p:nvGrpSpPr>
        <p:grpSpPr>
          <a:xfrm>
            <a:off x="6840935" y="2235163"/>
            <a:ext cx="1019171" cy="801582"/>
            <a:chOff x="6529388" y="2047876"/>
            <a:chExt cx="1435100" cy="1128712"/>
          </a:xfrm>
          <a:solidFill>
            <a:schemeClr val="tx2"/>
          </a:solidFill>
        </p:grpSpPr>
        <p:sp>
          <p:nvSpPr>
            <p:cNvPr id="247" name="Freeform 33"/>
            <p:cNvSpPr>
              <a:spLocks/>
            </p:cNvSpPr>
            <p:nvPr/>
          </p:nvSpPr>
          <p:spPr bwMode="auto">
            <a:xfrm>
              <a:off x="7742238" y="2052638"/>
              <a:ext cx="222250" cy="1123950"/>
            </a:xfrm>
            <a:custGeom>
              <a:avLst/>
              <a:gdLst>
                <a:gd name="T0" fmla="*/ 0 w 52"/>
                <a:gd name="T1" fmla="*/ 263 h 263"/>
                <a:gd name="T2" fmla="*/ 0 w 52"/>
                <a:gd name="T3" fmla="*/ 246 h 263"/>
                <a:gd name="T4" fmla="*/ 9 w 52"/>
                <a:gd name="T5" fmla="*/ 246 h 263"/>
                <a:gd name="T6" fmla="*/ 15 w 52"/>
                <a:gd name="T7" fmla="*/ 243 h 263"/>
                <a:gd name="T8" fmla="*/ 18 w 52"/>
                <a:gd name="T9" fmla="*/ 237 h 263"/>
                <a:gd name="T10" fmla="*/ 18 w 52"/>
                <a:gd name="T11" fmla="*/ 148 h 263"/>
                <a:gd name="T12" fmla="*/ 24 w 52"/>
                <a:gd name="T13" fmla="*/ 132 h 263"/>
                <a:gd name="T14" fmla="*/ 25 w 52"/>
                <a:gd name="T15" fmla="*/ 131 h 263"/>
                <a:gd name="T16" fmla="*/ 24 w 52"/>
                <a:gd name="T17" fmla="*/ 130 h 263"/>
                <a:gd name="T18" fmla="*/ 18 w 52"/>
                <a:gd name="T19" fmla="*/ 114 h 263"/>
                <a:gd name="T20" fmla="*/ 18 w 52"/>
                <a:gd name="T21" fmla="*/ 25 h 263"/>
                <a:gd name="T22" fmla="*/ 15 w 52"/>
                <a:gd name="T23" fmla="*/ 19 h 263"/>
                <a:gd name="T24" fmla="*/ 13 w 52"/>
                <a:gd name="T25" fmla="*/ 17 h 263"/>
                <a:gd name="T26" fmla="*/ 9 w 52"/>
                <a:gd name="T27" fmla="*/ 16 h 263"/>
                <a:gd name="T28" fmla="*/ 0 w 52"/>
                <a:gd name="T29" fmla="*/ 16 h 263"/>
                <a:gd name="T30" fmla="*/ 0 w 52"/>
                <a:gd name="T31" fmla="*/ 0 h 263"/>
                <a:gd name="T32" fmla="*/ 9 w 52"/>
                <a:gd name="T33" fmla="*/ 0 h 263"/>
                <a:gd name="T34" fmla="*/ 19 w 52"/>
                <a:gd name="T35" fmla="*/ 2 h 263"/>
                <a:gd name="T36" fmla="*/ 27 w 52"/>
                <a:gd name="T37" fmla="*/ 7 h 263"/>
                <a:gd name="T38" fmla="*/ 35 w 52"/>
                <a:gd name="T39" fmla="*/ 25 h 263"/>
                <a:gd name="T40" fmla="*/ 35 w 52"/>
                <a:gd name="T41" fmla="*/ 114 h 263"/>
                <a:gd name="T42" fmla="*/ 37 w 52"/>
                <a:gd name="T43" fmla="*/ 120 h 263"/>
                <a:gd name="T44" fmla="*/ 43 w 52"/>
                <a:gd name="T45" fmla="*/ 123 h 263"/>
                <a:gd name="T46" fmla="*/ 52 w 52"/>
                <a:gd name="T47" fmla="*/ 123 h 263"/>
                <a:gd name="T48" fmla="*/ 52 w 52"/>
                <a:gd name="T49" fmla="*/ 139 h 263"/>
                <a:gd name="T50" fmla="*/ 43 w 52"/>
                <a:gd name="T51" fmla="*/ 139 h 263"/>
                <a:gd name="T52" fmla="*/ 37 w 52"/>
                <a:gd name="T53" fmla="*/ 142 h 263"/>
                <a:gd name="T54" fmla="*/ 35 w 52"/>
                <a:gd name="T55" fmla="*/ 148 h 263"/>
                <a:gd name="T56" fmla="*/ 35 w 52"/>
                <a:gd name="T57" fmla="*/ 237 h 263"/>
                <a:gd name="T58" fmla="*/ 27 w 52"/>
                <a:gd name="T59" fmla="*/ 255 h 263"/>
                <a:gd name="T60" fmla="*/ 9 w 52"/>
                <a:gd name="T61" fmla="*/ 263 h 263"/>
                <a:gd name="T62" fmla="*/ 0 w 52"/>
                <a:gd name="T63"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263">
                  <a:moveTo>
                    <a:pt x="0" y="263"/>
                  </a:moveTo>
                  <a:cubicBezTo>
                    <a:pt x="0" y="246"/>
                    <a:pt x="0" y="246"/>
                    <a:pt x="0" y="246"/>
                  </a:cubicBezTo>
                  <a:cubicBezTo>
                    <a:pt x="9" y="246"/>
                    <a:pt x="9" y="246"/>
                    <a:pt x="9" y="246"/>
                  </a:cubicBezTo>
                  <a:cubicBezTo>
                    <a:pt x="12" y="246"/>
                    <a:pt x="14" y="245"/>
                    <a:pt x="15" y="243"/>
                  </a:cubicBezTo>
                  <a:cubicBezTo>
                    <a:pt x="17" y="242"/>
                    <a:pt x="18" y="240"/>
                    <a:pt x="18" y="237"/>
                  </a:cubicBezTo>
                  <a:cubicBezTo>
                    <a:pt x="18" y="148"/>
                    <a:pt x="18" y="148"/>
                    <a:pt x="18" y="148"/>
                  </a:cubicBezTo>
                  <a:cubicBezTo>
                    <a:pt x="18" y="143"/>
                    <a:pt x="20" y="137"/>
                    <a:pt x="24" y="132"/>
                  </a:cubicBezTo>
                  <a:cubicBezTo>
                    <a:pt x="25" y="131"/>
                    <a:pt x="25" y="131"/>
                    <a:pt x="25" y="131"/>
                  </a:cubicBezTo>
                  <a:cubicBezTo>
                    <a:pt x="24" y="130"/>
                    <a:pt x="24" y="130"/>
                    <a:pt x="24" y="130"/>
                  </a:cubicBezTo>
                  <a:cubicBezTo>
                    <a:pt x="20" y="125"/>
                    <a:pt x="18" y="120"/>
                    <a:pt x="18" y="114"/>
                  </a:cubicBezTo>
                  <a:cubicBezTo>
                    <a:pt x="18" y="25"/>
                    <a:pt x="18" y="25"/>
                    <a:pt x="18" y="25"/>
                  </a:cubicBezTo>
                  <a:cubicBezTo>
                    <a:pt x="18" y="23"/>
                    <a:pt x="17" y="21"/>
                    <a:pt x="15" y="19"/>
                  </a:cubicBezTo>
                  <a:cubicBezTo>
                    <a:pt x="15" y="18"/>
                    <a:pt x="14" y="18"/>
                    <a:pt x="13" y="17"/>
                  </a:cubicBezTo>
                  <a:cubicBezTo>
                    <a:pt x="12" y="17"/>
                    <a:pt x="11" y="16"/>
                    <a:pt x="9" y="16"/>
                  </a:cubicBezTo>
                  <a:cubicBezTo>
                    <a:pt x="0" y="16"/>
                    <a:pt x="0" y="16"/>
                    <a:pt x="0" y="16"/>
                  </a:cubicBezTo>
                  <a:cubicBezTo>
                    <a:pt x="0" y="0"/>
                    <a:pt x="0" y="0"/>
                    <a:pt x="0" y="0"/>
                  </a:cubicBezTo>
                  <a:cubicBezTo>
                    <a:pt x="9" y="0"/>
                    <a:pt x="9" y="0"/>
                    <a:pt x="9" y="0"/>
                  </a:cubicBezTo>
                  <a:cubicBezTo>
                    <a:pt x="12" y="0"/>
                    <a:pt x="16" y="0"/>
                    <a:pt x="19" y="2"/>
                  </a:cubicBezTo>
                  <a:cubicBezTo>
                    <a:pt x="22" y="3"/>
                    <a:pt x="25" y="5"/>
                    <a:pt x="27" y="7"/>
                  </a:cubicBezTo>
                  <a:cubicBezTo>
                    <a:pt x="32" y="12"/>
                    <a:pt x="35" y="18"/>
                    <a:pt x="35" y="25"/>
                  </a:cubicBezTo>
                  <a:cubicBezTo>
                    <a:pt x="35" y="114"/>
                    <a:pt x="35" y="114"/>
                    <a:pt x="35" y="114"/>
                  </a:cubicBezTo>
                  <a:cubicBezTo>
                    <a:pt x="35" y="117"/>
                    <a:pt x="36" y="119"/>
                    <a:pt x="37" y="120"/>
                  </a:cubicBezTo>
                  <a:cubicBezTo>
                    <a:pt x="39" y="122"/>
                    <a:pt x="41" y="123"/>
                    <a:pt x="43" y="123"/>
                  </a:cubicBezTo>
                  <a:cubicBezTo>
                    <a:pt x="52" y="123"/>
                    <a:pt x="52" y="123"/>
                    <a:pt x="52" y="123"/>
                  </a:cubicBezTo>
                  <a:cubicBezTo>
                    <a:pt x="52" y="139"/>
                    <a:pt x="52" y="139"/>
                    <a:pt x="52" y="139"/>
                  </a:cubicBezTo>
                  <a:cubicBezTo>
                    <a:pt x="43" y="139"/>
                    <a:pt x="43" y="139"/>
                    <a:pt x="43" y="139"/>
                  </a:cubicBezTo>
                  <a:cubicBezTo>
                    <a:pt x="41" y="139"/>
                    <a:pt x="39" y="140"/>
                    <a:pt x="37" y="142"/>
                  </a:cubicBezTo>
                  <a:cubicBezTo>
                    <a:pt x="36" y="144"/>
                    <a:pt x="35" y="146"/>
                    <a:pt x="35" y="148"/>
                  </a:cubicBezTo>
                  <a:cubicBezTo>
                    <a:pt x="35" y="237"/>
                    <a:pt x="35" y="237"/>
                    <a:pt x="35" y="237"/>
                  </a:cubicBezTo>
                  <a:cubicBezTo>
                    <a:pt x="35" y="244"/>
                    <a:pt x="32" y="250"/>
                    <a:pt x="27" y="255"/>
                  </a:cubicBezTo>
                  <a:cubicBezTo>
                    <a:pt x="23" y="260"/>
                    <a:pt x="16" y="263"/>
                    <a:pt x="9" y="263"/>
                  </a:cubicBezTo>
                  <a:lnTo>
                    <a:pt x="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8" name="Freeform 34"/>
            <p:cNvSpPr>
              <a:spLocks noEditPoints="1"/>
            </p:cNvSpPr>
            <p:nvPr/>
          </p:nvSpPr>
          <p:spPr bwMode="auto">
            <a:xfrm>
              <a:off x="6840538" y="2143125"/>
              <a:ext cx="803275" cy="866775"/>
            </a:xfrm>
            <a:custGeom>
              <a:avLst/>
              <a:gdLst>
                <a:gd name="T0" fmla="*/ 132 w 188"/>
                <a:gd name="T1" fmla="*/ 201 h 203"/>
                <a:gd name="T2" fmla="*/ 129 w 188"/>
                <a:gd name="T3" fmla="*/ 153 h 203"/>
                <a:gd name="T4" fmla="*/ 138 w 188"/>
                <a:gd name="T5" fmla="*/ 144 h 203"/>
                <a:gd name="T6" fmla="*/ 150 w 188"/>
                <a:gd name="T7" fmla="*/ 125 h 203"/>
                <a:gd name="T8" fmla="*/ 143 w 188"/>
                <a:gd name="T9" fmla="*/ 116 h 203"/>
                <a:gd name="T10" fmla="*/ 95 w 188"/>
                <a:gd name="T11" fmla="*/ 103 h 203"/>
                <a:gd name="T12" fmla="*/ 93 w 188"/>
                <a:gd name="T13" fmla="*/ 103 h 203"/>
                <a:gd name="T14" fmla="*/ 46 w 188"/>
                <a:gd name="T15" fmla="*/ 116 h 203"/>
                <a:gd name="T16" fmla="*/ 39 w 188"/>
                <a:gd name="T17" fmla="*/ 125 h 203"/>
                <a:gd name="T18" fmla="*/ 50 w 188"/>
                <a:gd name="T19" fmla="*/ 144 h 203"/>
                <a:gd name="T20" fmla="*/ 56 w 188"/>
                <a:gd name="T21" fmla="*/ 146 h 203"/>
                <a:gd name="T22" fmla="*/ 59 w 188"/>
                <a:gd name="T23" fmla="*/ 194 h 203"/>
                <a:gd name="T24" fmla="*/ 50 w 188"/>
                <a:gd name="T25" fmla="*/ 203 h 203"/>
                <a:gd name="T26" fmla="*/ 2 w 188"/>
                <a:gd name="T27" fmla="*/ 201 h 203"/>
                <a:gd name="T28" fmla="*/ 0 w 188"/>
                <a:gd name="T29" fmla="*/ 153 h 203"/>
                <a:gd name="T30" fmla="*/ 9 w 188"/>
                <a:gd name="T31" fmla="*/ 144 h 203"/>
                <a:gd name="T32" fmla="*/ 22 w 188"/>
                <a:gd name="T33" fmla="*/ 125 h 203"/>
                <a:gd name="T34" fmla="*/ 42 w 188"/>
                <a:gd name="T35" fmla="*/ 100 h 203"/>
                <a:gd name="T36" fmla="*/ 84 w 188"/>
                <a:gd name="T37" fmla="*/ 88 h 203"/>
                <a:gd name="T38" fmla="*/ 86 w 188"/>
                <a:gd name="T39" fmla="*/ 62 h 203"/>
                <a:gd name="T40" fmla="*/ 65 w 188"/>
                <a:gd name="T41" fmla="*/ 59 h 203"/>
                <a:gd name="T42" fmla="*/ 62 w 188"/>
                <a:gd name="T43" fmla="*/ 10 h 203"/>
                <a:gd name="T44" fmla="*/ 73 w 188"/>
                <a:gd name="T45" fmla="*/ 0 h 203"/>
                <a:gd name="T46" fmla="*/ 117 w 188"/>
                <a:gd name="T47" fmla="*/ 1 h 203"/>
                <a:gd name="T48" fmla="*/ 124 w 188"/>
                <a:gd name="T49" fmla="*/ 10 h 203"/>
                <a:gd name="T50" fmla="*/ 121 w 188"/>
                <a:gd name="T51" fmla="*/ 59 h 203"/>
                <a:gd name="T52" fmla="*/ 102 w 188"/>
                <a:gd name="T53" fmla="*/ 62 h 203"/>
                <a:gd name="T54" fmla="*/ 104 w 188"/>
                <a:gd name="T55" fmla="*/ 88 h 203"/>
                <a:gd name="T56" fmla="*/ 146 w 188"/>
                <a:gd name="T57" fmla="*/ 100 h 203"/>
                <a:gd name="T58" fmla="*/ 166 w 188"/>
                <a:gd name="T59" fmla="*/ 125 h 203"/>
                <a:gd name="T60" fmla="*/ 179 w 188"/>
                <a:gd name="T61" fmla="*/ 144 h 203"/>
                <a:gd name="T62" fmla="*/ 185 w 188"/>
                <a:gd name="T63" fmla="*/ 146 h 203"/>
                <a:gd name="T64" fmla="*/ 188 w 188"/>
                <a:gd name="T65" fmla="*/ 194 h 203"/>
                <a:gd name="T66" fmla="*/ 179 w 188"/>
                <a:gd name="T67" fmla="*/ 203 h 203"/>
                <a:gd name="T68" fmla="*/ 144 w 188"/>
                <a:gd name="T69" fmla="*/ 188 h 203"/>
                <a:gd name="T70" fmla="*/ 173 w 188"/>
                <a:gd name="T71" fmla="*/ 159 h 203"/>
                <a:gd name="T72" fmla="*/ 144 w 188"/>
                <a:gd name="T73" fmla="*/ 188 h 203"/>
                <a:gd name="T74" fmla="*/ 43 w 188"/>
                <a:gd name="T75" fmla="*/ 188 h 203"/>
                <a:gd name="T76" fmla="*/ 15 w 188"/>
                <a:gd name="T77" fmla="*/ 159 h 203"/>
                <a:gd name="T78" fmla="*/ 79 w 188"/>
                <a:gd name="T79" fmla="*/ 45 h 203"/>
                <a:gd name="T80" fmla="*/ 107 w 188"/>
                <a:gd name="T81" fmla="*/ 16 h 203"/>
                <a:gd name="T82" fmla="*/ 79 w 188"/>
                <a:gd name="T83" fmla="*/ 4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3">
                  <a:moveTo>
                    <a:pt x="138" y="203"/>
                  </a:moveTo>
                  <a:cubicBezTo>
                    <a:pt x="135" y="203"/>
                    <a:pt x="133" y="202"/>
                    <a:pt x="132" y="201"/>
                  </a:cubicBezTo>
                  <a:cubicBezTo>
                    <a:pt x="130" y="199"/>
                    <a:pt x="129" y="196"/>
                    <a:pt x="129" y="194"/>
                  </a:cubicBezTo>
                  <a:cubicBezTo>
                    <a:pt x="129" y="153"/>
                    <a:pt x="129" y="153"/>
                    <a:pt x="129" y="153"/>
                  </a:cubicBezTo>
                  <a:cubicBezTo>
                    <a:pt x="129" y="150"/>
                    <a:pt x="130" y="148"/>
                    <a:pt x="132" y="146"/>
                  </a:cubicBezTo>
                  <a:cubicBezTo>
                    <a:pt x="133" y="145"/>
                    <a:pt x="135" y="144"/>
                    <a:pt x="138" y="144"/>
                  </a:cubicBezTo>
                  <a:cubicBezTo>
                    <a:pt x="150" y="144"/>
                    <a:pt x="150" y="144"/>
                    <a:pt x="150" y="144"/>
                  </a:cubicBezTo>
                  <a:cubicBezTo>
                    <a:pt x="150" y="125"/>
                    <a:pt x="150" y="125"/>
                    <a:pt x="150" y="125"/>
                  </a:cubicBezTo>
                  <a:cubicBezTo>
                    <a:pt x="150" y="123"/>
                    <a:pt x="149" y="121"/>
                    <a:pt x="147" y="120"/>
                  </a:cubicBezTo>
                  <a:cubicBezTo>
                    <a:pt x="146" y="118"/>
                    <a:pt x="145" y="117"/>
                    <a:pt x="143" y="116"/>
                  </a:cubicBezTo>
                  <a:cubicBezTo>
                    <a:pt x="106" y="108"/>
                    <a:pt x="106" y="108"/>
                    <a:pt x="106" y="108"/>
                  </a:cubicBezTo>
                  <a:cubicBezTo>
                    <a:pt x="102" y="107"/>
                    <a:pt x="98" y="105"/>
                    <a:pt x="95" y="103"/>
                  </a:cubicBezTo>
                  <a:cubicBezTo>
                    <a:pt x="94" y="102"/>
                    <a:pt x="94" y="102"/>
                    <a:pt x="94" y="102"/>
                  </a:cubicBezTo>
                  <a:cubicBezTo>
                    <a:pt x="93" y="103"/>
                    <a:pt x="93" y="103"/>
                    <a:pt x="93" y="103"/>
                  </a:cubicBezTo>
                  <a:cubicBezTo>
                    <a:pt x="90" y="105"/>
                    <a:pt x="87" y="107"/>
                    <a:pt x="83" y="108"/>
                  </a:cubicBezTo>
                  <a:cubicBezTo>
                    <a:pt x="46" y="116"/>
                    <a:pt x="46" y="116"/>
                    <a:pt x="46" y="116"/>
                  </a:cubicBezTo>
                  <a:cubicBezTo>
                    <a:pt x="43" y="117"/>
                    <a:pt x="42" y="118"/>
                    <a:pt x="41" y="120"/>
                  </a:cubicBezTo>
                  <a:cubicBezTo>
                    <a:pt x="39" y="121"/>
                    <a:pt x="39" y="123"/>
                    <a:pt x="39" y="125"/>
                  </a:cubicBezTo>
                  <a:cubicBezTo>
                    <a:pt x="39" y="144"/>
                    <a:pt x="39" y="144"/>
                    <a:pt x="39" y="144"/>
                  </a:cubicBezTo>
                  <a:cubicBezTo>
                    <a:pt x="50" y="144"/>
                    <a:pt x="50" y="144"/>
                    <a:pt x="50" y="144"/>
                  </a:cubicBezTo>
                  <a:cubicBezTo>
                    <a:pt x="51" y="144"/>
                    <a:pt x="52" y="144"/>
                    <a:pt x="53" y="144"/>
                  </a:cubicBezTo>
                  <a:cubicBezTo>
                    <a:pt x="54" y="145"/>
                    <a:pt x="55" y="146"/>
                    <a:pt x="56" y="146"/>
                  </a:cubicBezTo>
                  <a:cubicBezTo>
                    <a:pt x="58" y="148"/>
                    <a:pt x="59" y="150"/>
                    <a:pt x="59" y="153"/>
                  </a:cubicBezTo>
                  <a:cubicBezTo>
                    <a:pt x="59" y="194"/>
                    <a:pt x="59" y="194"/>
                    <a:pt x="59" y="194"/>
                  </a:cubicBezTo>
                  <a:cubicBezTo>
                    <a:pt x="59" y="197"/>
                    <a:pt x="58" y="199"/>
                    <a:pt x="56" y="201"/>
                  </a:cubicBezTo>
                  <a:cubicBezTo>
                    <a:pt x="54" y="203"/>
                    <a:pt x="52" y="203"/>
                    <a:pt x="50" y="203"/>
                  </a:cubicBezTo>
                  <a:cubicBezTo>
                    <a:pt x="9" y="203"/>
                    <a:pt x="9" y="203"/>
                    <a:pt x="9" y="203"/>
                  </a:cubicBezTo>
                  <a:cubicBezTo>
                    <a:pt x="6" y="203"/>
                    <a:pt x="4" y="202"/>
                    <a:pt x="2" y="201"/>
                  </a:cubicBezTo>
                  <a:cubicBezTo>
                    <a:pt x="1" y="199"/>
                    <a:pt x="0" y="197"/>
                    <a:pt x="0" y="194"/>
                  </a:cubicBezTo>
                  <a:cubicBezTo>
                    <a:pt x="0" y="153"/>
                    <a:pt x="0" y="153"/>
                    <a:pt x="0" y="153"/>
                  </a:cubicBezTo>
                  <a:cubicBezTo>
                    <a:pt x="0" y="150"/>
                    <a:pt x="1" y="148"/>
                    <a:pt x="2" y="146"/>
                  </a:cubicBezTo>
                  <a:cubicBezTo>
                    <a:pt x="4" y="145"/>
                    <a:pt x="6" y="144"/>
                    <a:pt x="9" y="144"/>
                  </a:cubicBezTo>
                  <a:cubicBezTo>
                    <a:pt x="22" y="144"/>
                    <a:pt x="22" y="144"/>
                    <a:pt x="22" y="144"/>
                  </a:cubicBezTo>
                  <a:cubicBezTo>
                    <a:pt x="22" y="125"/>
                    <a:pt x="22" y="125"/>
                    <a:pt x="22" y="125"/>
                  </a:cubicBezTo>
                  <a:cubicBezTo>
                    <a:pt x="22" y="119"/>
                    <a:pt x="24" y="114"/>
                    <a:pt x="28" y="109"/>
                  </a:cubicBezTo>
                  <a:cubicBezTo>
                    <a:pt x="31" y="105"/>
                    <a:pt x="36" y="101"/>
                    <a:pt x="42" y="100"/>
                  </a:cubicBezTo>
                  <a:cubicBezTo>
                    <a:pt x="79" y="92"/>
                    <a:pt x="79" y="92"/>
                    <a:pt x="79" y="92"/>
                  </a:cubicBezTo>
                  <a:cubicBezTo>
                    <a:pt x="81" y="91"/>
                    <a:pt x="83" y="90"/>
                    <a:pt x="84" y="88"/>
                  </a:cubicBezTo>
                  <a:cubicBezTo>
                    <a:pt x="85" y="87"/>
                    <a:pt x="86" y="85"/>
                    <a:pt x="86" y="83"/>
                  </a:cubicBezTo>
                  <a:cubicBezTo>
                    <a:pt x="86" y="62"/>
                    <a:pt x="86" y="62"/>
                    <a:pt x="86" y="62"/>
                  </a:cubicBezTo>
                  <a:cubicBezTo>
                    <a:pt x="73" y="62"/>
                    <a:pt x="73" y="62"/>
                    <a:pt x="73" y="62"/>
                  </a:cubicBezTo>
                  <a:cubicBezTo>
                    <a:pt x="70" y="62"/>
                    <a:pt x="67" y="61"/>
                    <a:pt x="65" y="59"/>
                  </a:cubicBezTo>
                  <a:cubicBezTo>
                    <a:pt x="63" y="57"/>
                    <a:pt x="62" y="54"/>
                    <a:pt x="62" y="51"/>
                  </a:cubicBezTo>
                  <a:cubicBezTo>
                    <a:pt x="62" y="10"/>
                    <a:pt x="62" y="10"/>
                    <a:pt x="62" y="10"/>
                  </a:cubicBezTo>
                  <a:cubicBezTo>
                    <a:pt x="62" y="8"/>
                    <a:pt x="63" y="5"/>
                    <a:pt x="65" y="3"/>
                  </a:cubicBezTo>
                  <a:cubicBezTo>
                    <a:pt x="67" y="1"/>
                    <a:pt x="70" y="0"/>
                    <a:pt x="73" y="0"/>
                  </a:cubicBezTo>
                  <a:cubicBezTo>
                    <a:pt x="113" y="0"/>
                    <a:pt x="113" y="0"/>
                    <a:pt x="113" y="0"/>
                  </a:cubicBezTo>
                  <a:cubicBezTo>
                    <a:pt x="115" y="0"/>
                    <a:pt x="116" y="0"/>
                    <a:pt x="117" y="1"/>
                  </a:cubicBezTo>
                  <a:cubicBezTo>
                    <a:pt x="118" y="1"/>
                    <a:pt x="120" y="2"/>
                    <a:pt x="121" y="3"/>
                  </a:cubicBezTo>
                  <a:cubicBezTo>
                    <a:pt x="123" y="5"/>
                    <a:pt x="124" y="8"/>
                    <a:pt x="124" y="10"/>
                  </a:cubicBezTo>
                  <a:cubicBezTo>
                    <a:pt x="124" y="51"/>
                    <a:pt x="124" y="51"/>
                    <a:pt x="124" y="51"/>
                  </a:cubicBezTo>
                  <a:cubicBezTo>
                    <a:pt x="124" y="54"/>
                    <a:pt x="123" y="57"/>
                    <a:pt x="121" y="59"/>
                  </a:cubicBezTo>
                  <a:cubicBezTo>
                    <a:pt x="119" y="61"/>
                    <a:pt x="116" y="62"/>
                    <a:pt x="113" y="62"/>
                  </a:cubicBezTo>
                  <a:cubicBezTo>
                    <a:pt x="102" y="62"/>
                    <a:pt x="102" y="62"/>
                    <a:pt x="102" y="62"/>
                  </a:cubicBezTo>
                  <a:cubicBezTo>
                    <a:pt x="102" y="83"/>
                    <a:pt x="102" y="83"/>
                    <a:pt x="102" y="83"/>
                  </a:cubicBezTo>
                  <a:cubicBezTo>
                    <a:pt x="102" y="85"/>
                    <a:pt x="103" y="87"/>
                    <a:pt x="104" y="88"/>
                  </a:cubicBezTo>
                  <a:cubicBezTo>
                    <a:pt x="106" y="90"/>
                    <a:pt x="107" y="91"/>
                    <a:pt x="109" y="92"/>
                  </a:cubicBezTo>
                  <a:cubicBezTo>
                    <a:pt x="146" y="100"/>
                    <a:pt x="146" y="100"/>
                    <a:pt x="146" y="100"/>
                  </a:cubicBezTo>
                  <a:cubicBezTo>
                    <a:pt x="152" y="101"/>
                    <a:pt x="157" y="105"/>
                    <a:pt x="160" y="109"/>
                  </a:cubicBezTo>
                  <a:cubicBezTo>
                    <a:pt x="164" y="114"/>
                    <a:pt x="166" y="119"/>
                    <a:pt x="166" y="125"/>
                  </a:cubicBezTo>
                  <a:cubicBezTo>
                    <a:pt x="166" y="144"/>
                    <a:pt x="166" y="144"/>
                    <a:pt x="166" y="144"/>
                  </a:cubicBezTo>
                  <a:cubicBezTo>
                    <a:pt x="179" y="144"/>
                    <a:pt x="179" y="144"/>
                    <a:pt x="179" y="144"/>
                  </a:cubicBezTo>
                  <a:cubicBezTo>
                    <a:pt x="180" y="144"/>
                    <a:pt x="181" y="144"/>
                    <a:pt x="182" y="144"/>
                  </a:cubicBezTo>
                  <a:cubicBezTo>
                    <a:pt x="184" y="145"/>
                    <a:pt x="184" y="146"/>
                    <a:pt x="185" y="146"/>
                  </a:cubicBezTo>
                  <a:cubicBezTo>
                    <a:pt x="187" y="148"/>
                    <a:pt x="188" y="151"/>
                    <a:pt x="188" y="153"/>
                  </a:cubicBezTo>
                  <a:cubicBezTo>
                    <a:pt x="188" y="194"/>
                    <a:pt x="188" y="194"/>
                    <a:pt x="188" y="194"/>
                  </a:cubicBezTo>
                  <a:cubicBezTo>
                    <a:pt x="188" y="197"/>
                    <a:pt x="186" y="199"/>
                    <a:pt x="185" y="201"/>
                  </a:cubicBezTo>
                  <a:cubicBezTo>
                    <a:pt x="184" y="202"/>
                    <a:pt x="181" y="203"/>
                    <a:pt x="179" y="203"/>
                  </a:cubicBezTo>
                  <a:lnTo>
                    <a:pt x="138" y="203"/>
                  </a:lnTo>
                  <a:close/>
                  <a:moveTo>
                    <a:pt x="144" y="188"/>
                  </a:moveTo>
                  <a:cubicBezTo>
                    <a:pt x="173" y="188"/>
                    <a:pt x="173" y="188"/>
                    <a:pt x="173" y="188"/>
                  </a:cubicBezTo>
                  <a:cubicBezTo>
                    <a:pt x="173" y="159"/>
                    <a:pt x="173" y="159"/>
                    <a:pt x="173" y="159"/>
                  </a:cubicBezTo>
                  <a:cubicBezTo>
                    <a:pt x="144" y="159"/>
                    <a:pt x="144" y="159"/>
                    <a:pt x="144" y="159"/>
                  </a:cubicBezTo>
                  <a:lnTo>
                    <a:pt x="144" y="188"/>
                  </a:lnTo>
                  <a:close/>
                  <a:moveTo>
                    <a:pt x="15" y="188"/>
                  </a:moveTo>
                  <a:cubicBezTo>
                    <a:pt x="43" y="188"/>
                    <a:pt x="43" y="188"/>
                    <a:pt x="43" y="188"/>
                  </a:cubicBezTo>
                  <a:cubicBezTo>
                    <a:pt x="43" y="159"/>
                    <a:pt x="43" y="159"/>
                    <a:pt x="43" y="159"/>
                  </a:cubicBezTo>
                  <a:cubicBezTo>
                    <a:pt x="15" y="159"/>
                    <a:pt x="15" y="159"/>
                    <a:pt x="15" y="159"/>
                  </a:cubicBezTo>
                  <a:lnTo>
                    <a:pt x="15" y="188"/>
                  </a:lnTo>
                  <a:close/>
                  <a:moveTo>
                    <a:pt x="79" y="45"/>
                  </a:moveTo>
                  <a:cubicBezTo>
                    <a:pt x="107" y="45"/>
                    <a:pt x="107" y="45"/>
                    <a:pt x="107" y="45"/>
                  </a:cubicBezTo>
                  <a:cubicBezTo>
                    <a:pt x="107" y="16"/>
                    <a:pt x="107" y="16"/>
                    <a:pt x="107" y="16"/>
                  </a:cubicBezTo>
                  <a:cubicBezTo>
                    <a:pt x="79" y="16"/>
                    <a:pt x="79" y="16"/>
                    <a:pt x="79" y="16"/>
                  </a:cubicBezTo>
                  <a:lnTo>
                    <a:pt x="79"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9" name="Freeform 35"/>
            <p:cNvSpPr>
              <a:spLocks/>
            </p:cNvSpPr>
            <p:nvPr/>
          </p:nvSpPr>
          <p:spPr bwMode="auto">
            <a:xfrm>
              <a:off x="6529388" y="2047876"/>
              <a:ext cx="222250" cy="1120775"/>
            </a:xfrm>
            <a:custGeom>
              <a:avLst/>
              <a:gdLst>
                <a:gd name="T0" fmla="*/ 44 w 52"/>
                <a:gd name="T1" fmla="*/ 262 h 262"/>
                <a:gd name="T2" fmla="*/ 26 w 52"/>
                <a:gd name="T3" fmla="*/ 255 h 262"/>
                <a:gd name="T4" fmla="*/ 18 w 52"/>
                <a:gd name="T5" fmla="*/ 237 h 262"/>
                <a:gd name="T6" fmla="*/ 18 w 52"/>
                <a:gd name="T7" fmla="*/ 148 h 262"/>
                <a:gd name="T8" fmla="*/ 15 w 52"/>
                <a:gd name="T9" fmla="*/ 142 h 262"/>
                <a:gd name="T10" fmla="*/ 13 w 52"/>
                <a:gd name="T11" fmla="*/ 140 h 262"/>
                <a:gd name="T12" fmla="*/ 10 w 52"/>
                <a:gd name="T13" fmla="*/ 139 h 262"/>
                <a:gd name="T14" fmla="*/ 0 w 52"/>
                <a:gd name="T15" fmla="*/ 139 h 262"/>
                <a:gd name="T16" fmla="*/ 0 w 52"/>
                <a:gd name="T17" fmla="*/ 123 h 262"/>
                <a:gd name="T18" fmla="*/ 10 w 52"/>
                <a:gd name="T19" fmla="*/ 123 h 262"/>
                <a:gd name="T20" fmla="*/ 15 w 52"/>
                <a:gd name="T21" fmla="*/ 120 h 262"/>
                <a:gd name="T22" fmla="*/ 18 w 52"/>
                <a:gd name="T23" fmla="*/ 114 h 262"/>
                <a:gd name="T24" fmla="*/ 18 w 52"/>
                <a:gd name="T25" fmla="*/ 25 h 262"/>
                <a:gd name="T26" fmla="*/ 26 w 52"/>
                <a:gd name="T27" fmla="*/ 7 h 262"/>
                <a:gd name="T28" fmla="*/ 44 w 52"/>
                <a:gd name="T29" fmla="*/ 0 h 262"/>
                <a:gd name="T30" fmla="*/ 52 w 52"/>
                <a:gd name="T31" fmla="*/ 0 h 262"/>
                <a:gd name="T32" fmla="*/ 52 w 52"/>
                <a:gd name="T33" fmla="*/ 16 h 262"/>
                <a:gd name="T34" fmla="*/ 44 w 52"/>
                <a:gd name="T35" fmla="*/ 16 h 262"/>
                <a:gd name="T36" fmla="*/ 37 w 52"/>
                <a:gd name="T37" fmla="*/ 19 h 262"/>
                <a:gd name="T38" fmla="*/ 35 w 52"/>
                <a:gd name="T39" fmla="*/ 25 h 262"/>
                <a:gd name="T40" fmla="*/ 35 w 52"/>
                <a:gd name="T41" fmla="*/ 114 h 262"/>
                <a:gd name="T42" fmla="*/ 29 w 52"/>
                <a:gd name="T43" fmla="*/ 130 h 262"/>
                <a:gd name="T44" fmla="*/ 28 w 52"/>
                <a:gd name="T45" fmla="*/ 131 h 262"/>
                <a:gd name="T46" fmla="*/ 29 w 52"/>
                <a:gd name="T47" fmla="*/ 132 h 262"/>
                <a:gd name="T48" fmla="*/ 35 w 52"/>
                <a:gd name="T49" fmla="*/ 148 h 262"/>
                <a:gd name="T50" fmla="*/ 35 w 52"/>
                <a:gd name="T51" fmla="*/ 237 h 262"/>
                <a:gd name="T52" fmla="*/ 37 w 52"/>
                <a:gd name="T53" fmla="*/ 243 h 262"/>
                <a:gd name="T54" fmla="*/ 44 w 52"/>
                <a:gd name="T55" fmla="*/ 246 h 262"/>
                <a:gd name="T56" fmla="*/ 52 w 52"/>
                <a:gd name="T57" fmla="*/ 246 h 262"/>
                <a:gd name="T58" fmla="*/ 52 w 52"/>
                <a:gd name="T59" fmla="*/ 262 h 262"/>
                <a:gd name="T60" fmla="*/ 44 w 52"/>
                <a:gd name="T61"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262">
                  <a:moveTo>
                    <a:pt x="44" y="262"/>
                  </a:moveTo>
                  <a:cubicBezTo>
                    <a:pt x="37" y="262"/>
                    <a:pt x="30" y="260"/>
                    <a:pt x="26" y="255"/>
                  </a:cubicBezTo>
                  <a:cubicBezTo>
                    <a:pt x="21" y="250"/>
                    <a:pt x="18" y="244"/>
                    <a:pt x="18" y="237"/>
                  </a:cubicBezTo>
                  <a:cubicBezTo>
                    <a:pt x="18" y="148"/>
                    <a:pt x="18" y="148"/>
                    <a:pt x="18" y="148"/>
                  </a:cubicBezTo>
                  <a:cubicBezTo>
                    <a:pt x="18" y="146"/>
                    <a:pt x="17" y="144"/>
                    <a:pt x="15" y="142"/>
                  </a:cubicBezTo>
                  <a:cubicBezTo>
                    <a:pt x="15" y="141"/>
                    <a:pt x="14" y="141"/>
                    <a:pt x="13" y="140"/>
                  </a:cubicBezTo>
                  <a:cubicBezTo>
                    <a:pt x="12" y="140"/>
                    <a:pt x="11" y="139"/>
                    <a:pt x="10" y="139"/>
                  </a:cubicBezTo>
                  <a:cubicBezTo>
                    <a:pt x="0" y="139"/>
                    <a:pt x="0" y="139"/>
                    <a:pt x="0" y="139"/>
                  </a:cubicBezTo>
                  <a:cubicBezTo>
                    <a:pt x="0" y="123"/>
                    <a:pt x="0" y="123"/>
                    <a:pt x="0" y="123"/>
                  </a:cubicBezTo>
                  <a:cubicBezTo>
                    <a:pt x="10" y="123"/>
                    <a:pt x="10" y="123"/>
                    <a:pt x="10" y="123"/>
                  </a:cubicBezTo>
                  <a:cubicBezTo>
                    <a:pt x="12" y="123"/>
                    <a:pt x="14" y="122"/>
                    <a:pt x="15" y="120"/>
                  </a:cubicBezTo>
                  <a:cubicBezTo>
                    <a:pt x="17" y="118"/>
                    <a:pt x="18" y="116"/>
                    <a:pt x="18" y="114"/>
                  </a:cubicBezTo>
                  <a:cubicBezTo>
                    <a:pt x="18" y="25"/>
                    <a:pt x="18" y="25"/>
                    <a:pt x="18" y="25"/>
                  </a:cubicBezTo>
                  <a:cubicBezTo>
                    <a:pt x="18" y="19"/>
                    <a:pt x="21" y="12"/>
                    <a:pt x="26" y="7"/>
                  </a:cubicBezTo>
                  <a:cubicBezTo>
                    <a:pt x="30" y="2"/>
                    <a:pt x="37" y="0"/>
                    <a:pt x="44" y="0"/>
                  </a:cubicBezTo>
                  <a:cubicBezTo>
                    <a:pt x="52" y="0"/>
                    <a:pt x="52" y="0"/>
                    <a:pt x="52" y="0"/>
                  </a:cubicBezTo>
                  <a:cubicBezTo>
                    <a:pt x="52" y="16"/>
                    <a:pt x="52" y="16"/>
                    <a:pt x="52" y="16"/>
                  </a:cubicBezTo>
                  <a:cubicBezTo>
                    <a:pt x="44" y="16"/>
                    <a:pt x="44" y="16"/>
                    <a:pt x="44" y="16"/>
                  </a:cubicBezTo>
                  <a:cubicBezTo>
                    <a:pt x="41" y="16"/>
                    <a:pt x="39" y="17"/>
                    <a:pt x="37" y="19"/>
                  </a:cubicBezTo>
                  <a:cubicBezTo>
                    <a:pt x="36" y="21"/>
                    <a:pt x="35" y="23"/>
                    <a:pt x="35" y="25"/>
                  </a:cubicBezTo>
                  <a:cubicBezTo>
                    <a:pt x="35" y="114"/>
                    <a:pt x="35" y="114"/>
                    <a:pt x="35" y="114"/>
                  </a:cubicBezTo>
                  <a:cubicBezTo>
                    <a:pt x="35" y="120"/>
                    <a:pt x="33" y="125"/>
                    <a:pt x="29" y="130"/>
                  </a:cubicBezTo>
                  <a:cubicBezTo>
                    <a:pt x="28" y="131"/>
                    <a:pt x="28" y="131"/>
                    <a:pt x="28" y="131"/>
                  </a:cubicBezTo>
                  <a:cubicBezTo>
                    <a:pt x="29" y="132"/>
                    <a:pt x="29" y="132"/>
                    <a:pt x="29" y="132"/>
                  </a:cubicBezTo>
                  <a:cubicBezTo>
                    <a:pt x="33" y="137"/>
                    <a:pt x="35" y="142"/>
                    <a:pt x="35" y="148"/>
                  </a:cubicBezTo>
                  <a:cubicBezTo>
                    <a:pt x="35" y="237"/>
                    <a:pt x="35" y="237"/>
                    <a:pt x="35" y="237"/>
                  </a:cubicBezTo>
                  <a:cubicBezTo>
                    <a:pt x="35" y="239"/>
                    <a:pt x="36" y="241"/>
                    <a:pt x="37" y="243"/>
                  </a:cubicBezTo>
                  <a:cubicBezTo>
                    <a:pt x="39" y="245"/>
                    <a:pt x="41" y="246"/>
                    <a:pt x="44" y="246"/>
                  </a:cubicBezTo>
                  <a:cubicBezTo>
                    <a:pt x="52" y="246"/>
                    <a:pt x="52" y="246"/>
                    <a:pt x="52" y="246"/>
                  </a:cubicBezTo>
                  <a:cubicBezTo>
                    <a:pt x="52" y="262"/>
                    <a:pt x="52" y="262"/>
                    <a:pt x="52" y="262"/>
                  </a:cubicBezTo>
                  <a:lnTo>
                    <a:pt x="44"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47" name="Rectangle 46"/>
          <p:cNvSpPr/>
          <p:nvPr/>
        </p:nvSpPr>
        <p:spPr bwMode="auto">
          <a:xfrm>
            <a:off x="882" y="5595620"/>
            <a:ext cx="12434711" cy="13989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p:cNvSpPr txBox="1"/>
          <p:nvPr/>
        </p:nvSpPr>
        <p:spPr>
          <a:xfrm>
            <a:off x="4476849" y="5392804"/>
            <a:ext cx="3482774" cy="380451"/>
          </a:xfrm>
          <a:prstGeom prst="rect">
            <a:avLst/>
          </a:prstGeom>
          <a:solidFill>
            <a:schemeClr val="tx2"/>
          </a:solidFill>
          <a:ln w="15875" cap="sq">
            <a:noFill/>
            <a:miter lim="800000"/>
          </a:ln>
        </p:spPr>
        <p:txBody>
          <a:bodyPr wrap="square" lIns="93247" tIns="93247" rIns="93247" bIns="93247" rtlCol="0" anchor="t" anchorCtr="0">
            <a:spAutoFit/>
          </a:bodyPr>
          <a:lstStyle/>
          <a:p>
            <a:pPr algn="ctr" defTabSz="932029">
              <a:defRPr/>
            </a:pPr>
            <a:r>
              <a:rPr lang="en-US" sz="1224" b="1">
                <a:solidFill>
                  <a:srgbClr val="FFFFFF"/>
                </a:solidFill>
                <a:latin typeface="Segoe UI Semibold" panose="020B0702040204020203" pitchFamily="34" charset="0"/>
                <a:cs typeface="Segoe UI Semibold" panose="020B0702040204020203" pitchFamily="34" charset="0"/>
              </a:rPr>
              <a:t>RECENT ANNOUNCEMENTS</a:t>
            </a:r>
          </a:p>
        </p:txBody>
      </p:sp>
      <p:sp>
        <p:nvSpPr>
          <p:cNvPr id="49" name="Rectangle 48"/>
          <p:cNvSpPr/>
          <p:nvPr/>
        </p:nvSpPr>
        <p:spPr bwMode="auto">
          <a:xfrm>
            <a:off x="408894"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cs typeface="Segoe UI Semibold" panose="020B0702040204020203" pitchFamily="34" charset="0"/>
                <a:hlinkClick r:id="rId3"/>
              </a:rPr>
              <a:t>Azure Maps</a:t>
            </a:r>
            <a:endParaRPr lang="en-US" sz="2040" kern="0">
              <a:solidFill>
                <a:srgbClr val="0078D7"/>
              </a:solidFill>
              <a:cs typeface="Segoe UI Semibold" panose="020B0702040204020203" pitchFamily="34" charset="0"/>
            </a:endParaRPr>
          </a:p>
        </p:txBody>
      </p:sp>
      <p:sp>
        <p:nvSpPr>
          <p:cNvPr id="50" name="Rectangle 49">
            <a:extLst/>
          </p:cNvPr>
          <p:cNvSpPr/>
          <p:nvPr/>
        </p:nvSpPr>
        <p:spPr bwMode="auto">
          <a:xfrm>
            <a:off x="4559016" y="5925916"/>
            <a:ext cx="3556906"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r>
              <a:rPr lang="en-US" sz="2040">
                <a:solidFill>
                  <a:srgbClr val="505050"/>
                </a:solidFill>
                <a:cs typeface="Segoe UI Semibold" panose="020B0702040204020203" pitchFamily="34" charset="0"/>
                <a:hlinkClick r:id="rId4"/>
              </a:rPr>
              <a:t>Language Understanding Intelligent Service (LUIS)</a:t>
            </a:r>
            <a:endParaRPr lang="en-US" sz="2040"/>
          </a:p>
        </p:txBody>
      </p:sp>
      <p:sp>
        <p:nvSpPr>
          <p:cNvPr id="51" name="Rectangle 50">
            <a:extLst/>
          </p:cNvPr>
          <p:cNvSpPr/>
          <p:nvPr/>
        </p:nvSpPr>
        <p:spPr bwMode="auto">
          <a:xfrm>
            <a:off x="8709141" y="5925916"/>
            <a:ext cx="3726451"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cs typeface="Segoe UI Semibold" panose="020B0702040204020203" pitchFamily="34" charset="0"/>
                <a:hlinkClick r:id="rId5"/>
              </a:rPr>
              <a:t>Azure Sphere</a:t>
            </a:r>
            <a:endParaRPr lang="en-US" sz="2040" kern="0">
              <a:solidFill>
                <a:srgbClr val="0078D7"/>
              </a:solidFill>
              <a:cs typeface="Segoe UI Semibold" panose="020B0702040204020203" pitchFamily="34" charset="0"/>
            </a:endParaRPr>
          </a:p>
        </p:txBody>
      </p:sp>
      <p:cxnSp>
        <p:nvCxnSpPr>
          <p:cNvPr id="53" name="Straight Connector 52"/>
          <p:cNvCxnSpPr/>
          <p:nvPr/>
        </p:nvCxnSpPr>
        <p:spPr>
          <a:xfrm flipV="1">
            <a:off x="4143174"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8293297"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04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25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250"/>
                                        <p:tgtEl>
                                          <p:spTgt spid="253"/>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250"/>
                                        <p:tgtEl>
                                          <p:spTgt spid="18"/>
                                        </p:tgtEl>
                                      </p:cBhvr>
                                    </p:animEffect>
                                  </p:childTnLst>
                                </p:cTn>
                              </p:par>
                            </p:childTnLst>
                          </p:cTn>
                        </p:par>
                        <p:par>
                          <p:cTn id="14" fill="hold">
                            <p:stCondLst>
                              <p:cond delay="250"/>
                            </p:stCondLst>
                            <p:childTnLst>
                              <p:par>
                                <p:cTn id="15" presetID="10"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250"/>
                                        <p:tgtEl>
                                          <p:spTgt spid="6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250"/>
                                        <p:tgtEl>
                                          <p:spTgt spid="8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25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fade">
                                      <p:cBhvr>
                                        <p:cTn id="27" dur="250"/>
                                        <p:tgtEl>
                                          <p:spTgt spid="254"/>
                                        </p:tgtEl>
                                      </p:cBhvr>
                                    </p:animEffect>
                                  </p:childTnLst>
                                </p:cTn>
                              </p:par>
                            </p:childTnLst>
                          </p:cTn>
                        </p:par>
                        <p:par>
                          <p:cTn id="28" fill="hold">
                            <p:stCondLst>
                              <p:cond delay="750"/>
                            </p:stCondLst>
                            <p:childTnLst>
                              <p:par>
                                <p:cTn id="29" presetID="10" presetClass="entr" presetSubtype="0" fill="hold"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250"/>
                                        <p:tgtEl>
                                          <p:spTgt spid="65"/>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5"/>
                                        </p:tgtEl>
                                        <p:attrNameLst>
                                          <p:attrName>style.visibility</p:attrName>
                                        </p:attrNameLst>
                                      </p:cBhvr>
                                      <p:to>
                                        <p:strVal val="visible"/>
                                      </p:to>
                                    </p:set>
                                    <p:animEffect transition="in" filter="fade">
                                      <p:cBhvr>
                                        <p:cTn id="38" dur="250"/>
                                        <p:tgtEl>
                                          <p:spTgt spid="255"/>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250"/>
                                        <p:tgtEl>
                                          <p:spTgt spid="45"/>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25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240"/>
                                        </p:tgtEl>
                                        <p:attrNameLst>
                                          <p:attrName>style.visibility</p:attrName>
                                        </p:attrNameLst>
                                      </p:cBhvr>
                                      <p:to>
                                        <p:strVal val="visible"/>
                                      </p:to>
                                    </p:set>
                                    <p:animEffect transition="in" filter="fade">
                                      <p:cBhvr>
                                        <p:cTn id="52" dur="250"/>
                                        <p:tgtEl>
                                          <p:spTgt spid="2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6"/>
                                        </p:tgtEl>
                                        <p:attrNameLst>
                                          <p:attrName>style.visibility</p:attrName>
                                        </p:attrNameLst>
                                      </p:cBhvr>
                                      <p:to>
                                        <p:strVal val="visible"/>
                                      </p:to>
                                    </p:set>
                                    <p:animEffect transition="in" filter="fade">
                                      <p:cBhvr>
                                        <p:cTn id="55" dur="250"/>
                                        <p:tgtEl>
                                          <p:spTgt spid="2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10"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253" grpId="0"/>
      <p:bldP spid="82" grpId="0"/>
      <p:bldP spid="254" grpId="0"/>
      <p:bldP spid="52" grpId="0"/>
      <p:bldP spid="255" grpId="0"/>
      <p:bldP spid="37" grpId="0"/>
      <p:bldP spid="256" grpId="0"/>
      <p:bldP spid="47" grpId="0" animBg="1"/>
      <p:bldP spid="48" grpId="0" animBg="1"/>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417043" y="5744"/>
            <a:ext cx="11184113" cy="5202596"/>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tx1">
              <a:lumMod val="20000"/>
              <a:lumOff val="80000"/>
            </a:schemeClr>
          </a:solidFill>
          <a:ln>
            <a:noFill/>
          </a:ln>
        </p:spPr>
        <p:txBody>
          <a:bodyPr vert="horz" wrap="square" lIns="121886" tIns="60944" rIns="121886" bIns="60944" numCol="1" anchor="t" anchorCtr="0" compatLnSpc="1">
            <a:prstTxWarp prst="textNoShape">
              <a:avLst/>
            </a:prstTxWarp>
          </a:bodyPr>
          <a:lstStyle/>
          <a:p>
            <a:pPr defTabSz="1218701">
              <a:defRPr/>
            </a:pPr>
            <a:endParaRPr lang="en-US" sz="2400"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7"/>
            <a:ext cx="2245849"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73EBAA1-18BA-452A-8502-5375E15D996A}"/>
              </a:ext>
            </a:extLst>
          </p:cNvPr>
          <p:cNvSpPr/>
          <p:nvPr/>
        </p:nvSpPr>
        <p:spPr bwMode="auto">
          <a:xfrm>
            <a:off x="10072742" y="3035127"/>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333119" y="1694379"/>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403465" y="115934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8909073" y="234036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132458" y="231121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906310" y="145459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478783" y="1412957"/>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5071548" y="3438408"/>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407729" y="1637926"/>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500299" y="129999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3170345" y="122192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960617" y="1271770"/>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3166579" y="191755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526799" y="172946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219729" y="1239855"/>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67177" y="162110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621289" y="3992256"/>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59976" y="427537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81772" y="201703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3143085" y="153143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132458" y="273577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724757" y="1741678"/>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822499" y="1562115"/>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412052" y="114920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864046" y="1249113"/>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692546" y="1578663"/>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692546" y="116594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489704" y="377987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218241" y="4164250"/>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675040" y="1360424"/>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373226" y="4409911"/>
            <a:ext cx="4092762" cy="2698460"/>
            <a:chOff x="824268" y="4593027"/>
            <a:chExt cx="4175422" cy="2752959"/>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67170" cy="2752959"/>
            </a:xfrm>
            <a:prstGeom prst="rect">
              <a:avLst/>
            </a:prstGeom>
            <a:noFill/>
          </p:spPr>
          <p:txBody>
            <a:bodyPr wrap="none" rtlCol="0">
              <a:spAutoFit/>
            </a:bodyPr>
            <a:lstStyle/>
            <a:p>
              <a:pPr defTabSz="914050">
                <a:defRPr/>
              </a:pPr>
              <a:r>
                <a:rPr lang="en-US" sz="16593" spc="-784">
                  <a:gradFill>
                    <a:gsLst>
                      <a:gs pos="41860">
                        <a:srgbClr val="0078D7"/>
                      </a:gs>
                      <a:gs pos="61000">
                        <a:srgbClr val="0078D7"/>
                      </a:gs>
                    </a:gsLst>
                    <a:lin ang="0" scaled="0"/>
                  </a:gradFill>
                  <a:latin typeface="Segoe UI Light"/>
                  <a:cs typeface="Segoe UI Semilight" panose="020B0402040204020203" pitchFamily="34" charset="0"/>
                </a:rPr>
                <a:t>50</a:t>
              </a:r>
              <a:r>
                <a:rPr lang="en-US" sz="16593" spc="-784">
                  <a:gradFill>
                    <a:gsLst>
                      <a:gs pos="41860">
                        <a:srgbClr val="0078D7"/>
                      </a:gs>
                      <a:gs pos="61000">
                        <a:srgbClr val="0078D7"/>
                      </a:gs>
                    </a:gsLst>
                    <a:lin ang="0" scaled="0"/>
                  </a:gradFill>
                  <a:latin typeface="Segoe UI Light"/>
                  <a:cs typeface="Segoe UI Semibold" panose="020B0702040204020203" pitchFamily="34" charset="0"/>
                </a:rPr>
                <a:t> </a:t>
              </a:r>
              <a:endParaRPr lang="en-US" sz="4799" spc="-784">
                <a:gradFill>
                  <a:gsLst>
                    <a:gs pos="41860">
                      <a:srgbClr val="0078D7"/>
                    </a:gs>
                    <a:gs pos="61000">
                      <a:srgbClr val="0078D7"/>
                    </a:gs>
                  </a:gsLst>
                  <a:lin ang="0" scaled="0"/>
                </a:gra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883025"/>
              <a:ext cx="1990113" cy="1069613"/>
            </a:xfrm>
            <a:prstGeom prst="rect">
              <a:avLst/>
            </a:prstGeom>
          </p:spPr>
          <p:txBody>
            <a:bodyPr wrap="none">
              <a:spAutoFit/>
            </a:bodyPr>
            <a:lstStyle/>
            <a:p>
              <a:pPr defTabSz="914050">
                <a:lnSpc>
                  <a:spcPts val="3599"/>
                </a:lnSpc>
                <a:defRPr/>
              </a:pPr>
              <a:r>
                <a:rPr lang="en-US" sz="4399">
                  <a:gradFill>
                    <a:gsLst>
                      <a:gs pos="41860">
                        <a:srgbClr val="0078D7"/>
                      </a:gs>
                      <a:gs pos="61000">
                        <a:srgbClr val="0078D7"/>
                      </a:gs>
                    </a:gsLst>
                    <a:lin ang="0" scaled="0"/>
                  </a:gradFill>
                  <a:latin typeface="Segoe UI Light" panose="020B0502040204020203" pitchFamily="34" charset="0"/>
                  <a:cs typeface="Segoe UI Light" panose="020B0502040204020203" pitchFamily="34" charset="0"/>
                </a:rPr>
                <a:t>Azure </a:t>
              </a:r>
              <a:br>
                <a:rPr lang="en-US" sz="4399">
                  <a:gradFill>
                    <a:gsLst>
                      <a:gs pos="41860">
                        <a:srgbClr val="0078D7"/>
                      </a:gs>
                      <a:gs pos="61000">
                        <a:srgbClr val="0078D7"/>
                      </a:gs>
                    </a:gsLst>
                    <a:lin ang="0" scaled="0"/>
                  </a:gradFill>
                  <a:latin typeface="Segoe UI Light" panose="020B0502040204020203" pitchFamily="34" charset="0"/>
                  <a:cs typeface="Segoe UI Light" panose="020B0502040204020203" pitchFamily="34" charset="0"/>
                </a:rPr>
              </a:br>
              <a:r>
                <a:rPr lang="en-US" sz="4399">
                  <a:gradFill>
                    <a:gsLst>
                      <a:gs pos="41860">
                        <a:srgbClr val="0078D7"/>
                      </a:gs>
                      <a:gs pos="61000">
                        <a:srgbClr val="0078D7"/>
                      </a:gs>
                    </a:gsLst>
                    <a:lin ang="0" scaled="0"/>
                  </a:gra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500223" y="3895520"/>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238911" y="4178635"/>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86" name="Freeform 100">
            <a:extLst>
              <a:ext uri="{FF2B5EF4-FFF2-40B4-BE49-F238E27FC236}">
                <a16:creationId xmlns:a16="http://schemas.microsoft.com/office/drawing/2014/main" id="{DED77049-420E-49D7-B145-28B173AA8493}"/>
              </a:ext>
            </a:extLst>
          </p:cNvPr>
          <p:cNvSpPr>
            <a:spLocks noChangeArrowheads="1"/>
          </p:cNvSpPr>
          <p:nvPr/>
        </p:nvSpPr>
        <p:spPr bwMode="auto">
          <a:xfrm>
            <a:off x="881338" y="5145390"/>
            <a:ext cx="620313" cy="613795"/>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accent2"/>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4"/>
            <a:endParaRPr lang="en-US">
              <a:solidFill>
                <a:srgbClr val="505050"/>
              </a:solidFill>
              <a:latin typeface="Segoe UI"/>
            </a:endParaRPr>
          </a:p>
        </p:txBody>
      </p:sp>
      <p:sp>
        <p:nvSpPr>
          <p:cNvPr id="87" name="Rectangle 86">
            <a:extLst>
              <a:ext uri="{FF2B5EF4-FFF2-40B4-BE49-F238E27FC236}">
                <a16:creationId xmlns:a16="http://schemas.microsoft.com/office/drawing/2014/main" id="{EECAF4CE-1FB4-4D8D-9AC4-3B8F446B31E6}"/>
              </a:ext>
            </a:extLst>
          </p:cNvPr>
          <p:cNvSpPr/>
          <p:nvPr/>
        </p:nvSpPr>
        <p:spPr>
          <a:xfrm>
            <a:off x="776388" y="3187715"/>
            <a:ext cx="870102"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Hybrid</a:t>
            </a:r>
          </a:p>
        </p:txBody>
      </p:sp>
      <p:sp>
        <p:nvSpPr>
          <p:cNvPr id="88" name="Rectangle 87">
            <a:extLst>
              <a:ext uri="{FF2B5EF4-FFF2-40B4-BE49-F238E27FC236}">
                <a16:creationId xmlns:a16="http://schemas.microsoft.com/office/drawing/2014/main" id="{8D691EFF-89F8-44EF-BAC1-257D60F4C023}"/>
              </a:ext>
            </a:extLst>
          </p:cNvPr>
          <p:cNvSpPr/>
          <p:nvPr/>
        </p:nvSpPr>
        <p:spPr>
          <a:xfrm>
            <a:off x="591349" y="1815478"/>
            <a:ext cx="1270656"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Productive</a:t>
            </a:r>
          </a:p>
        </p:txBody>
      </p:sp>
      <p:sp>
        <p:nvSpPr>
          <p:cNvPr id="89" name="speedometer_2">
            <a:extLst>
              <a:ext uri="{FF2B5EF4-FFF2-40B4-BE49-F238E27FC236}">
                <a16:creationId xmlns:a16="http://schemas.microsoft.com/office/drawing/2014/main" id="{2D37789A-8677-47FF-AC8E-A19F093A319C}"/>
              </a:ext>
            </a:extLst>
          </p:cNvPr>
          <p:cNvSpPr>
            <a:spLocks noChangeAspect="1" noEditPoints="1"/>
          </p:cNvSpPr>
          <p:nvPr/>
        </p:nvSpPr>
        <p:spPr bwMode="auto">
          <a:xfrm>
            <a:off x="1012114" y="1172215"/>
            <a:ext cx="439618" cy="43961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0" name="Rectangle 89">
            <a:extLst>
              <a:ext uri="{FF2B5EF4-FFF2-40B4-BE49-F238E27FC236}">
                <a16:creationId xmlns:a16="http://schemas.microsoft.com/office/drawing/2014/main" id="{2F05EEE1-0392-4025-AB95-FECB1229682D}"/>
              </a:ext>
            </a:extLst>
          </p:cNvPr>
          <p:cNvSpPr/>
          <p:nvPr/>
        </p:nvSpPr>
        <p:spPr>
          <a:xfrm>
            <a:off x="555676" y="5858994"/>
            <a:ext cx="1311529" cy="470856"/>
          </a:xfrm>
          <a:prstGeom prst="rect">
            <a:avLst/>
          </a:prstGeom>
        </p:spPr>
        <p:txBody>
          <a:bodyPr wrap="none">
            <a:spAutoFit/>
          </a:bodyPr>
          <a:lstStyle/>
          <a:p>
            <a:pPr algn="ctr" defTabSz="932330">
              <a:defRPr/>
            </a:pPr>
            <a:r>
              <a:rPr lang="en-US" sz="2400" kern="0" spc="50">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Trusted</a:t>
            </a:r>
          </a:p>
        </p:txBody>
      </p:sp>
      <p:sp>
        <p:nvSpPr>
          <p:cNvPr id="91" name="Rectangle 90">
            <a:extLst>
              <a:ext uri="{FF2B5EF4-FFF2-40B4-BE49-F238E27FC236}">
                <a16:creationId xmlns:a16="http://schemas.microsoft.com/office/drawing/2014/main" id="{9EB1DC17-F6B2-4434-A2BC-63B58613FD2A}"/>
              </a:ext>
            </a:extLst>
          </p:cNvPr>
          <p:cNvSpPr/>
          <p:nvPr/>
        </p:nvSpPr>
        <p:spPr>
          <a:xfrm>
            <a:off x="598183" y="4447376"/>
            <a:ext cx="1226513" cy="344967"/>
          </a:xfrm>
          <a:prstGeom prst="rect">
            <a:avLst/>
          </a:prstGeom>
        </p:spPr>
        <p:txBody>
          <a:bodyPr wrap="none">
            <a:spAutoFit/>
          </a:bodyPr>
          <a:lstStyle/>
          <a:p>
            <a:pPr algn="ctr" defTabSz="932330">
              <a:defRPr/>
            </a:pPr>
            <a:r>
              <a:rPr lang="en-US" sz="1598" kern="0" spc="50">
                <a:gradFill>
                  <a:gsLst>
                    <a:gs pos="1250">
                      <a:srgbClr val="737373"/>
                    </a:gs>
                    <a:gs pos="100000">
                      <a:srgbClr val="737373"/>
                    </a:gs>
                  </a:gsLst>
                  <a:lin ang="5400000" scaled="0"/>
                </a:gradFill>
                <a:latin typeface="Segoe UI Semibold" panose="020B0702040204020203" pitchFamily="34" charset="0"/>
                <a:cs typeface="Segoe UI Semibold" panose="020B0702040204020203" pitchFamily="34" charset="0"/>
              </a:rPr>
              <a:t>Intelligent</a:t>
            </a:r>
          </a:p>
        </p:txBody>
      </p:sp>
      <p:sp>
        <p:nvSpPr>
          <p:cNvPr id="127" name="Rectangle 126">
            <a:extLst>
              <a:ext uri="{FF2B5EF4-FFF2-40B4-BE49-F238E27FC236}">
                <a16:creationId xmlns:a16="http://schemas.microsoft.com/office/drawing/2014/main" id="{69219E2E-58A0-4DE2-87AC-134E99E2DA24}"/>
              </a:ext>
            </a:extLst>
          </p:cNvPr>
          <p:cNvSpPr/>
          <p:nvPr/>
        </p:nvSpPr>
        <p:spPr bwMode="auto">
          <a:xfrm>
            <a:off x="1100872" y="2572571"/>
            <a:ext cx="326406" cy="326402"/>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28" name="Rectangle 127">
            <a:extLst>
              <a:ext uri="{FF2B5EF4-FFF2-40B4-BE49-F238E27FC236}">
                <a16:creationId xmlns:a16="http://schemas.microsoft.com/office/drawing/2014/main" id="{3D9A1A62-65AD-4C1C-975D-5A3D2401BF8D}"/>
              </a:ext>
            </a:extLst>
          </p:cNvPr>
          <p:cNvSpPr/>
          <p:nvPr/>
        </p:nvSpPr>
        <p:spPr bwMode="auto">
          <a:xfrm>
            <a:off x="967098" y="2695640"/>
            <a:ext cx="326406" cy="326402"/>
          </a:xfrm>
          <a:prstGeom prst="rect">
            <a:avLst/>
          </a:prstGeom>
          <a:noFill/>
          <a:ln w="2222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cxnSp>
        <p:nvCxnSpPr>
          <p:cNvPr id="129" name="Straight Connector 128">
            <a:extLst>
              <a:ext uri="{FF2B5EF4-FFF2-40B4-BE49-F238E27FC236}">
                <a16:creationId xmlns:a16="http://schemas.microsoft.com/office/drawing/2014/main" id="{872CF725-FCEF-4EE4-9E49-FDE8A76A223D}"/>
              </a:ext>
            </a:extLst>
          </p:cNvPr>
          <p:cNvCxnSpPr>
            <a:cxnSpLocks/>
          </p:cNvCxnSpPr>
          <p:nvPr/>
        </p:nvCxnSpPr>
        <p:spPr>
          <a:xfrm>
            <a:off x="2256399" y="993"/>
            <a:ext cx="0" cy="699303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30" name="light">
            <a:extLst>
              <a:ext uri="{FF2B5EF4-FFF2-40B4-BE49-F238E27FC236}">
                <a16:creationId xmlns:a16="http://schemas.microsoft.com/office/drawing/2014/main" id="{0934F071-9047-437C-AF32-2F9833FC6C04}"/>
              </a:ext>
            </a:extLst>
          </p:cNvPr>
          <p:cNvSpPr>
            <a:spLocks noChangeAspect="1" noEditPoints="1"/>
          </p:cNvSpPr>
          <p:nvPr/>
        </p:nvSpPr>
        <p:spPr bwMode="auto">
          <a:xfrm>
            <a:off x="1065739" y="3844051"/>
            <a:ext cx="291398" cy="43262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0" name="Oval 49">
            <a:extLst>
              <a:ext uri="{FF2B5EF4-FFF2-40B4-BE49-F238E27FC236}">
                <a16:creationId xmlns:a16="http://schemas.microsoft.com/office/drawing/2014/main" id="{C97DE3E8-C8A0-44B1-BDE0-BA0FDED3CF37}"/>
              </a:ext>
            </a:extLst>
          </p:cNvPr>
          <p:cNvSpPr/>
          <p:nvPr/>
        </p:nvSpPr>
        <p:spPr bwMode="auto">
          <a:xfrm>
            <a:off x="2720360" y="135881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1" name="Oval 50">
            <a:extLst>
              <a:ext uri="{FF2B5EF4-FFF2-40B4-BE49-F238E27FC236}">
                <a16:creationId xmlns:a16="http://schemas.microsoft.com/office/drawing/2014/main" id="{23D727BE-A6CA-45F0-90AC-016EB30EB0B4}"/>
              </a:ext>
            </a:extLst>
          </p:cNvPr>
          <p:cNvSpPr/>
          <p:nvPr/>
        </p:nvSpPr>
        <p:spPr bwMode="auto">
          <a:xfrm>
            <a:off x="2386775" y="1305273"/>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2" name="Oval 51">
            <a:extLst>
              <a:ext uri="{FF2B5EF4-FFF2-40B4-BE49-F238E27FC236}">
                <a16:creationId xmlns:a16="http://schemas.microsoft.com/office/drawing/2014/main" id="{D977222A-067E-4A25-807F-3E449988C99D}"/>
              </a:ext>
            </a:extLst>
          </p:cNvPr>
          <p:cNvSpPr/>
          <p:nvPr/>
        </p:nvSpPr>
        <p:spPr bwMode="auto">
          <a:xfrm>
            <a:off x="7309907" y="135575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4" name="Oval 53">
            <a:extLst>
              <a:ext uri="{FF2B5EF4-FFF2-40B4-BE49-F238E27FC236}">
                <a16:creationId xmlns:a16="http://schemas.microsoft.com/office/drawing/2014/main" id="{5DC76949-C486-4C97-9687-B906E46926A2}"/>
              </a:ext>
            </a:extLst>
          </p:cNvPr>
          <p:cNvSpPr/>
          <p:nvPr/>
        </p:nvSpPr>
        <p:spPr bwMode="auto">
          <a:xfrm>
            <a:off x="7124582" y="1034521"/>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5" name="Oval 54">
            <a:extLst>
              <a:ext uri="{FF2B5EF4-FFF2-40B4-BE49-F238E27FC236}">
                <a16:creationId xmlns:a16="http://schemas.microsoft.com/office/drawing/2014/main" id="{50E11220-633B-425F-9A3E-70ECB0697EDC}"/>
              </a:ext>
            </a:extLst>
          </p:cNvPr>
          <p:cNvSpPr/>
          <p:nvPr/>
        </p:nvSpPr>
        <p:spPr bwMode="auto">
          <a:xfrm>
            <a:off x="8377808" y="2237402"/>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6" name="Oval 55">
            <a:extLst>
              <a:ext uri="{FF2B5EF4-FFF2-40B4-BE49-F238E27FC236}">
                <a16:creationId xmlns:a16="http://schemas.microsoft.com/office/drawing/2014/main" id="{8B332EB5-D16C-41CA-85A1-764135E34495}"/>
              </a:ext>
            </a:extLst>
          </p:cNvPr>
          <p:cNvSpPr/>
          <p:nvPr/>
        </p:nvSpPr>
        <p:spPr bwMode="auto">
          <a:xfrm>
            <a:off x="8251253" y="2200117"/>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7" name="Oval 56">
            <a:extLst>
              <a:ext uri="{FF2B5EF4-FFF2-40B4-BE49-F238E27FC236}">
                <a16:creationId xmlns:a16="http://schemas.microsoft.com/office/drawing/2014/main" id="{FE13F51F-10D6-4C72-8028-709D31A3DDC5}"/>
              </a:ext>
            </a:extLst>
          </p:cNvPr>
          <p:cNvSpPr/>
          <p:nvPr/>
        </p:nvSpPr>
        <p:spPr bwMode="auto">
          <a:xfrm>
            <a:off x="10816250" y="1299588"/>
            <a:ext cx="280495" cy="28048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Tree>
    <p:extLst>
      <p:ext uri="{BB962C8B-B14F-4D97-AF65-F5344CB8AC3E}">
        <p14:creationId xmlns:p14="http://schemas.microsoft.com/office/powerpoint/2010/main" val="290463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par>
                                <p:cTn id="111" presetID="10" presetClass="entr" presetSubtype="0" fill="hold" grpId="0" nodeType="withEffect">
                                  <p:stCondLst>
                                    <p:cond delay="28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500"/>
                                        <p:tgtEl>
                                          <p:spTgt spid="50"/>
                                        </p:tgtEl>
                                      </p:cBhvr>
                                    </p:animEffect>
                                  </p:childTnLst>
                                </p:cTn>
                              </p:par>
                              <p:par>
                                <p:cTn id="114" presetID="10" presetClass="entr" presetSubtype="0" fill="hold" grpId="0" nodeType="withEffect">
                                  <p:stCondLst>
                                    <p:cond delay="28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500"/>
                                        <p:tgtEl>
                                          <p:spTgt spid="51"/>
                                        </p:tgtEl>
                                      </p:cBhvr>
                                    </p:animEffect>
                                  </p:childTnLst>
                                </p:cTn>
                              </p:par>
                              <p:par>
                                <p:cTn id="117" presetID="10" presetClass="entr" presetSubtype="0" fill="hold" grpId="0" nodeType="withEffect">
                                  <p:stCondLst>
                                    <p:cond delay="100"/>
                                  </p:stCondLst>
                                  <p:childTnLst>
                                    <p:set>
                                      <p:cBhvr>
                                        <p:cTn id="118" dur="1" fill="hold">
                                          <p:stCondLst>
                                            <p:cond delay="0"/>
                                          </p:stCondLst>
                                        </p:cTn>
                                        <p:tgtEl>
                                          <p:spTgt spid="52"/>
                                        </p:tgtEl>
                                        <p:attrNameLst>
                                          <p:attrName>style.visibility</p:attrName>
                                        </p:attrNameLst>
                                      </p:cBhvr>
                                      <p:to>
                                        <p:strVal val="visible"/>
                                      </p:to>
                                    </p:set>
                                    <p:animEffect transition="in" filter="fade">
                                      <p:cBhvr>
                                        <p:cTn id="119" dur="500"/>
                                        <p:tgtEl>
                                          <p:spTgt spid="52"/>
                                        </p:tgtEl>
                                      </p:cBhvr>
                                    </p:animEffect>
                                  </p:childTnLst>
                                </p:cTn>
                              </p:par>
                              <p:par>
                                <p:cTn id="120" presetID="10" presetClass="entr" presetSubtype="0" fill="hold" grpId="0" nodeType="withEffect">
                                  <p:stCondLst>
                                    <p:cond delay="10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par>
                                <p:cTn id="123" presetID="10" presetClass="entr" presetSubtype="0" fill="hold" grpId="0" nodeType="withEffect">
                                  <p:stCondLst>
                                    <p:cond delay="60"/>
                                  </p:stCondLst>
                                  <p:childTnLst>
                                    <p:set>
                                      <p:cBhvr>
                                        <p:cTn id="124" dur="1" fill="hold">
                                          <p:stCondLst>
                                            <p:cond delay="0"/>
                                          </p:stCondLst>
                                        </p:cTn>
                                        <p:tgtEl>
                                          <p:spTgt spid="55"/>
                                        </p:tgtEl>
                                        <p:attrNameLst>
                                          <p:attrName>style.visibility</p:attrName>
                                        </p:attrNameLst>
                                      </p:cBhvr>
                                      <p:to>
                                        <p:strVal val="visible"/>
                                      </p:to>
                                    </p:set>
                                    <p:animEffect transition="in" filter="fade">
                                      <p:cBhvr>
                                        <p:cTn id="125" dur="500"/>
                                        <p:tgtEl>
                                          <p:spTgt spid="55"/>
                                        </p:tgtEl>
                                      </p:cBhvr>
                                    </p:animEffect>
                                  </p:childTnLst>
                                </p:cTn>
                              </p:par>
                              <p:par>
                                <p:cTn id="126" presetID="10" presetClass="entr" presetSubtype="0" fill="hold" grpId="0" nodeType="withEffect">
                                  <p:stCondLst>
                                    <p:cond delay="6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grpId="0" nodeType="withEffect">
                                  <p:stCondLst>
                                    <p:cond delay="340"/>
                                  </p:stCondLst>
                                  <p:childTnLst>
                                    <p:set>
                                      <p:cBhvr>
                                        <p:cTn id="130" dur="1" fill="hold">
                                          <p:stCondLst>
                                            <p:cond delay="0"/>
                                          </p:stCondLst>
                                        </p:cTn>
                                        <p:tgtEl>
                                          <p:spTgt spid="57"/>
                                        </p:tgtEl>
                                        <p:attrNameLst>
                                          <p:attrName>style.visibility</p:attrName>
                                        </p:attrNameLst>
                                      </p:cBhvr>
                                      <p:to>
                                        <p:strVal val="visible"/>
                                      </p:to>
                                    </p:set>
                                    <p:animEffect transition="in" filter="fade">
                                      <p:cBhvr>
                                        <p:cTn id="13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P spid="50" grpId="0" animBg="1"/>
      <p:bldP spid="51" grpId="0" animBg="1"/>
      <p:bldP spid="52" grpId="0" animBg="1"/>
      <p:bldP spid="54" grpId="0" animBg="1"/>
      <p:bldP spid="55" grpId="0" animBg="1"/>
      <p:bldP spid="56" grpId="0" animBg="1"/>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61C741-C7CF-484B-8727-D3CA3F68D841}"/>
              </a:ext>
            </a:extLst>
          </p:cNvPr>
          <p:cNvSpPr/>
          <p:nvPr/>
        </p:nvSpPr>
        <p:spPr bwMode="auto">
          <a:xfrm>
            <a:off x="428782" y="1296021"/>
            <a:ext cx="12006811" cy="5425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428782" y="2487911"/>
            <a:ext cx="373041" cy="98565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algn="ctr" defTabSz="932563">
              <a:spcAft>
                <a:spcPts val="1199"/>
              </a:spcAft>
              <a:defRPr/>
            </a:pPr>
            <a:r>
              <a:rPr lang="en-IN" sz="1632" kern="0">
                <a:solidFill>
                  <a:srgbClr val="FFFFFF"/>
                </a:solidFill>
                <a:latin typeface="Segoe UI Semibold" panose="020B0702040204020203" pitchFamily="34" charset="0"/>
                <a:cs typeface="Segoe UI Semibold" panose="020B0702040204020203" pitchFamily="34" charset="0"/>
              </a:rPr>
              <a:t>US Gov</a:t>
            </a:r>
          </a:p>
        </p:txBody>
      </p:sp>
      <p:sp>
        <p:nvSpPr>
          <p:cNvPr id="28" name="Rectangle 27"/>
          <p:cNvSpPr/>
          <p:nvPr/>
        </p:nvSpPr>
        <p:spPr bwMode="auto">
          <a:xfrm>
            <a:off x="428782" y="1339910"/>
            <a:ext cx="373041" cy="1032937"/>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solidFill>
                  <a:srgbClr val="FFFFFF"/>
                </a:solidFill>
                <a:latin typeface="Segoe UI Semibold" panose="020B0702040204020203" pitchFamily="34" charset="0"/>
                <a:cs typeface="Segoe UI Semibold" panose="020B0702040204020203" pitchFamily="34" charset="0"/>
              </a:rPr>
              <a:t>Global</a:t>
            </a:r>
          </a:p>
        </p:txBody>
      </p:sp>
      <p:sp>
        <p:nvSpPr>
          <p:cNvPr id="52" name="Rectangle 51"/>
          <p:cNvSpPr/>
          <p:nvPr/>
        </p:nvSpPr>
        <p:spPr bwMode="auto">
          <a:xfrm>
            <a:off x="428782" y="5129037"/>
            <a:ext cx="373041" cy="135796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algn="ctr" defTabSz="932563">
              <a:spcAft>
                <a:spcPts val="1199"/>
              </a:spcAft>
              <a:defRPr/>
            </a:pPr>
            <a:r>
              <a:rPr lang="en-IN" sz="1632" kern="0" dirty="0">
                <a:solidFill>
                  <a:srgbClr val="FFFFFF"/>
                </a:solidFill>
                <a:latin typeface="Segoe UI Semibold" panose="020B0702040204020203" pitchFamily="34" charset="0"/>
                <a:cs typeface="Segoe UI Semibold" panose="020B0702040204020203" pitchFamily="34" charset="0"/>
              </a:rPr>
              <a:t>Regional</a:t>
            </a:r>
          </a:p>
        </p:txBody>
      </p:sp>
      <p:sp>
        <p:nvSpPr>
          <p:cNvPr id="101" name="Rectangle 100"/>
          <p:cNvSpPr/>
          <p:nvPr/>
        </p:nvSpPr>
        <p:spPr bwMode="auto">
          <a:xfrm>
            <a:off x="428782" y="3588624"/>
            <a:ext cx="373041" cy="142534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vert270" wrap="square" lIns="93260" tIns="146283" rIns="93260" bIns="146283"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solidFill>
                  <a:srgbClr val="FFFFFF"/>
                </a:solidFill>
                <a:latin typeface="Segoe UI Semibold" panose="020B0702040204020203" pitchFamily="34" charset="0"/>
                <a:cs typeface="Segoe UI Semibold" panose="020B0702040204020203" pitchFamily="34" charset="0"/>
              </a:rPr>
              <a:t>Industry</a:t>
            </a:r>
          </a:p>
        </p:txBody>
      </p:sp>
      <p:graphicFrame>
        <p:nvGraphicFramePr>
          <p:cNvPr id="56" name="Table 55">
            <a:extLst>
              <a:ext uri="{FF2B5EF4-FFF2-40B4-BE49-F238E27FC236}">
                <a16:creationId xmlns:a16="http://schemas.microsoft.com/office/drawing/2014/main" id="{4BEAEF06-E34A-4EFE-A5B7-EB1B6F61CD2C}"/>
              </a:ext>
            </a:extLst>
          </p:cNvPr>
          <p:cNvGraphicFramePr>
            <a:graphicFrameLocks noGrp="1"/>
          </p:cNvGraphicFramePr>
          <p:nvPr>
            <p:extLst/>
          </p:nvPr>
        </p:nvGraphicFramePr>
        <p:xfrm>
          <a:off x="1008794" y="1417339"/>
          <a:ext cx="2294525" cy="718131"/>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27001:2013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27017:2015</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27018:2014</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7" name="Table 56">
            <a:extLst>
              <a:ext uri="{FF2B5EF4-FFF2-40B4-BE49-F238E27FC236}">
                <a16:creationId xmlns:a16="http://schemas.microsoft.com/office/drawing/2014/main" id="{370FE74A-309C-431E-9E61-BD01994EE90D}"/>
              </a:ext>
            </a:extLst>
          </p:cNvPr>
          <p:cNvGraphicFramePr>
            <a:graphicFrameLocks noGrp="1"/>
          </p:cNvGraphicFramePr>
          <p:nvPr>
            <p:extLst/>
          </p:nvPr>
        </p:nvGraphicFramePr>
        <p:xfrm>
          <a:off x="3627408" y="1417338"/>
          <a:ext cx="2294525" cy="931407"/>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22301:2012</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9001:2015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ISO 20000-1:2011</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endParaRPr lang="en-US" sz="1400" u="none" strike="noStrike" kern="120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8" name="Table 57">
            <a:extLst>
              <a:ext uri="{FF2B5EF4-FFF2-40B4-BE49-F238E27FC236}">
                <a16:creationId xmlns:a16="http://schemas.microsoft.com/office/drawing/2014/main" id="{6C62576A-9943-49F9-A1CF-A00DB0618A93}"/>
              </a:ext>
            </a:extLst>
          </p:cNvPr>
          <p:cNvGraphicFramePr>
            <a:graphicFrameLocks noGrp="1"/>
          </p:cNvGraphicFramePr>
          <p:nvPr>
            <p:extLst/>
          </p:nvPr>
        </p:nvGraphicFramePr>
        <p:xfrm>
          <a:off x="6996317" y="1417339"/>
          <a:ext cx="2133954" cy="718131"/>
        </p:xfrm>
        <a:graphic>
          <a:graphicData uri="http://schemas.openxmlformats.org/drawingml/2006/table">
            <a:tbl>
              <a:tblPr/>
              <a:tblGrid>
                <a:gridCol w="2133954">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SOC 1 Type 2</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SOC 2 Type 2</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SOC 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59" name="Table 58">
            <a:extLst>
              <a:ext uri="{FF2B5EF4-FFF2-40B4-BE49-F238E27FC236}">
                <a16:creationId xmlns:a16="http://schemas.microsoft.com/office/drawing/2014/main" id="{0F692CFF-5661-4441-924F-08066DF8E64E}"/>
              </a:ext>
            </a:extLst>
          </p:cNvPr>
          <p:cNvGraphicFramePr>
            <a:graphicFrameLocks noGrp="1"/>
          </p:cNvGraphicFramePr>
          <p:nvPr>
            <p:extLst/>
          </p:nvPr>
        </p:nvGraphicFramePr>
        <p:xfrm>
          <a:off x="9725141" y="1417338"/>
          <a:ext cx="2454368" cy="931407"/>
        </p:xfrm>
        <a:graphic>
          <a:graphicData uri="http://schemas.openxmlformats.org/drawingml/2006/table">
            <a:tbl>
              <a:tblPr/>
              <a:tblGrid>
                <a:gridCol w="2454368">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CSA STAR Certification</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CSA STAR Attestation</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CSA STAR Self-Assessment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WCAG 2.0</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0" name="Table 59">
            <a:extLst>
              <a:ext uri="{FF2B5EF4-FFF2-40B4-BE49-F238E27FC236}">
                <a16:creationId xmlns:a16="http://schemas.microsoft.com/office/drawing/2014/main" id="{B33E85B5-EED7-47F2-8357-B6B0C702E7A7}"/>
              </a:ext>
            </a:extLst>
          </p:cNvPr>
          <p:cNvGraphicFramePr>
            <a:graphicFrameLocks noGrp="1"/>
          </p:cNvGraphicFramePr>
          <p:nvPr>
            <p:extLst/>
          </p:nvPr>
        </p:nvGraphicFramePr>
        <p:xfrm>
          <a:off x="1008794" y="2559940"/>
          <a:ext cx="2294525" cy="1170784"/>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FedRAMP High</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FedRAMP Moderate</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EAR</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indent="0" algn="l" defTabSz="914367" rtl="0" eaLnBrk="1" fontAlgn="b" latinLnBrk="0" hangingPunct="1">
                        <a:buClr>
                          <a:schemeClr val="accent5"/>
                        </a:buClr>
                        <a:buFont typeface="Wingdings" panose="05000000000000000000" pitchFamily="2" charset="2"/>
                        <a:buNone/>
                      </a:pPr>
                      <a:endParaRPr lang="en-US" sz="1400" u="none" strike="noStrike" kern="120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4904379"/>
                  </a:ext>
                </a:extLst>
              </a:tr>
            </a:tbl>
          </a:graphicData>
        </a:graphic>
      </p:graphicFrame>
      <p:graphicFrame>
        <p:nvGraphicFramePr>
          <p:cNvPr id="61" name="Table 60">
            <a:extLst>
              <a:ext uri="{FF2B5EF4-FFF2-40B4-BE49-F238E27FC236}">
                <a16:creationId xmlns:a16="http://schemas.microsoft.com/office/drawing/2014/main" id="{8AE9FFFD-CC61-4170-B48F-183121AF1EE0}"/>
              </a:ext>
            </a:extLst>
          </p:cNvPr>
          <p:cNvGraphicFramePr>
            <a:graphicFrameLocks noGrp="1"/>
          </p:cNvGraphicFramePr>
          <p:nvPr>
            <p:extLst/>
          </p:nvPr>
        </p:nvGraphicFramePr>
        <p:xfrm>
          <a:off x="3627408" y="2559939"/>
          <a:ext cx="2294525" cy="905307"/>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5</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702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4</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DoD DISA SRG Level 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DFARS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2" name="Table 61">
            <a:extLst>
              <a:ext uri="{FF2B5EF4-FFF2-40B4-BE49-F238E27FC236}">
                <a16:creationId xmlns:a16="http://schemas.microsoft.com/office/drawing/2014/main" id="{0EFABDB2-37A0-47EB-877C-7A658907E5DE}"/>
              </a:ext>
            </a:extLst>
          </p:cNvPr>
          <p:cNvGraphicFramePr>
            <a:graphicFrameLocks noGrp="1"/>
          </p:cNvGraphicFramePr>
          <p:nvPr>
            <p:extLst/>
          </p:nvPr>
        </p:nvGraphicFramePr>
        <p:xfrm>
          <a:off x="6996318" y="2542502"/>
          <a:ext cx="2741596" cy="922745"/>
        </p:xfrm>
        <a:graphic>
          <a:graphicData uri="http://schemas.openxmlformats.org/drawingml/2006/table">
            <a:tbl>
              <a:tblPr/>
              <a:tblGrid>
                <a:gridCol w="2741596">
                  <a:extLst>
                    <a:ext uri="{9D8B030D-6E8A-4147-A177-3AD203B41FA5}">
                      <a16:colId xmlns:a16="http://schemas.microsoft.com/office/drawing/2014/main" val="1996122080"/>
                    </a:ext>
                  </a:extLst>
                </a:gridCol>
              </a:tblGrid>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DoE 10 CFR Part 810</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NIST SP 800-171</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NIST CSF</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Section 508 VPATs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4" name="Table 63">
            <a:extLst>
              <a:ext uri="{FF2B5EF4-FFF2-40B4-BE49-F238E27FC236}">
                <a16:creationId xmlns:a16="http://schemas.microsoft.com/office/drawing/2014/main" id="{AC77CB23-159F-47F8-A265-57DA2ECE6926}"/>
              </a:ext>
            </a:extLst>
          </p:cNvPr>
          <p:cNvGraphicFramePr>
            <a:graphicFrameLocks noGrp="1"/>
          </p:cNvGraphicFramePr>
          <p:nvPr>
            <p:extLst/>
          </p:nvPr>
        </p:nvGraphicFramePr>
        <p:xfrm>
          <a:off x="1008794" y="3656014"/>
          <a:ext cx="2294525" cy="1357960"/>
        </p:xfrm>
        <a:graphic>
          <a:graphicData uri="http://schemas.openxmlformats.org/drawingml/2006/table">
            <a:tbl>
              <a:tblPr/>
              <a:tblGrid>
                <a:gridCol w="2294525">
                  <a:extLst>
                    <a:ext uri="{9D8B030D-6E8A-4147-A177-3AD203B41FA5}">
                      <a16:colId xmlns:a16="http://schemas.microsoft.com/office/drawing/2014/main" val="1996122080"/>
                    </a:ext>
                  </a:extLst>
                </a:gridCol>
              </a:tblGrid>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PCI DSS Level 1</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GLBA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8786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FFIEC</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Shared Assessments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FISC (Japan)</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APRA (Australia)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5" name="Table 64">
            <a:extLst>
              <a:ext uri="{FF2B5EF4-FFF2-40B4-BE49-F238E27FC236}">
                <a16:creationId xmlns:a16="http://schemas.microsoft.com/office/drawing/2014/main" id="{D5081648-E068-4A3A-B838-27F187201E6A}"/>
              </a:ext>
            </a:extLst>
          </p:cNvPr>
          <p:cNvGraphicFramePr>
            <a:graphicFrameLocks noGrp="1"/>
          </p:cNvGraphicFramePr>
          <p:nvPr>
            <p:extLst/>
          </p:nvPr>
        </p:nvGraphicFramePr>
        <p:xfrm>
          <a:off x="3627408" y="3656014"/>
          <a:ext cx="2294525" cy="1122914"/>
        </p:xfrm>
        <a:graphic>
          <a:graphicData uri="http://schemas.openxmlformats.org/drawingml/2006/table">
            <a:tbl>
              <a:tblPr/>
              <a:tblGrid>
                <a:gridCol w="2294525">
                  <a:extLst>
                    <a:ext uri="{9D8B030D-6E8A-4147-A177-3AD203B41FA5}">
                      <a16:colId xmlns:a16="http://schemas.microsoft.com/office/drawing/2014/main" val="1996122080"/>
                    </a:ext>
                  </a:extLst>
                </a:gridCol>
              </a:tblGrid>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FCA (UK)</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MAS + ABS (Singapore)</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6702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23 NYCRR 500</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HIPAA BAA</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HITRUST</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bl>
          </a:graphicData>
        </a:graphic>
      </p:graphicFrame>
      <p:graphicFrame>
        <p:nvGraphicFramePr>
          <p:cNvPr id="66" name="Table 65">
            <a:extLst>
              <a:ext uri="{FF2B5EF4-FFF2-40B4-BE49-F238E27FC236}">
                <a16:creationId xmlns:a16="http://schemas.microsoft.com/office/drawing/2014/main" id="{4CC6A3F3-4688-49D8-90B5-01A385061825}"/>
              </a:ext>
            </a:extLst>
          </p:cNvPr>
          <p:cNvGraphicFramePr>
            <a:graphicFrameLocks noGrp="1"/>
          </p:cNvGraphicFramePr>
          <p:nvPr>
            <p:extLst/>
          </p:nvPr>
        </p:nvGraphicFramePr>
        <p:xfrm>
          <a:off x="6996317" y="3656014"/>
          <a:ext cx="2861548" cy="1140353"/>
        </p:xfrm>
        <a:graphic>
          <a:graphicData uri="http://schemas.openxmlformats.org/drawingml/2006/table">
            <a:tbl>
              <a:tblPr/>
              <a:tblGrid>
                <a:gridCol w="2861548">
                  <a:extLst>
                    <a:ext uri="{9D8B030D-6E8A-4147-A177-3AD203B41FA5}">
                      <a16:colId xmlns:a16="http://schemas.microsoft.com/office/drawing/2014/main" val="1996122080"/>
                    </a:ext>
                  </a:extLst>
                </a:gridCol>
              </a:tblGrid>
              <a:tr h="6702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21 CFR Part 11 (GxP)</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MARS-E</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NHS IG Toolkit (UK)</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NEN 7510:2011 (Netherlands)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FERPA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7" name="Table 66">
            <a:extLst>
              <a:ext uri="{FF2B5EF4-FFF2-40B4-BE49-F238E27FC236}">
                <a16:creationId xmlns:a16="http://schemas.microsoft.com/office/drawing/2014/main" id="{34596F6D-FBDA-458D-93C1-0B5560ADA393}"/>
              </a:ext>
            </a:extLst>
          </p:cNvPr>
          <p:cNvGraphicFramePr>
            <a:graphicFrameLocks noGrp="1"/>
          </p:cNvGraphicFramePr>
          <p:nvPr>
            <p:extLst/>
          </p:nvPr>
        </p:nvGraphicFramePr>
        <p:xfrm>
          <a:off x="9725141" y="3656015"/>
          <a:ext cx="1883862" cy="1140353"/>
        </p:xfrm>
        <a:graphic>
          <a:graphicData uri="http://schemas.openxmlformats.org/drawingml/2006/table">
            <a:tbl>
              <a:tblPr/>
              <a:tblGrid>
                <a:gridCol w="1883862">
                  <a:extLst>
                    <a:ext uri="{9D8B030D-6E8A-4147-A177-3AD203B41FA5}">
                      <a16:colId xmlns:a16="http://schemas.microsoft.com/office/drawing/2014/main" val="1996122080"/>
                    </a:ext>
                  </a:extLst>
                </a:gridCol>
              </a:tblGrid>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CDSA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MPAA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70261">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FACT (UK)</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DPP (UK)</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SOX</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8" name="Table 67">
            <a:extLst>
              <a:ext uri="{FF2B5EF4-FFF2-40B4-BE49-F238E27FC236}">
                <a16:creationId xmlns:a16="http://schemas.microsoft.com/office/drawing/2014/main" id="{2AB65144-F1E5-4F33-B159-C2C84D50D203}"/>
              </a:ext>
            </a:extLst>
          </p:cNvPr>
          <p:cNvGraphicFramePr>
            <a:graphicFrameLocks noGrp="1"/>
          </p:cNvGraphicFramePr>
          <p:nvPr>
            <p:extLst/>
          </p:nvPr>
        </p:nvGraphicFramePr>
        <p:xfrm>
          <a:off x="1008794" y="5208905"/>
          <a:ext cx="2660614" cy="1375286"/>
        </p:xfrm>
        <a:graphic>
          <a:graphicData uri="http://schemas.openxmlformats.org/drawingml/2006/table">
            <a:tbl>
              <a:tblPr/>
              <a:tblGrid>
                <a:gridCol w="2660614">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Argentina PDPA</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Australia IRAP Unclassified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Australia IRAP Protected</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Canada Privacy Laws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GB 18030:2005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China DJCP (MLPS) Level 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69" name="Table 68">
            <a:extLst>
              <a:ext uri="{FF2B5EF4-FFF2-40B4-BE49-F238E27FC236}">
                <a16:creationId xmlns:a16="http://schemas.microsoft.com/office/drawing/2014/main" id="{FB087131-87F0-42D7-B492-3CE46D9B5A93}"/>
              </a:ext>
            </a:extLst>
          </p:cNvPr>
          <p:cNvGraphicFramePr>
            <a:graphicFrameLocks noGrp="1"/>
          </p:cNvGraphicFramePr>
          <p:nvPr>
            <p:extLst/>
          </p:nvPr>
        </p:nvGraphicFramePr>
        <p:xfrm>
          <a:off x="6996317" y="5208905"/>
          <a:ext cx="2861548" cy="1375286"/>
        </p:xfrm>
        <a:graphic>
          <a:graphicData uri="http://schemas.openxmlformats.org/drawingml/2006/table">
            <a:tbl>
              <a:tblPr/>
              <a:tblGrid>
                <a:gridCol w="2861548">
                  <a:extLst>
                    <a:ext uri="{9D8B030D-6E8A-4147-A177-3AD203B41FA5}">
                      <a16:colId xmlns:a16="http://schemas.microsoft.com/office/drawing/2014/main" val="1996122080"/>
                    </a:ext>
                  </a:extLst>
                </a:gridCol>
              </a:tblGrid>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Germany C5</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India </a:t>
                      </a:r>
                      <a:r>
                        <a:rPr lang="en-US" sz="1400" u="none" strike="noStrike" kern="1200" err="1">
                          <a:solidFill>
                            <a:schemeClr val="tx1"/>
                          </a:solidFill>
                          <a:effectLst/>
                          <a:latin typeface="+mn-lt"/>
                          <a:ea typeface="+mn-ea"/>
                          <a:cs typeface="+mn-cs"/>
                        </a:rPr>
                        <a:t>MeitY</a:t>
                      </a:r>
                      <a:endParaRPr lang="en-US" sz="1400" u="none" strike="noStrike" kern="120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Japan CS Mark Gold</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68325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Japan My Number Act</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Netherlands BIR 2012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New Zealand Gov CIO </a:t>
                      </a:r>
                      <a:r>
                        <a:rPr lang="en-US" sz="1400" u="none" strike="noStrike" kern="1200" err="1">
                          <a:solidFill>
                            <a:schemeClr val="tx1"/>
                          </a:solidFill>
                          <a:effectLst/>
                          <a:latin typeface="+mn-lt"/>
                          <a:ea typeface="+mn-ea"/>
                          <a:cs typeface="+mn-cs"/>
                        </a:rPr>
                        <a:t>Fwk</a:t>
                      </a:r>
                      <a:endParaRPr lang="en-US" sz="1400" u="none" strike="noStrike" kern="120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0" name="Table 69">
            <a:extLst>
              <a:ext uri="{FF2B5EF4-FFF2-40B4-BE49-F238E27FC236}">
                <a16:creationId xmlns:a16="http://schemas.microsoft.com/office/drawing/2014/main" id="{EF58E864-310A-4BAF-AEDB-EF400FB6B372}"/>
              </a:ext>
            </a:extLst>
          </p:cNvPr>
          <p:cNvGraphicFramePr>
            <a:graphicFrameLocks noGrp="1"/>
          </p:cNvGraphicFramePr>
          <p:nvPr>
            <p:extLst/>
          </p:nvPr>
        </p:nvGraphicFramePr>
        <p:xfrm>
          <a:off x="9725141" y="5208904"/>
          <a:ext cx="2454368" cy="1357960"/>
        </p:xfrm>
        <a:graphic>
          <a:graphicData uri="http://schemas.openxmlformats.org/drawingml/2006/table">
            <a:tbl>
              <a:tblPr/>
              <a:tblGrid>
                <a:gridCol w="2454368">
                  <a:extLst>
                    <a:ext uri="{9D8B030D-6E8A-4147-A177-3AD203B41FA5}">
                      <a16:colId xmlns:a16="http://schemas.microsoft.com/office/drawing/2014/main" val="1996122080"/>
                    </a:ext>
                  </a:extLst>
                </a:gridCol>
              </a:tblGrid>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Singapore MTCS Level 3</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Spain ENS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8786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Spain DPA</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UK Cyber Essentials Plus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UK G-Cloud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UK PASF</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graphicFrame>
        <p:nvGraphicFramePr>
          <p:cNvPr id="72" name="Table 71">
            <a:extLst>
              <a:ext uri="{FF2B5EF4-FFF2-40B4-BE49-F238E27FC236}">
                <a16:creationId xmlns:a16="http://schemas.microsoft.com/office/drawing/2014/main" id="{085E1FB3-BCE1-401A-93CE-FA109427F7A3}"/>
              </a:ext>
            </a:extLst>
          </p:cNvPr>
          <p:cNvGraphicFramePr>
            <a:graphicFrameLocks noGrp="1"/>
          </p:cNvGraphicFramePr>
          <p:nvPr>
            <p:extLst/>
          </p:nvPr>
        </p:nvGraphicFramePr>
        <p:xfrm>
          <a:off x="9725141" y="2559940"/>
          <a:ext cx="1684343" cy="922745"/>
        </p:xfrm>
        <a:graphic>
          <a:graphicData uri="http://schemas.openxmlformats.org/drawingml/2006/table">
            <a:tbl>
              <a:tblPr/>
              <a:tblGrid>
                <a:gridCol w="1684343">
                  <a:extLst>
                    <a:ext uri="{9D8B030D-6E8A-4147-A177-3AD203B41FA5}">
                      <a16:colId xmlns:a16="http://schemas.microsoft.com/office/drawing/2014/main" val="1996122080"/>
                    </a:ext>
                  </a:extLst>
                </a:gridCol>
              </a:tblGrid>
              <a:tr h="452653">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FIPS 140-2</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ITAR</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CJIS</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2350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IRS 1075</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9" name="Title 8">
            <a:extLst>
              <a:ext uri="{FF2B5EF4-FFF2-40B4-BE49-F238E27FC236}">
                <a16:creationId xmlns:a16="http://schemas.microsoft.com/office/drawing/2014/main" id="{1EE7F7F5-268D-4B00-B2EE-E6D438B2DB35}"/>
              </a:ext>
            </a:extLst>
          </p:cNvPr>
          <p:cNvSpPr>
            <a:spLocks noGrp="1"/>
          </p:cNvSpPr>
          <p:nvPr>
            <p:ph type="title"/>
          </p:nvPr>
        </p:nvSpPr>
        <p:spPr>
          <a:xfrm>
            <a:off x="275481" y="-10239"/>
            <a:ext cx="11887878" cy="917575"/>
          </a:xfrm>
        </p:spPr>
        <p:txBody>
          <a:bodyPr/>
          <a:lstStyle/>
          <a:p>
            <a:r>
              <a:rPr lang="en-US" dirty="0"/>
              <a:t>Azure </a:t>
            </a:r>
            <a:r>
              <a:rPr lang="en-US"/>
              <a:t>covers 73 </a:t>
            </a:r>
            <a:r>
              <a:rPr lang="en-US" dirty="0"/>
              <a:t>compliance offerings </a:t>
            </a:r>
          </a:p>
        </p:txBody>
      </p:sp>
      <p:sp>
        <p:nvSpPr>
          <p:cNvPr id="10" name="Rectangle 9">
            <a:extLst>
              <a:ext uri="{FF2B5EF4-FFF2-40B4-BE49-F238E27FC236}">
                <a16:creationId xmlns:a16="http://schemas.microsoft.com/office/drawing/2014/main" id="{9453F578-197F-45DE-B9A3-9BFCAC976AF9}"/>
              </a:ext>
            </a:extLst>
          </p:cNvPr>
          <p:cNvSpPr/>
          <p:nvPr/>
        </p:nvSpPr>
        <p:spPr>
          <a:xfrm>
            <a:off x="338563" y="766104"/>
            <a:ext cx="10355464" cy="353469"/>
          </a:xfrm>
          <a:prstGeom prst="rect">
            <a:avLst/>
          </a:prstGeom>
        </p:spPr>
        <p:txBody>
          <a:bodyPr wrap="square">
            <a:spAutoFit/>
          </a:bodyPr>
          <a:lstStyle/>
          <a:p>
            <a:pPr defTabSz="932563">
              <a:lnSpc>
                <a:spcPct val="90000"/>
              </a:lnSpc>
              <a:spcBef>
                <a:spcPct val="20000"/>
              </a:spcBef>
              <a:buSzPct val="90000"/>
              <a:defRPr/>
            </a:pPr>
            <a:r>
              <a:rPr lang="en-US" sz="1836">
                <a:solidFill>
                  <a:srgbClr val="505050"/>
                </a:solidFill>
                <a:latin typeface="Segoe UI"/>
              </a:rPr>
              <a:t>Azure has the deepest and most comprehensive compliance coverage in the industry</a:t>
            </a:r>
          </a:p>
        </p:txBody>
      </p:sp>
      <p:cxnSp>
        <p:nvCxnSpPr>
          <p:cNvPr id="63" name="Straight Connector 62">
            <a:extLst>
              <a:ext uri="{FF2B5EF4-FFF2-40B4-BE49-F238E27FC236}">
                <a16:creationId xmlns:a16="http://schemas.microsoft.com/office/drawing/2014/main" id="{94349E4C-3598-4D2B-8C0A-0494CB01A9D9}"/>
              </a:ext>
            </a:extLst>
          </p:cNvPr>
          <p:cNvCxnSpPr>
            <a:cxnSpLocks/>
          </p:cNvCxnSpPr>
          <p:nvPr/>
        </p:nvCxnSpPr>
        <p:spPr>
          <a:xfrm>
            <a:off x="998259" y="2439860"/>
            <a:ext cx="11264859" cy="0"/>
          </a:xfrm>
          <a:prstGeom prst="line">
            <a:avLst/>
          </a:prstGeom>
          <a:noFill/>
          <a:ln w="12700" cap="flat" cmpd="sng" algn="ctr">
            <a:solidFill>
              <a:schemeClr val="bg2">
                <a:lumMod val="75000"/>
              </a:schemeClr>
            </a:solidFill>
            <a:prstDash val="solid"/>
            <a:headEnd type="none"/>
            <a:tailEnd type="none"/>
          </a:ln>
          <a:effectLst/>
        </p:spPr>
      </p:cxnSp>
      <p:cxnSp>
        <p:nvCxnSpPr>
          <p:cNvPr id="78" name="Straight Connector 77">
            <a:extLst>
              <a:ext uri="{FF2B5EF4-FFF2-40B4-BE49-F238E27FC236}">
                <a16:creationId xmlns:a16="http://schemas.microsoft.com/office/drawing/2014/main" id="{DCD70B18-9049-4AC0-B43A-048E0703F04D}"/>
              </a:ext>
            </a:extLst>
          </p:cNvPr>
          <p:cNvCxnSpPr>
            <a:cxnSpLocks/>
          </p:cNvCxnSpPr>
          <p:nvPr/>
        </p:nvCxnSpPr>
        <p:spPr>
          <a:xfrm>
            <a:off x="998259" y="3565660"/>
            <a:ext cx="11264859" cy="0"/>
          </a:xfrm>
          <a:prstGeom prst="line">
            <a:avLst/>
          </a:prstGeom>
          <a:noFill/>
          <a:ln w="12700" cap="flat" cmpd="sng" algn="ctr">
            <a:solidFill>
              <a:schemeClr val="bg2">
                <a:lumMod val="75000"/>
              </a:schemeClr>
            </a:solidFill>
            <a:prstDash val="solid"/>
            <a:headEnd type="none"/>
            <a:tailEnd type="none"/>
          </a:ln>
          <a:effectLst/>
        </p:spPr>
      </p:cxnSp>
      <p:cxnSp>
        <p:nvCxnSpPr>
          <p:cNvPr id="79" name="Straight Connector 78">
            <a:extLst>
              <a:ext uri="{FF2B5EF4-FFF2-40B4-BE49-F238E27FC236}">
                <a16:creationId xmlns:a16="http://schemas.microsoft.com/office/drawing/2014/main" id="{32D06C3C-A58B-4AF7-B501-907E0751E39B}"/>
              </a:ext>
            </a:extLst>
          </p:cNvPr>
          <p:cNvCxnSpPr>
            <a:cxnSpLocks/>
          </p:cNvCxnSpPr>
          <p:nvPr/>
        </p:nvCxnSpPr>
        <p:spPr>
          <a:xfrm>
            <a:off x="998259" y="5084500"/>
            <a:ext cx="11264859" cy="0"/>
          </a:xfrm>
          <a:prstGeom prst="line">
            <a:avLst/>
          </a:prstGeom>
          <a:noFill/>
          <a:ln w="12700" cap="flat" cmpd="sng" algn="ctr">
            <a:solidFill>
              <a:schemeClr val="bg2">
                <a:lumMod val="75000"/>
              </a:schemeClr>
            </a:solidFill>
            <a:prstDash val="solid"/>
            <a:headEnd type="none"/>
            <a:tailEnd type="none"/>
          </a:ln>
          <a:effectLst/>
        </p:spPr>
      </p:cxnSp>
      <p:sp>
        <p:nvSpPr>
          <p:cNvPr id="33" name="Freeform 13"/>
          <p:cNvSpPr>
            <a:spLocks noChangeAspect="1" noEditPoints="1"/>
          </p:cNvSpPr>
          <p:nvPr/>
        </p:nvSpPr>
        <p:spPr bwMode="auto">
          <a:xfrm>
            <a:off x="11805711" y="313745"/>
            <a:ext cx="257890"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aphicFrame>
        <p:nvGraphicFramePr>
          <p:cNvPr id="35" name="Table 34">
            <a:extLst>
              <a:ext uri="{FF2B5EF4-FFF2-40B4-BE49-F238E27FC236}">
                <a16:creationId xmlns:a16="http://schemas.microsoft.com/office/drawing/2014/main" id="{71EB0804-133E-4F34-A043-F6E7CBC695D7}"/>
              </a:ext>
            </a:extLst>
          </p:cNvPr>
          <p:cNvGraphicFramePr>
            <a:graphicFrameLocks noGrp="1"/>
          </p:cNvGraphicFramePr>
          <p:nvPr>
            <p:extLst/>
          </p:nvPr>
        </p:nvGraphicFramePr>
        <p:xfrm>
          <a:off x="3627406" y="5204485"/>
          <a:ext cx="3241824" cy="1366622"/>
        </p:xfrm>
        <a:graphic>
          <a:graphicData uri="http://schemas.openxmlformats.org/drawingml/2006/table">
            <a:tbl>
              <a:tblPr/>
              <a:tblGrid>
                <a:gridCol w="3241824">
                  <a:extLst>
                    <a:ext uri="{9D8B030D-6E8A-4147-A177-3AD203B41FA5}">
                      <a16:colId xmlns:a16="http://schemas.microsoft.com/office/drawing/2014/main" val="1996122080"/>
                    </a:ext>
                  </a:extLst>
                </a:gridCol>
              </a:tblGrid>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China TRUCS / CCCPPF</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2860134"/>
                  </a:ext>
                </a:extLst>
              </a:tr>
              <a:tr h="23937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a:solidFill>
                            <a:schemeClr val="tx1"/>
                          </a:solidFill>
                          <a:effectLst/>
                          <a:latin typeface="+mn-lt"/>
                          <a:ea typeface="+mn-ea"/>
                          <a:cs typeface="+mn-cs"/>
                        </a:rPr>
                        <a:t>EN 301 549</a:t>
                      </a: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9205954"/>
                  </a:ext>
                </a:extLst>
              </a:tr>
              <a:tr h="88786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ENISA IAF</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Model Clauses</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EU – US Privacy Shield</a:t>
                      </a:r>
                    </a:p>
                    <a:p>
                      <a:pPr marL="285750" indent="-285750" algn="l" defTabSz="914367" rtl="0" eaLnBrk="1" fontAlgn="b" latinLnBrk="0" hangingPunct="1">
                        <a:buClr>
                          <a:schemeClr val="accent5"/>
                        </a:buClr>
                        <a:buFont typeface="Wingdings" panose="05000000000000000000" pitchFamily="2" charset="2"/>
                        <a:buChar char=""/>
                      </a:pPr>
                      <a:r>
                        <a:rPr lang="en-US" sz="1400" u="none" strike="noStrike" kern="1200" dirty="0">
                          <a:solidFill>
                            <a:schemeClr val="tx1"/>
                          </a:solidFill>
                          <a:effectLst/>
                          <a:latin typeface="+mn-lt"/>
                          <a:ea typeface="+mn-ea"/>
                          <a:cs typeface="+mn-cs"/>
                        </a:rPr>
                        <a:t>Germany </a:t>
                      </a:r>
                      <a:r>
                        <a:rPr lang="en-US" sz="1400" u="none" strike="noStrike" kern="1200" dirty="0">
                          <a:solidFill>
                            <a:schemeClr val="tx1"/>
                          </a:solidFill>
                          <a:effectLst/>
                          <a:latin typeface="Segoe UI"/>
                          <a:ea typeface="+mn-ea"/>
                          <a:cs typeface="+mn-cs"/>
                        </a:rPr>
                        <a:t>IT-</a:t>
                      </a:r>
                      <a:r>
                        <a:rPr lang="en-US" sz="1400" u="none" strike="noStrike" kern="1200" dirty="0" err="1">
                          <a:solidFill>
                            <a:schemeClr val="tx1"/>
                          </a:solidFill>
                          <a:effectLst/>
                          <a:latin typeface="Segoe UI"/>
                          <a:ea typeface="+mn-ea"/>
                          <a:cs typeface="+mn-cs"/>
                        </a:rPr>
                        <a:t>Grundschutz</a:t>
                      </a:r>
                      <a:r>
                        <a:rPr lang="en-US" sz="1400" u="none" strike="noStrike" kern="1200" dirty="0">
                          <a:solidFill>
                            <a:schemeClr val="tx1"/>
                          </a:solidFill>
                          <a:effectLst/>
                          <a:latin typeface="Segoe UI"/>
                          <a:ea typeface="+mn-ea"/>
                          <a:cs typeface="+mn-cs"/>
                        </a:rPr>
                        <a:t> workbook</a:t>
                      </a:r>
                      <a:endParaRPr lang="en-US" sz="1400" u="none" strike="noStrike" kern="1200" dirty="0">
                        <a:solidFill>
                          <a:schemeClr val="tx1"/>
                        </a:solidFill>
                        <a:effectLst/>
                        <a:latin typeface="+mn-lt"/>
                        <a:ea typeface="+mn-ea"/>
                        <a:cs typeface="+mn-cs"/>
                      </a:endParaRPr>
                    </a:p>
                  </a:txBody>
                  <a:tcPr marL="7927" marR="7927" marT="7927" marB="9512"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70249277"/>
                  </a:ext>
                </a:extLst>
              </a:tr>
            </a:tbl>
          </a:graphicData>
        </a:graphic>
      </p:graphicFrame>
      <p:sp>
        <p:nvSpPr>
          <p:cNvPr id="2" name="TextBox 1">
            <a:extLst>
              <a:ext uri="{FF2B5EF4-FFF2-40B4-BE49-F238E27FC236}">
                <a16:creationId xmlns:a16="http://schemas.microsoft.com/office/drawing/2014/main" id="{FCDA859B-7598-401D-AD77-8A417B1A3B5C}"/>
              </a:ext>
            </a:extLst>
          </p:cNvPr>
          <p:cNvSpPr txBox="1"/>
          <p:nvPr/>
        </p:nvSpPr>
        <p:spPr>
          <a:xfrm>
            <a:off x="9037496" y="6552520"/>
            <a:ext cx="3424905" cy="527358"/>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dirty="0">
                <a:gradFill>
                  <a:gsLst>
                    <a:gs pos="2917">
                      <a:srgbClr val="505050"/>
                    </a:gs>
                    <a:gs pos="30000">
                      <a:srgbClr val="505050"/>
                    </a:gs>
                  </a:gsLst>
                  <a:lin ang="5400000" scaled="0"/>
                </a:gradFill>
                <a:latin typeface="Segoe UI"/>
                <a:hlinkClick r:id="rId3"/>
              </a:rPr>
              <a:t>https://aka.ms/AzureCompliance</a:t>
            </a:r>
            <a:r>
              <a:rPr lang="en-US" sz="1632" dirty="0">
                <a:gradFill>
                  <a:gsLst>
                    <a:gs pos="2917">
                      <a:srgbClr val="505050"/>
                    </a:gs>
                    <a:gs pos="30000">
                      <a:srgbClr val="505050"/>
                    </a:gs>
                  </a:gsLst>
                  <a:lin ang="5400000" scaled="0"/>
                </a:gradFill>
                <a:latin typeface="Segoe UI"/>
              </a:rPr>
              <a:t> </a:t>
            </a:r>
          </a:p>
        </p:txBody>
      </p:sp>
    </p:spTree>
    <p:extLst>
      <p:ext uri="{BB962C8B-B14F-4D97-AF65-F5344CB8AC3E}">
        <p14:creationId xmlns:p14="http://schemas.microsoft.com/office/powerpoint/2010/main" val="1231161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4FA063-8E4E-40E4-860B-852CD6B4D2E7}"/>
              </a:ext>
            </a:extLst>
          </p:cNvPr>
          <p:cNvSpPr>
            <a:spLocks noGrp="1"/>
          </p:cNvSpPr>
          <p:nvPr>
            <p:ph type="body" sz="quarter" idx="10"/>
          </p:nvPr>
        </p:nvSpPr>
        <p:spPr/>
        <p:txBody>
          <a:bodyPr/>
          <a:lstStyle/>
          <a:p>
            <a:r>
              <a:rPr lang="en-US"/>
              <a:t>Microsoft inter-datacenter backbone</a:t>
            </a:r>
          </a:p>
        </p:txBody>
      </p:sp>
      <p:grpSp>
        <p:nvGrpSpPr>
          <p:cNvPr id="2" name="Group 1"/>
          <p:cNvGrpSpPr/>
          <p:nvPr/>
        </p:nvGrpSpPr>
        <p:grpSpPr>
          <a:xfrm>
            <a:off x="292354" y="1128264"/>
            <a:ext cx="11850748" cy="5415336"/>
            <a:chOff x="291512" y="1044398"/>
            <a:chExt cx="11852429" cy="5416104"/>
          </a:xfrm>
        </p:grpSpPr>
        <p:grpSp>
          <p:nvGrpSpPr>
            <p:cNvPr id="6" name="Group 5"/>
            <p:cNvGrpSpPr/>
            <p:nvPr/>
          </p:nvGrpSpPr>
          <p:grpSpPr>
            <a:xfrm>
              <a:off x="291512" y="1044398"/>
              <a:ext cx="11730895" cy="5416104"/>
              <a:chOff x="291512" y="1044398"/>
              <a:chExt cx="11730895" cy="5416104"/>
            </a:xfrm>
          </p:grpSpPr>
          <p:pic>
            <p:nvPicPr>
              <p:cNvPr id="1051" name="Picture 1050" descr="world map"/>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1053" name="Rectangle 1052"/>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0" name="Freeform 8"/>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1" name="Freeform 5"/>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3" name="Freeform 6"/>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4" name="Freeform 7"/>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5" name="Freeform 8"/>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6" name="Freeform 9"/>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7" name="Freeform 10"/>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8" name="Freeform 11"/>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9" name="Freeform 12"/>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0" name="Freeform 13"/>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1" name="Freeform 14"/>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2" name="Freeform 15"/>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3" name="Freeform 16"/>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4" name="Freeform 17"/>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5" name="Freeform 18"/>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6" name="Freeform 19"/>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7" name="Freeform 20"/>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8" name="Freeform 21"/>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9" name="Freeform 22"/>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0" name="Freeform 23"/>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1" name="Freeform 24"/>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2" name="Freeform 25"/>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3" name="Freeform 26"/>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4" name="Freeform 27"/>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5" name="Freeform 28"/>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6" name="Freeform 29"/>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7" name="Freeform 30"/>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8" name="Freeform 31"/>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9" name="Freeform 32"/>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0" name="Freeform 33"/>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1" name="Line 34"/>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2" name="Freeform 35"/>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3" name="Freeform 36"/>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4" name="Freeform 37"/>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5" name="Freeform 38"/>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6" name="Freeform 39"/>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7" name="Freeform 40"/>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8" name="Freeform 41"/>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9" name="Line 42"/>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0" name="Freeform 43"/>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1" name="Freeform 44"/>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2" name="Freeform 45"/>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3" name="Freeform 46"/>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4" name="Freeform 47"/>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5" name="Freeform 48"/>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6" name="Freeform 49"/>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7" name="Freeform 50"/>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8" name="Freeform 51"/>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9" name="Freeform 52"/>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0" name="Freeform 53"/>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1" name="Freeform 54"/>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2" name="Freeform 55"/>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3" name="Freeform 56"/>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4" name="Freeform 57"/>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5" name="Freeform 58"/>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6" name="Freeform 59"/>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7" name="Freeform 60"/>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8" name="Freeform 61"/>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9" name="Freeform 62"/>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0" name="Freeform 63"/>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1" name="Freeform 64"/>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2" name="Freeform 65"/>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3" name="Freeform 66"/>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4" name="Freeform 67"/>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5" name="Freeform 68"/>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6" name="Freeform 69"/>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7" name="Freeform 70"/>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8" name="Freeform 71"/>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9" name="Freeform 72"/>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0" name="Freeform 73"/>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1" name="Freeform 74"/>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2" name="Freeform 75"/>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3" name="Freeform 76"/>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4" name="Freeform 77"/>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5" name="Freeform 78"/>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6" name="Freeform 79"/>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7" name="Freeform 80"/>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8" name="Freeform 81"/>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9" name="Freeform 82"/>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927" name="Group 926"/>
              <p:cNvGrpSpPr/>
              <p:nvPr/>
            </p:nvGrpSpPr>
            <p:grpSpPr>
              <a:xfrm>
                <a:off x="5973079" y="2748470"/>
                <a:ext cx="128016" cy="128016"/>
                <a:chOff x="1520304" y="1939550"/>
                <a:chExt cx="726812" cy="726812"/>
              </a:xfrm>
            </p:grpSpPr>
            <p:sp>
              <p:nvSpPr>
                <p:cNvPr id="928" name="Oval 92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29" name="Group 928"/>
                <p:cNvGrpSpPr/>
                <p:nvPr/>
              </p:nvGrpSpPr>
              <p:grpSpPr>
                <a:xfrm>
                  <a:off x="1627350" y="2071688"/>
                  <a:ext cx="512722" cy="462536"/>
                  <a:chOff x="1302898" y="1640683"/>
                  <a:chExt cx="1201027" cy="1083468"/>
                </a:xfrm>
              </p:grpSpPr>
              <p:sp>
                <p:nvSpPr>
                  <p:cNvPr id="93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15" name="Group 814"/>
              <p:cNvGrpSpPr/>
              <p:nvPr/>
            </p:nvGrpSpPr>
            <p:grpSpPr>
              <a:xfrm>
                <a:off x="9868710" y="3418123"/>
                <a:ext cx="128016" cy="128016"/>
                <a:chOff x="1520304" y="1939550"/>
                <a:chExt cx="726812" cy="726812"/>
              </a:xfrm>
            </p:grpSpPr>
            <p:sp>
              <p:nvSpPr>
                <p:cNvPr id="816" name="Oval 81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17" name="Group 816"/>
                <p:cNvGrpSpPr/>
                <p:nvPr/>
              </p:nvGrpSpPr>
              <p:grpSpPr>
                <a:xfrm>
                  <a:off x="1627350" y="2071688"/>
                  <a:ext cx="512722" cy="462536"/>
                  <a:chOff x="1302898" y="1640683"/>
                  <a:chExt cx="1201027" cy="1083468"/>
                </a:xfrm>
              </p:grpSpPr>
              <p:sp>
                <p:nvSpPr>
                  <p:cNvPr id="81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07" name="Group 806"/>
              <p:cNvGrpSpPr/>
              <p:nvPr/>
            </p:nvGrpSpPr>
            <p:grpSpPr>
              <a:xfrm>
                <a:off x="9771289" y="3315135"/>
                <a:ext cx="128016" cy="128016"/>
                <a:chOff x="1520304" y="1939550"/>
                <a:chExt cx="726812" cy="726812"/>
              </a:xfrm>
            </p:grpSpPr>
            <p:sp>
              <p:nvSpPr>
                <p:cNvPr id="808" name="Oval 80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09" name="Group 808"/>
                <p:cNvGrpSpPr/>
                <p:nvPr/>
              </p:nvGrpSpPr>
              <p:grpSpPr>
                <a:xfrm>
                  <a:off x="1627350" y="2071688"/>
                  <a:ext cx="512722" cy="462536"/>
                  <a:chOff x="1302898" y="1640683"/>
                  <a:chExt cx="1201027" cy="1083468"/>
                </a:xfrm>
              </p:grpSpPr>
              <p:sp>
                <p:nvSpPr>
                  <p:cNvPr id="8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3" name="Group 572"/>
              <p:cNvGrpSpPr/>
              <p:nvPr/>
            </p:nvGrpSpPr>
            <p:grpSpPr>
              <a:xfrm>
                <a:off x="3269362" y="3279968"/>
                <a:ext cx="128016" cy="128016"/>
                <a:chOff x="1520304" y="1939550"/>
                <a:chExt cx="726812" cy="726812"/>
              </a:xfrm>
            </p:grpSpPr>
            <p:sp>
              <p:nvSpPr>
                <p:cNvPr id="574" name="Oval 57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75" name="Group 574"/>
                <p:cNvGrpSpPr/>
                <p:nvPr/>
              </p:nvGrpSpPr>
              <p:grpSpPr>
                <a:xfrm>
                  <a:off x="1627350" y="2071688"/>
                  <a:ext cx="512722" cy="462536"/>
                  <a:chOff x="1302898" y="1640683"/>
                  <a:chExt cx="1201027" cy="1083468"/>
                </a:xfrm>
              </p:grpSpPr>
              <p:sp>
                <p:nvSpPr>
                  <p:cNvPr id="57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0" name="Group 569"/>
              <p:cNvGrpSpPr/>
              <p:nvPr/>
            </p:nvGrpSpPr>
            <p:grpSpPr>
              <a:xfrm>
                <a:off x="3333060" y="3373249"/>
                <a:ext cx="128016" cy="128016"/>
                <a:chOff x="6617763" y="1494678"/>
                <a:chExt cx="188006" cy="188004"/>
              </a:xfrm>
            </p:grpSpPr>
            <p:sp>
              <p:nvSpPr>
                <p:cNvPr id="571" name="Oval 57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7" name="Group 486"/>
              <p:cNvGrpSpPr/>
              <p:nvPr/>
            </p:nvGrpSpPr>
            <p:grpSpPr>
              <a:xfrm>
                <a:off x="2766086" y="3560656"/>
                <a:ext cx="128016" cy="128016"/>
                <a:chOff x="1520304" y="1939550"/>
                <a:chExt cx="726812" cy="726812"/>
              </a:xfrm>
            </p:grpSpPr>
            <p:sp>
              <p:nvSpPr>
                <p:cNvPr id="488" name="Oval 4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9" name="Group 488"/>
                <p:cNvGrpSpPr/>
                <p:nvPr/>
              </p:nvGrpSpPr>
              <p:grpSpPr>
                <a:xfrm>
                  <a:off x="1627350" y="2071688"/>
                  <a:ext cx="512722" cy="462536"/>
                  <a:chOff x="1302898" y="1640683"/>
                  <a:chExt cx="1201027" cy="1083468"/>
                </a:xfrm>
              </p:grpSpPr>
              <p:sp>
                <p:nvSpPr>
                  <p:cNvPr id="4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9" name="Group 478"/>
              <p:cNvGrpSpPr/>
              <p:nvPr/>
            </p:nvGrpSpPr>
            <p:grpSpPr>
              <a:xfrm>
                <a:off x="2720799" y="3588285"/>
                <a:ext cx="128016" cy="128016"/>
                <a:chOff x="1520304" y="1939550"/>
                <a:chExt cx="726812" cy="726812"/>
              </a:xfrm>
            </p:grpSpPr>
            <p:sp>
              <p:nvSpPr>
                <p:cNvPr id="480" name="Oval 4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1" name="Group 480"/>
                <p:cNvGrpSpPr/>
                <p:nvPr/>
              </p:nvGrpSpPr>
              <p:grpSpPr>
                <a:xfrm>
                  <a:off x="1627350" y="2071688"/>
                  <a:ext cx="512722" cy="462536"/>
                  <a:chOff x="1302898" y="1640683"/>
                  <a:chExt cx="1201027" cy="1083468"/>
                </a:xfrm>
              </p:grpSpPr>
              <p:sp>
                <p:nvSpPr>
                  <p:cNvPr id="4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37" name="Group 236"/>
              <p:cNvGrpSpPr/>
              <p:nvPr/>
            </p:nvGrpSpPr>
            <p:grpSpPr>
              <a:xfrm>
                <a:off x="3916060" y="5577983"/>
                <a:ext cx="128016" cy="128016"/>
                <a:chOff x="1520304" y="1939550"/>
                <a:chExt cx="726812" cy="726812"/>
              </a:xfrm>
            </p:grpSpPr>
            <p:sp>
              <p:nvSpPr>
                <p:cNvPr id="238" name="Oval 2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290" name="Group 289"/>
                <p:cNvGrpSpPr/>
                <p:nvPr/>
              </p:nvGrpSpPr>
              <p:grpSpPr>
                <a:xfrm>
                  <a:off x="1627350" y="2071688"/>
                  <a:ext cx="512722" cy="462536"/>
                  <a:chOff x="1302898" y="1640683"/>
                  <a:chExt cx="1201027" cy="1083468"/>
                </a:xfrm>
              </p:grpSpPr>
              <p:sp>
                <p:nvSpPr>
                  <p:cNvPr id="2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96" name="Group 295"/>
              <p:cNvGrpSpPr/>
              <p:nvPr/>
            </p:nvGrpSpPr>
            <p:grpSpPr>
              <a:xfrm>
                <a:off x="3547079" y="5948616"/>
                <a:ext cx="128016" cy="128016"/>
                <a:chOff x="6617763" y="1494678"/>
                <a:chExt cx="188006" cy="188004"/>
              </a:xfrm>
            </p:grpSpPr>
            <p:sp>
              <p:nvSpPr>
                <p:cNvPr id="297" name="Oval 29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9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9" name="Group 298"/>
              <p:cNvGrpSpPr/>
              <p:nvPr/>
            </p:nvGrpSpPr>
            <p:grpSpPr>
              <a:xfrm>
                <a:off x="4296463" y="5522724"/>
                <a:ext cx="128016" cy="128016"/>
                <a:chOff x="6617763" y="1494678"/>
                <a:chExt cx="188006" cy="188004"/>
              </a:xfrm>
            </p:grpSpPr>
            <p:sp>
              <p:nvSpPr>
                <p:cNvPr id="300" name="Oval 29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10" name="Group 309"/>
              <p:cNvGrpSpPr/>
              <p:nvPr/>
            </p:nvGrpSpPr>
            <p:grpSpPr>
              <a:xfrm>
                <a:off x="4425893" y="5507189"/>
                <a:ext cx="128016" cy="128016"/>
                <a:chOff x="6617763" y="1494678"/>
                <a:chExt cx="188006" cy="188004"/>
              </a:xfrm>
            </p:grpSpPr>
            <p:sp>
              <p:nvSpPr>
                <p:cNvPr id="327" name="Oval 3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5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52" name="Group 351"/>
              <p:cNvGrpSpPr/>
              <p:nvPr/>
            </p:nvGrpSpPr>
            <p:grpSpPr>
              <a:xfrm>
                <a:off x="4552535" y="4890648"/>
                <a:ext cx="128016" cy="128016"/>
                <a:chOff x="6617763" y="1494678"/>
                <a:chExt cx="188006" cy="188004"/>
              </a:xfrm>
            </p:grpSpPr>
            <p:sp>
              <p:nvSpPr>
                <p:cNvPr id="377" name="Oval 3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79" name="Group 378"/>
              <p:cNvGrpSpPr/>
              <p:nvPr/>
            </p:nvGrpSpPr>
            <p:grpSpPr>
              <a:xfrm>
                <a:off x="811374" y="4005550"/>
                <a:ext cx="128016" cy="128016"/>
                <a:chOff x="1520304" y="1939550"/>
                <a:chExt cx="726812" cy="726812"/>
              </a:xfrm>
            </p:grpSpPr>
            <p:sp>
              <p:nvSpPr>
                <p:cNvPr id="380" name="Oval 3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381" name="Group 380"/>
                <p:cNvGrpSpPr/>
                <p:nvPr/>
              </p:nvGrpSpPr>
              <p:grpSpPr>
                <a:xfrm>
                  <a:off x="1627350" y="2071688"/>
                  <a:ext cx="512722" cy="462536"/>
                  <a:chOff x="1302898" y="1640683"/>
                  <a:chExt cx="1201027" cy="1083468"/>
                </a:xfrm>
              </p:grpSpPr>
              <p:sp>
                <p:nvSpPr>
                  <p:cNvPr id="3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387" name="Group 386"/>
              <p:cNvGrpSpPr/>
              <p:nvPr/>
            </p:nvGrpSpPr>
            <p:grpSpPr>
              <a:xfrm>
                <a:off x="3226557" y="3874799"/>
                <a:ext cx="128016" cy="128016"/>
                <a:chOff x="1520304" y="1939550"/>
                <a:chExt cx="726812" cy="726812"/>
              </a:xfrm>
            </p:grpSpPr>
            <p:sp>
              <p:nvSpPr>
                <p:cNvPr id="388" name="Oval 3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02" name="Group 401"/>
                <p:cNvGrpSpPr/>
                <p:nvPr/>
              </p:nvGrpSpPr>
              <p:grpSpPr>
                <a:xfrm>
                  <a:off x="1627350" y="2071688"/>
                  <a:ext cx="512722" cy="462536"/>
                  <a:chOff x="1302898" y="1640683"/>
                  <a:chExt cx="1201027" cy="1083468"/>
                </a:xfrm>
              </p:grpSpPr>
              <p:sp>
                <p:nvSpPr>
                  <p:cNvPr id="40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08" name="Group 407"/>
              <p:cNvGrpSpPr/>
              <p:nvPr/>
            </p:nvGrpSpPr>
            <p:grpSpPr>
              <a:xfrm>
                <a:off x="2604858" y="4017573"/>
                <a:ext cx="128016" cy="128016"/>
                <a:chOff x="1520304" y="1939550"/>
                <a:chExt cx="726812" cy="726812"/>
              </a:xfrm>
            </p:grpSpPr>
            <p:sp>
              <p:nvSpPr>
                <p:cNvPr id="409" name="Oval 40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10" name="Group 409"/>
                <p:cNvGrpSpPr/>
                <p:nvPr/>
              </p:nvGrpSpPr>
              <p:grpSpPr>
                <a:xfrm>
                  <a:off x="1627350" y="2071688"/>
                  <a:ext cx="512722" cy="462536"/>
                  <a:chOff x="1302898" y="1640683"/>
                  <a:chExt cx="1201027" cy="1083468"/>
                </a:xfrm>
              </p:grpSpPr>
              <p:sp>
                <p:nvSpPr>
                  <p:cNvPr id="41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25" name="Group 424"/>
              <p:cNvGrpSpPr/>
              <p:nvPr/>
            </p:nvGrpSpPr>
            <p:grpSpPr>
              <a:xfrm>
                <a:off x="2509072" y="3602738"/>
                <a:ext cx="128016" cy="128016"/>
                <a:chOff x="1520304" y="1939550"/>
                <a:chExt cx="726812" cy="726812"/>
              </a:xfrm>
            </p:grpSpPr>
            <p:sp>
              <p:nvSpPr>
                <p:cNvPr id="426" name="Oval 42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27" name="Group 426"/>
                <p:cNvGrpSpPr/>
                <p:nvPr/>
              </p:nvGrpSpPr>
              <p:grpSpPr>
                <a:xfrm>
                  <a:off x="1627350" y="2071688"/>
                  <a:ext cx="512722" cy="462536"/>
                  <a:chOff x="1302898" y="1640683"/>
                  <a:chExt cx="1201027" cy="1083468"/>
                </a:xfrm>
              </p:grpSpPr>
              <p:sp>
                <p:nvSpPr>
                  <p:cNvPr id="42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33" name="Group 432"/>
              <p:cNvGrpSpPr/>
              <p:nvPr/>
            </p:nvGrpSpPr>
            <p:grpSpPr>
              <a:xfrm>
                <a:off x="2352690" y="3546397"/>
                <a:ext cx="128016" cy="128016"/>
                <a:chOff x="1520304" y="1939550"/>
                <a:chExt cx="726812" cy="726812"/>
              </a:xfrm>
            </p:grpSpPr>
            <p:sp>
              <p:nvSpPr>
                <p:cNvPr id="434" name="Oval 4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35" name="Group 434"/>
                <p:cNvGrpSpPr/>
                <p:nvPr/>
              </p:nvGrpSpPr>
              <p:grpSpPr>
                <a:xfrm>
                  <a:off x="1627350" y="2071688"/>
                  <a:ext cx="512722" cy="462536"/>
                  <a:chOff x="1302898" y="1640683"/>
                  <a:chExt cx="1201027" cy="1083468"/>
                </a:xfrm>
              </p:grpSpPr>
              <p:sp>
                <p:nvSpPr>
                  <p:cNvPr id="4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1" name="Group 440"/>
              <p:cNvGrpSpPr/>
              <p:nvPr/>
            </p:nvGrpSpPr>
            <p:grpSpPr>
              <a:xfrm>
                <a:off x="2201880" y="3414979"/>
                <a:ext cx="128016" cy="128016"/>
                <a:chOff x="1520304" y="1939550"/>
                <a:chExt cx="726812" cy="726812"/>
              </a:xfrm>
            </p:grpSpPr>
            <p:sp>
              <p:nvSpPr>
                <p:cNvPr id="442" name="Oval 44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43" name="Group 442"/>
                <p:cNvGrpSpPr/>
                <p:nvPr/>
              </p:nvGrpSpPr>
              <p:grpSpPr>
                <a:xfrm>
                  <a:off x="1627350" y="2071688"/>
                  <a:ext cx="512722" cy="462536"/>
                  <a:chOff x="1302898" y="1640683"/>
                  <a:chExt cx="1201027" cy="1083468"/>
                </a:xfrm>
              </p:grpSpPr>
              <p:sp>
                <p:nvSpPr>
                  <p:cNvPr id="44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9" name="Group 448"/>
              <p:cNvGrpSpPr/>
              <p:nvPr/>
            </p:nvGrpSpPr>
            <p:grpSpPr>
              <a:xfrm>
                <a:off x="2104493" y="3534947"/>
                <a:ext cx="128016" cy="128016"/>
                <a:chOff x="1520304" y="1939550"/>
                <a:chExt cx="726812" cy="726812"/>
              </a:xfrm>
            </p:grpSpPr>
            <p:sp>
              <p:nvSpPr>
                <p:cNvPr id="450" name="Oval 44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1" name="Group 450"/>
                <p:cNvGrpSpPr/>
                <p:nvPr/>
              </p:nvGrpSpPr>
              <p:grpSpPr>
                <a:xfrm>
                  <a:off x="1627350" y="2071688"/>
                  <a:ext cx="512722" cy="462536"/>
                  <a:chOff x="1302898" y="1640683"/>
                  <a:chExt cx="1201027" cy="1083468"/>
                </a:xfrm>
              </p:grpSpPr>
              <p:sp>
                <p:nvSpPr>
                  <p:cNvPr id="45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57" name="Group 456"/>
              <p:cNvGrpSpPr/>
              <p:nvPr/>
            </p:nvGrpSpPr>
            <p:grpSpPr>
              <a:xfrm>
                <a:off x="2003442" y="3338194"/>
                <a:ext cx="128016" cy="128016"/>
                <a:chOff x="1520304" y="1939550"/>
                <a:chExt cx="726812" cy="726812"/>
              </a:xfrm>
            </p:grpSpPr>
            <p:sp>
              <p:nvSpPr>
                <p:cNvPr id="458" name="Oval 45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9" name="Group 458"/>
                <p:cNvGrpSpPr/>
                <p:nvPr/>
              </p:nvGrpSpPr>
              <p:grpSpPr>
                <a:xfrm>
                  <a:off x="1627350" y="2071688"/>
                  <a:ext cx="512722" cy="462536"/>
                  <a:chOff x="1302898" y="1640683"/>
                  <a:chExt cx="1201027" cy="1083468"/>
                </a:xfrm>
              </p:grpSpPr>
              <p:sp>
                <p:nvSpPr>
                  <p:cNvPr id="46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65" name="Group 464"/>
              <p:cNvGrpSpPr/>
              <p:nvPr/>
            </p:nvGrpSpPr>
            <p:grpSpPr>
              <a:xfrm>
                <a:off x="2817464" y="3664985"/>
                <a:ext cx="128016" cy="128016"/>
                <a:chOff x="1520304" y="1939550"/>
                <a:chExt cx="726812" cy="726812"/>
              </a:xfrm>
            </p:grpSpPr>
            <p:sp>
              <p:nvSpPr>
                <p:cNvPr id="466" name="Oval 46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67" name="Group 466"/>
                <p:cNvGrpSpPr/>
                <p:nvPr/>
              </p:nvGrpSpPr>
              <p:grpSpPr>
                <a:xfrm>
                  <a:off x="1627350" y="2071688"/>
                  <a:ext cx="512722" cy="462536"/>
                  <a:chOff x="1302898" y="1640683"/>
                  <a:chExt cx="1201027" cy="1083468"/>
                </a:xfrm>
              </p:grpSpPr>
              <p:sp>
                <p:nvSpPr>
                  <p:cNvPr id="46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3" name="Group 472"/>
              <p:cNvGrpSpPr/>
              <p:nvPr/>
            </p:nvGrpSpPr>
            <p:grpSpPr>
              <a:xfrm>
                <a:off x="2732387" y="3720244"/>
                <a:ext cx="128016" cy="128016"/>
                <a:chOff x="6617763" y="1494678"/>
                <a:chExt cx="188006" cy="188004"/>
              </a:xfrm>
            </p:grpSpPr>
            <p:sp>
              <p:nvSpPr>
                <p:cNvPr id="474" name="Oval 47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76" name="Group 475"/>
              <p:cNvGrpSpPr/>
              <p:nvPr/>
            </p:nvGrpSpPr>
            <p:grpSpPr>
              <a:xfrm>
                <a:off x="2008100" y="3359241"/>
                <a:ext cx="128016" cy="128016"/>
                <a:chOff x="6617763" y="1494678"/>
                <a:chExt cx="188006" cy="188004"/>
              </a:xfrm>
            </p:grpSpPr>
            <p:sp>
              <p:nvSpPr>
                <p:cNvPr id="477" name="Oval 4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95" name="Group 494"/>
              <p:cNvGrpSpPr/>
              <p:nvPr/>
            </p:nvGrpSpPr>
            <p:grpSpPr>
              <a:xfrm>
                <a:off x="3098555" y="3597686"/>
                <a:ext cx="128016" cy="128016"/>
                <a:chOff x="1520304" y="1939550"/>
                <a:chExt cx="726812" cy="726812"/>
              </a:xfrm>
            </p:grpSpPr>
            <p:sp>
              <p:nvSpPr>
                <p:cNvPr id="496" name="Oval 49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97" name="Group 496"/>
                <p:cNvGrpSpPr/>
                <p:nvPr/>
              </p:nvGrpSpPr>
              <p:grpSpPr>
                <a:xfrm>
                  <a:off x="1627350" y="2071688"/>
                  <a:ext cx="512722" cy="462536"/>
                  <a:chOff x="1302898" y="1640683"/>
                  <a:chExt cx="1201027" cy="1083468"/>
                </a:xfrm>
              </p:grpSpPr>
              <p:sp>
                <p:nvSpPr>
                  <p:cNvPr id="49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03" name="Group 502"/>
              <p:cNvGrpSpPr/>
              <p:nvPr/>
            </p:nvGrpSpPr>
            <p:grpSpPr>
              <a:xfrm>
                <a:off x="2449931" y="3334672"/>
                <a:ext cx="128016" cy="128016"/>
                <a:chOff x="1520304" y="1939550"/>
                <a:chExt cx="726812" cy="726812"/>
              </a:xfrm>
            </p:grpSpPr>
            <p:sp>
              <p:nvSpPr>
                <p:cNvPr id="504" name="Oval 5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05" name="Group 504"/>
                <p:cNvGrpSpPr/>
                <p:nvPr/>
              </p:nvGrpSpPr>
              <p:grpSpPr>
                <a:xfrm>
                  <a:off x="1627350" y="2071688"/>
                  <a:ext cx="512722" cy="462536"/>
                  <a:chOff x="1302898" y="1640683"/>
                  <a:chExt cx="1201027" cy="1083468"/>
                </a:xfrm>
              </p:grpSpPr>
              <p:sp>
                <p:nvSpPr>
                  <p:cNvPr id="5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11" name="Group 510"/>
              <p:cNvGrpSpPr/>
              <p:nvPr/>
            </p:nvGrpSpPr>
            <p:grpSpPr>
              <a:xfrm>
                <a:off x="2452750" y="3300492"/>
                <a:ext cx="128016" cy="128016"/>
                <a:chOff x="6617763" y="1494678"/>
                <a:chExt cx="188006" cy="188004"/>
              </a:xfrm>
            </p:grpSpPr>
            <p:sp>
              <p:nvSpPr>
                <p:cNvPr id="512" name="Oval 51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1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5" name="Group 544"/>
              <p:cNvGrpSpPr/>
              <p:nvPr/>
            </p:nvGrpSpPr>
            <p:grpSpPr>
              <a:xfrm>
                <a:off x="2818125" y="3258368"/>
                <a:ext cx="128016" cy="128016"/>
                <a:chOff x="6617763" y="1494678"/>
                <a:chExt cx="188006" cy="188004"/>
              </a:xfrm>
            </p:grpSpPr>
            <p:sp>
              <p:nvSpPr>
                <p:cNvPr id="546" name="Oval 54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4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8" name="Group 547"/>
              <p:cNvGrpSpPr/>
              <p:nvPr/>
            </p:nvGrpSpPr>
            <p:grpSpPr>
              <a:xfrm>
                <a:off x="3016135" y="3243436"/>
                <a:ext cx="128016" cy="128016"/>
                <a:chOff x="1520304" y="1939550"/>
                <a:chExt cx="726812" cy="726812"/>
              </a:xfrm>
            </p:grpSpPr>
            <p:sp>
              <p:nvSpPr>
                <p:cNvPr id="549" name="Oval 54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50" name="Group 549"/>
                <p:cNvGrpSpPr/>
                <p:nvPr/>
              </p:nvGrpSpPr>
              <p:grpSpPr>
                <a:xfrm>
                  <a:off x="1627350" y="2071688"/>
                  <a:ext cx="512722" cy="462536"/>
                  <a:chOff x="1302898" y="1640683"/>
                  <a:chExt cx="1201027" cy="1083468"/>
                </a:xfrm>
              </p:grpSpPr>
              <p:sp>
                <p:nvSpPr>
                  <p:cNvPr id="55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56" name="Group 555"/>
              <p:cNvGrpSpPr/>
              <p:nvPr/>
            </p:nvGrpSpPr>
            <p:grpSpPr>
              <a:xfrm>
                <a:off x="3001301" y="3228636"/>
                <a:ext cx="128016" cy="128016"/>
                <a:chOff x="6617763" y="1494678"/>
                <a:chExt cx="188006" cy="188004"/>
              </a:xfrm>
            </p:grpSpPr>
            <p:sp>
              <p:nvSpPr>
                <p:cNvPr id="557" name="Oval 55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5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59" name="Group 558"/>
              <p:cNvGrpSpPr/>
              <p:nvPr/>
            </p:nvGrpSpPr>
            <p:grpSpPr>
              <a:xfrm>
                <a:off x="3526736" y="3231225"/>
                <a:ext cx="128016" cy="128016"/>
                <a:chOff x="1520304" y="1939550"/>
                <a:chExt cx="726812" cy="726812"/>
              </a:xfrm>
            </p:grpSpPr>
            <p:sp>
              <p:nvSpPr>
                <p:cNvPr id="560" name="Oval 5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61" name="Group 560"/>
                <p:cNvGrpSpPr/>
                <p:nvPr/>
              </p:nvGrpSpPr>
              <p:grpSpPr>
                <a:xfrm>
                  <a:off x="1627350" y="2071688"/>
                  <a:ext cx="512722" cy="462536"/>
                  <a:chOff x="1302898" y="1640683"/>
                  <a:chExt cx="1201027" cy="1083468"/>
                </a:xfrm>
              </p:grpSpPr>
              <p:sp>
                <p:nvSpPr>
                  <p:cNvPr id="5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67" name="Group 566"/>
              <p:cNvGrpSpPr/>
              <p:nvPr/>
            </p:nvGrpSpPr>
            <p:grpSpPr>
              <a:xfrm>
                <a:off x="3285210" y="3453320"/>
                <a:ext cx="128016" cy="128016"/>
                <a:chOff x="6617763" y="1494678"/>
                <a:chExt cx="188006" cy="188004"/>
              </a:xfrm>
            </p:grpSpPr>
            <p:sp>
              <p:nvSpPr>
                <p:cNvPr id="568" name="Oval 5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1" name="Group 580"/>
              <p:cNvGrpSpPr/>
              <p:nvPr/>
            </p:nvGrpSpPr>
            <p:grpSpPr>
              <a:xfrm>
                <a:off x="3339456" y="3168944"/>
                <a:ext cx="128016" cy="128016"/>
                <a:chOff x="6617763" y="1494678"/>
                <a:chExt cx="188006" cy="188004"/>
              </a:xfrm>
            </p:grpSpPr>
            <p:sp>
              <p:nvSpPr>
                <p:cNvPr id="582" name="Oval 58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8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4" name="Group 583"/>
              <p:cNvGrpSpPr/>
              <p:nvPr/>
            </p:nvGrpSpPr>
            <p:grpSpPr>
              <a:xfrm>
                <a:off x="3610618" y="3130082"/>
                <a:ext cx="128016" cy="128016"/>
                <a:chOff x="1520304" y="1939550"/>
                <a:chExt cx="726812" cy="726812"/>
              </a:xfrm>
            </p:grpSpPr>
            <p:sp>
              <p:nvSpPr>
                <p:cNvPr id="585" name="Oval 58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86" name="Group 585"/>
                <p:cNvGrpSpPr/>
                <p:nvPr/>
              </p:nvGrpSpPr>
              <p:grpSpPr>
                <a:xfrm>
                  <a:off x="1627350" y="2071688"/>
                  <a:ext cx="512722" cy="462536"/>
                  <a:chOff x="1302898" y="1640683"/>
                  <a:chExt cx="1201027" cy="1083468"/>
                </a:xfrm>
              </p:grpSpPr>
              <p:sp>
                <p:nvSpPr>
                  <p:cNvPr id="58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92" name="Group 591"/>
              <p:cNvGrpSpPr/>
              <p:nvPr/>
            </p:nvGrpSpPr>
            <p:grpSpPr>
              <a:xfrm>
                <a:off x="3515161" y="3018209"/>
                <a:ext cx="128016" cy="128016"/>
                <a:chOff x="1520304" y="1939550"/>
                <a:chExt cx="726812" cy="726812"/>
              </a:xfrm>
            </p:grpSpPr>
            <p:sp>
              <p:nvSpPr>
                <p:cNvPr id="593" name="Oval 59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94" name="Group 593"/>
                <p:cNvGrpSpPr/>
                <p:nvPr/>
              </p:nvGrpSpPr>
              <p:grpSpPr>
                <a:xfrm>
                  <a:off x="1627350" y="2071688"/>
                  <a:ext cx="512722" cy="462536"/>
                  <a:chOff x="1302898" y="1640683"/>
                  <a:chExt cx="1201027" cy="1083468"/>
                </a:xfrm>
              </p:grpSpPr>
              <p:sp>
                <p:nvSpPr>
                  <p:cNvPr id="59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00" name="Group 599"/>
              <p:cNvGrpSpPr/>
              <p:nvPr/>
            </p:nvGrpSpPr>
            <p:grpSpPr>
              <a:xfrm>
                <a:off x="3584436" y="2988961"/>
                <a:ext cx="128016" cy="128016"/>
                <a:chOff x="6617763" y="1494678"/>
                <a:chExt cx="188006" cy="188004"/>
              </a:xfrm>
            </p:grpSpPr>
            <p:sp>
              <p:nvSpPr>
                <p:cNvPr id="601" name="Oval 60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03" name="Group 602"/>
              <p:cNvGrpSpPr/>
              <p:nvPr/>
            </p:nvGrpSpPr>
            <p:grpSpPr>
              <a:xfrm>
                <a:off x="1930285" y="2970174"/>
                <a:ext cx="128016" cy="128016"/>
                <a:chOff x="1520304" y="1939550"/>
                <a:chExt cx="726812" cy="726812"/>
              </a:xfrm>
            </p:grpSpPr>
            <p:sp>
              <p:nvSpPr>
                <p:cNvPr id="604" name="Oval 6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05" name="Group 604"/>
                <p:cNvGrpSpPr/>
                <p:nvPr/>
              </p:nvGrpSpPr>
              <p:grpSpPr>
                <a:xfrm>
                  <a:off x="1627350" y="2071688"/>
                  <a:ext cx="512722" cy="462536"/>
                  <a:chOff x="1302898" y="1640683"/>
                  <a:chExt cx="1201027" cy="1083468"/>
                </a:xfrm>
              </p:grpSpPr>
              <p:sp>
                <p:nvSpPr>
                  <p:cNvPr id="6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1" name="Group 610"/>
              <p:cNvGrpSpPr/>
              <p:nvPr/>
            </p:nvGrpSpPr>
            <p:grpSpPr>
              <a:xfrm>
                <a:off x="1948343" y="2887411"/>
                <a:ext cx="128016" cy="128016"/>
                <a:chOff x="1520304" y="1939550"/>
                <a:chExt cx="726812" cy="726812"/>
              </a:xfrm>
            </p:grpSpPr>
            <p:sp>
              <p:nvSpPr>
                <p:cNvPr id="612" name="Oval 6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13" name="Group 612"/>
                <p:cNvGrpSpPr/>
                <p:nvPr/>
              </p:nvGrpSpPr>
              <p:grpSpPr>
                <a:xfrm>
                  <a:off x="1627350" y="2071688"/>
                  <a:ext cx="512722" cy="462536"/>
                  <a:chOff x="1302898" y="1640683"/>
                  <a:chExt cx="1201027" cy="1083468"/>
                </a:xfrm>
              </p:grpSpPr>
              <p:sp>
                <p:nvSpPr>
                  <p:cNvPr id="6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9" name="Group 618"/>
              <p:cNvGrpSpPr/>
              <p:nvPr/>
            </p:nvGrpSpPr>
            <p:grpSpPr>
              <a:xfrm>
                <a:off x="2060951" y="3025193"/>
                <a:ext cx="128016" cy="128016"/>
                <a:chOff x="6617763" y="1494678"/>
                <a:chExt cx="188006" cy="188004"/>
              </a:xfrm>
            </p:grpSpPr>
            <p:sp>
              <p:nvSpPr>
                <p:cNvPr id="620" name="Oval 61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2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22" name="Group 621"/>
              <p:cNvGrpSpPr/>
              <p:nvPr/>
            </p:nvGrpSpPr>
            <p:grpSpPr>
              <a:xfrm>
                <a:off x="1077597" y="2322184"/>
                <a:ext cx="128016" cy="128016"/>
                <a:chOff x="1520304" y="1939550"/>
                <a:chExt cx="726812" cy="726812"/>
              </a:xfrm>
            </p:grpSpPr>
            <p:sp>
              <p:nvSpPr>
                <p:cNvPr id="623" name="Oval 62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24" name="Group 623"/>
                <p:cNvGrpSpPr/>
                <p:nvPr/>
              </p:nvGrpSpPr>
              <p:grpSpPr>
                <a:xfrm>
                  <a:off x="1627350" y="2071688"/>
                  <a:ext cx="512722" cy="462536"/>
                  <a:chOff x="1302898" y="1640683"/>
                  <a:chExt cx="1201027" cy="1083468"/>
                </a:xfrm>
              </p:grpSpPr>
              <p:sp>
                <p:nvSpPr>
                  <p:cNvPr id="62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0" name="Group 629"/>
              <p:cNvGrpSpPr/>
              <p:nvPr/>
            </p:nvGrpSpPr>
            <p:grpSpPr>
              <a:xfrm>
                <a:off x="6371821" y="5896574"/>
                <a:ext cx="128016" cy="128016"/>
                <a:chOff x="1520304" y="1939550"/>
                <a:chExt cx="726812" cy="726812"/>
              </a:xfrm>
            </p:grpSpPr>
            <p:sp>
              <p:nvSpPr>
                <p:cNvPr id="631" name="Oval 63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32" name="Group 631"/>
                <p:cNvGrpSpPr/>
                <p:nvPr/>
              </p:nvGrpSpPr>
              <p:grpSpPr>
                <a:xfrm>
                  <a:off x="1627350" y="2071688"/>
                  <a:ext cx="512722" cy="462536"/>
                  <a:chOff x="1302898" y="1640683"/>
                  <a:chExt cx="1201027" cy="1083468"/>
                </a:xfrm>
              </p:grpSpPr>
              <p:sp>
                <p:nvSpPr>
                  <p:cNvPr id="63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8" name="Group 637"/>
              <p:cNvGrpSpPr/>
              <p:nvPr/>
            </p:nvGrpSpPr>
            <p:grpSpPr>
              <a:xfrm>
                <a:off x="6681787" y="5575010"/>
                <a:ext cx="128016" cy="128016"/>
                <a:chOff x="1520304" y="1939550"/>
                <a:chExt cx="726812" cy="726812"/>
              </a:xfrm>
            </p:grpSpPr>
            <p:sp>
              <p:nvSpPr>
                <p:cNvPr id="639" name="Oval 63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0" name="Group 639"/>
                <p:cNvGrpSpPr/>
                <p:nvPr/>
              </p:nvGrpSpPr>
              <p:grpSpPr>
                <a:xfrm>
                  <a:off x="1627350" y="2071688"/>
                  <a:ext cx="512722" cy="462536"/>
                  <a:chOff x="1302898" y="1640683"/>
                  <a:chExt cx="1201027" cy="1083468"/>
                </a:xfrm>
              </p:grpSpPr>
              <p:sp>
                <p:nvSpPr>
                  <p:cNvPr id="64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46" name="Group 645"/>
              <p:cNvGrpSpPr/>
              <p:nvPr/>
            </p:nvGrpSpPr>
            <p:grpSpPr>
              <a:xfrm>
                <a:off x="6216668" y="4937915"/>
                <a:ext cx="128016" cy="128016"/>
                <a:chOff x="1520304" y="1939550"/>
                <a:chExt cx="726812" cy="726812"/>
              </a:xfrm>
            </p:grpSpPr>
            <p:sp>
              <p:nvSpPr>
                <p:cNvPr id="647" name="Oval 64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8" name="Group 647"/>
                <p:cNvGrpSpPr/>
                <p:nvPr/>
              </p:nvGrpSpPr>
              <p:grpSpPr>
                <a:xfrm>
                  <a:off x="1627350" y="2071688"/>
                  <a:ext cx="512722" cy="462536"/>
                  <a:chOff x="1302898" y="1640683"/>
                  <a:chExt cx="1201027" cy="1083468"/>
                </a:xfrm>
              </p:grpSpPr>
              <p:sp>
                <p:nvSpPr>
                  <p:cNvPr id="64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54" name="Group 653"/>
              <p:cNvGrpSpPr/>
              <p:nvPr/>
            </p:nvGrpSpPr>
            <p:grpSpPr>
              <a:xfrm>
                <a:off x="7659205" y="3891530"/>
                <a:ext cx="128016" cy="128016"/>
                <a:chOff x="1520304" y="1939550"/>
                <a:chExt cx="726812" cy="726812"/>
              </a:xfrm>
            </p:grpSpPr>
            <p:sp>
              <p:nvSpPr>
                <p:cNvPr id="655" name="Oval 65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56" name="Group 655"/>
                <p:cNvGrpSpPr/>
                <p:nvPr/>
              </p:nvGrpSpPr>
              <p:grpSpPr>
                <a:xfrm>
                  <a:off x="1627350" y="2071688"/>
                  <a:ext cx="512722" cy="462536"/>
                  <a:chOff x="1302898" y="1640683"/>
                  <a:chExt cx="1201027" cy="1083468"/>
                </a:xfrm>
              </p:grpSpPr>
              <p:sp>
                <p:nvSpPr>
                  <p:cNvPr id="65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62" name="Group 661"/>
              <p:cNvGrpSpPr/>
              <p:nvPr/>
            </p:nvGrpSpPr>
            <p:grpSpPr>
              <a:xfrm>
                <a:off x="7574787" y="3798824"/>
                <a:ext cx="128016" cy="128016"/>
                <a:chOff x="1520304" y="1939550"/>
                <a:chExt cx="726812" cy="726812"/>
              </a:xfrm>
            </p:grpSpPr>
            <p:sp>
              <p:nvSpPr>
                <p:cNvPr id="663" name="Oval 66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64" name="Group 663"/>
                <p:cNvGrpSpPr/>
                <p:nvPr/>
              </p:nvGrpSpPr>
              <p:grpSpPr>
                <a:xfrm>
                  <a:off x="1627350" y="2071688"/>
                  <a:ext cx="512722" cy="462536"/>
                  <a:chOff x="1302898" y="1640683"/>
                  <a:chExt cx="1201027" cy="1083468"/>
                </a:xfrm>
              </p:grpSpPr>
              <p:sp>
                <p:nvSpPr>
                  <p:cNvPr id="66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0" name="Group 669"/>
              <p:cNvGrpSpPr/>
              <p:nvPr/>
            </p:nvGrpSpPr>
            <p:grpSpPr>
              <a:xfrm>
                <a:off x="7421402" y="3843003"/>
                <a:ext cx="128016" cy="128016"/>
                <a:chOff x="1520304" y="1939550"/>
                <a:chExt cx="726812" cy="726812"/>
              </a:xfrm>
            </p:grpSpPr>
            <p:sp>
              <p:nvSpPr>
                <p:cNvPr id="671" name="Oval 67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72" name="Group 671"/>
                <p:cNvGrpSpPr/>
                <p:nvPr/>
              </p:nvGrpSpPr>
              <p:grpSpPr>
                <a:xfrm>
                  <a:off x="1627350" y="2071688"/>
                  <a:ext cx="512722" cy="462536"/>
                  <a:chOff x="1302898" y="1640683"/>
                  <a:chExt cx="1201027" cy="1083468"/>
                </a:xfrm>
              </p:grpSpPr>
              <p:sp>
                <p:nvSpPr>
                  <p:cNvPr id="67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8" name="Group 677"/>
              <p:cNvGrpSpPr/>
              <p:nvPr/>
            </p:nvGrpSpPr>
            <p:grpSpPr>
              <a:xfrm>
                <a:off x="7355894" y="3752474"/>
                <a:ext cx="128016" cy="128016"/>
                <a:chOff x="1520304" y="1939550"/>
                <a:chExt cx="726812" cy="726812"/>
              </a:xfrm>
            </p:grpSpPr>
            <p:sp>
              <p:nvSpPr>
                <p:cNvPr id="679" name="Oval 67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0" name="Group 679"/>
                <p:cNvGrpSpPr/>
                <p:nvPr/>
              </p:nvGrpSpPr>
              <p:grpSpPr>
                <a:xfrm>
                  <a:off x="1627350" y="2071688"/>
                  <a:ext cx="512722" cy="462536"/>
                  <a:chOff x="1302898" y="1640683"/>
                  <a:chExt cx="1201027" cy="1083468"/>
                </a:xfrm>
              </p:grpSpPr>
              <p:sp>
                <p:nvSpPr>
                  <p:cNvPr id="68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86" name="Group 685"/>
              <p:cNvGrpSpPr/>
              <p:nvPr/>
            </p:nvGrpSpPr>
            <p:grpSpPr>
              <a:xfrm>
                <a:off x="8358732" y="4471451"/>
                <a:ext cx="128016" cy="128016"/>
                <a:chOff x="1520304" y="1939550"/>
                <a:chExt cx="726812" cy="726812"/>
              </a:xfrm>
            </p:grpSpPr>
            <p:sp>
              <p:nvSpPr>
                <p:cNvPr id="687" name="Oval 68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8" name="Group 687"/>
                <p:cNvGrpSpPr/>
                <p:nvPr/>
              </p:nvGrpSpPr>
              <p:grpSpPr>
                <a:xfrm>
                  <a:off x="1627350" y="2071688"/>
                  <a:ext cx="512722" cy="462536"/>
                  <a:chOff x="1302898" y="1640683"/>
                  <a:chExt cx="1201027" cy="1083468"/>
                </a:xfrm>
              </p:grpSpPr>
              <p:sp>
                <p:nvSpPr>
                  <p:cNvPr id="68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94" name="Group 693"/>
              <p:cNvGrpSpPr/>
              <p:nvPr/>
            </p:nvGrpSpPr>
            <p:grpSpPr>
              <a:xfrm>
                <a:off x="8279282" y="3779593"/>
                <a:ext cx="128016" cy="128016"/>
                <a:chOff x="1520304" y="1939550"/>
                <a:chExt cx="726812" cy="726812"/>
              </a:xfrm>
            </p:grpSpPr>
            <p:sp>
              <p:nvSpPr>
                <p:cNvPr id="695" name="Oval 69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96" name="Group 695"/>
                <p:cNvGrpSpPr/>
                <p:nvPr/>
              </p:nvGrpSpPr>
              <p:grpSpPr>
                <a:xfrm>
                  <a:off x="1627350" y="2071688"/>
                  <a:ext cx="512722" cy="462536"/>
                  <a:chOff x="1302898" y="1640683"/>
                  <a:chExt cx="1201027" cy="1083468"/>
                </a:xfrm>
              </p:grpSpPr>
              <p:sp>
                <p:nvSpPr>
                  <p:cNvPr id="69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02" name="Group 701"/>
              <p:cNvGrpSpPr/>
              <p:nvPr/>
            </p:nvGrpSpPr>
            <p:grpSpPr>
              <a:xfrm>
                <a:off x="8101503" y="3936536"/>
                <a:ext cx="128016" cy="128016"/>
                <a:chOff x="6617763" y="1494678"/>
                <a:chExt cx="188006" cy="188004"/>
              </a:xfrm>
            </p:grpSpPr>
            <p:sp>
              <p:nvSpPr>
                <p:cNvPr id="703" name="Oval 702"/>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4"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5" name="Group 704"/>
              <p:cNvGrpSpPr/>
              <p:nvPr/>
            </p:nvGrpSpPr>
            <p:grpSpPr>
              <a:xfrm>
                <a:off x="8139273" y="4017327"/>
                <a:ext cx="128016" cy="128016"/>
                <a:chOff x="6617763" y="1494678"/>
                <a:chExt cx="188006" cy="188004"/>
              </a:xfrm>
            </p:grpSpPr>
            <p:sp>
              <p:nvSpPr>
                <p:cNvPr id="706" name="Oval 70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8" name="Group 707"/>
              <p:cNvGrpSpPr/>
              <p:nvPr/>
            </p:nvGrpSpPr>
            <p:grpSpPr>
              <a:xfrm>
                <a:off x="8310065" y="4212589"/>
                <a:ext cx="128016" cy="128016"/>
                <a:chOff x="6617763" y="1494678"/>
                <a:chExt cx="188006" cy="188004"/>
              </a:xfrm>
            </p:grpSpPr>
            <p:sp>
              <p:nvSpPr>
                <p:cNvPr id="709" name="Oval 70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1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1" name="Group 710"/>
              <p:cNvGrpSpPr/>
              <p:nvPr/>
            </p:nvGrpSpPr>
            <p:grpSpPr>
              <a:xfrm>
                <a:off x="8965083" y="4234026"/>
                <a:ext cx="128016" cy="128016"/>
                <a:chOff x="1520304" y="1939550"/>
                <a:chExt cx="726812" cy="726812"/>
              </a:xfrm>
            </p:grpSpPr>
            <p:sp>
              <p:nvSpPr>
                <p:cNvPr id="712" name="Oval 7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13" name="Group 712"/>
                <p:cNvGrpSpPr/>
                <p:nvPr/>
              </p:nvGrpSpPr>
              <p:grpSpPr>
                <a:xfrm>
                  <a:off x="1627350" y="2071688"/>
                  <a:ext cx="512722" cy="462536"/>
                  <a:chOff x="1302898" y="1640683"/>
                  <a:chExt cx="1201027" cy="1083468"/>
                </a:xfrm>
              </p:grpSpPr>
              <p:sp>
                <p:nvSpPr>
                  <p:cNvPr id="7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19" name="Group 718"/>
              <p:cNvGrpSpPr/>
              <p:nvPr/>
            </p:nvGrpSpPr>
            <p:grpSpPr>
              <a:xfrm>
                <a:off x="8984296" y="4562653"/>
                <a:ext cx="128016" cy="128016"/>
                <a:chOff x="1520304" y="1939550"/>
                <a:chExt cx="726812" cy="726812"/>
              </a:xfrm>
            </p:grpSpPr>
            <p:sp>
              <p:nvSpPr>
                <p:cNvPr id="720" name="Oval 71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21" name="Group 720"/>
                <p:cNvGrpSpPr/>
                <p:nvPr/>
              </p:nvGrpSpPr>
              <p:grpSpPr>
                <a:xfrm>
                  <a:off x="1627350" y="2071688"/>
                  <a:ext cx="512722" cy="462536"/>
                  <a:chOff x="1302898" y="1640683"/>
                  <a:chExt cx="1201027" cy="1083468"/>
                </a:xfrm>
              </p:grpSpPr>
              <p:sp>
                <p:nvSpPr>
                  <p:cNvPr id="72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27" name="Group 726"/>
              <p:cNvGrpSpPr/>
              <p:nvPr/>
            </p:nvGrpSpPr>
            <p:grpSpPr>
              <a:xfrm>
                <a:off x="9065695" y="4625407"/>
                <a:ext cx="128016" cy="128016"/>
                <a:chOff x="6617763" y="1494678"/>
                <a:chExt cx="188006" cy="188004"/>
              </a:xfrm>
            </p:grpSpPr>
            <p:sp>
              <p:nvSpPr>
                <p:cNvPr id="728" name="Oval 72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2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0" name="Group 729"/>
              <p:cNvGrpSpPr/>
              <p:nvPr/>
            </p:nvGrpSpPr>
            <p:grpSpPr>
              <a:xfrm>
                <a:off x="9130227" y="4693233"/>
                <a:ext cx="128016" cy="128016"/>
                <a:chOff x="6617763" y="1494678"/>
                <a:chExt cx="188006" cy="188004"/>
              </a:xfrm>
            </p:grpSpPr>
            <p:sp>
              <p:nvSpPr>
                <p:cNvPr id="731" name="Oval 73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3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3" name="Group 732"/>
              <p:cNvGrpSpPr/>
              <p:nvPr/>
            </p:nvGrpSpPr>
            <p:grpSpPr>
              <a:xfrm>
                <a:off x="9461015" y="5876549"/>
                <a:ext cx="128016" cy="128016"/>
                <a:chOff x="1520304" y="1939550"/>
                <a:chExt cx="726812" cy="726812"/>
              </a:xfrm>
            </p:grpSpPr>
            <p:sp>
              <p:nvSpPr>
                <p:cNvPr id="734" name="Oval 7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35" name="Group 734"/>
                <p:cNvGrpSpPr/>
                <p:nvPr/>
              </p:nvGrpSpPr>
              <p:grpSpPr>
                <a:xfrm>
                  <a:off x="1627350" y="2071688"/>
                  <a:ext cx="512722" cy="462536"/>
                  <a:chOff x="1302898" y="1640683"/>
                  <a:chExt cx="1201027" cy="1083468"/>
                </a:xfrm>
              </p:grpSpPr>
              <p:sp>
                <p:nvSpPr>
                  <p:cNvPr id="7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4" name="Group 743"/>
              <p:cNvGrpSpPr/>
              <p:nvPr/>
            </p:nvGrpSpPr>
            <p:grpSpPr>
              <a:xfrm>
                <a:off x="10362561" y="6094415"/>
                <a:ext cx="128016" cy="128016"/>
                <a:chOff x="6617763" y="1494678"/>
                <a:chExt cx="188006" cy="188004"/>
              </a:xfrm>
            </p:grpSpPr>
            <p:sp>
              <p:nvSpPr>
                <p:cNvPr id="745" name="Oval 74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47" name="Group 746"/>
              <p:cNvGrpSpPr/>
              <p:nvPr/>
            </p:nvGrpSpPr>
            <p:grpSpPr>
              <a:xfrm>
                <a:off x="10553982" y="5958094"/>
                <a:ext cx="128016" cy="128016"/>
                <a:chOff x="1520304" y="1939550"/>
                <a:chExt cx="726812" cy="726812"/>
              </a:xfrm>
            </p:grpSpPr>
            <p:sp>
              <p:nvSpPr>
                <p:cNvPr id="748" name="Oval 74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49" name="Group 748"/>
                <p:cNvGrpSpPr/>
                <p:nvPr/>
              </p:nvGrpSpPr>
              <p:grpSpPr>
                <a:xfrm>
                  <a:off x="1627350" y="2071688"/>
                  <a:ext cx="512722" cy="462536"/>
                  <a:chOff x="1302898" y="1640683"/>
                  <a:chExt cx="1201027" cy="1083468"/>
                </a:xfrm>
              </p:grpSpPr>
              <p:sp>
                <p:nvSpPr>
                  <p:cNvPr id="75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55" name="Group 754"/>
              <p:cNvGrpSpPr/>
              <p:nvPr/>
            </p:nvGrpSpPr>
            <p:grpSpPr>
              <a:xfrm>
                <a:off x="10612354" y="5638812"/>
                <a:ext cx="128016" cy="128016"/>
                <a:chOff x="1520304" y="1939550"/>
                <a:chExt cx="726812" cy="726812"/>
              </a:xfrm>
            </p:grpSpPr>
            <p:sp>
              <p:nvSpPr>
                <p:cNvPr id="756" name="Oval 75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57" name="Group 756"/>
                <p:cNvGrpSpPr/>
                <p:nvPr/>
              </p:nvGrpSpPr>
              <p:grpSpPr>
                <a:xfrm>
                  <a:off x="1627350" y="2071688"/>
                  <a:ext cx="512722" cy="462536"/>
                  <a:chOff x="1302898" y="1640683"/>
                  <a:chExt cx="1201027" cy="1083468"/>
                </a:xfrm>
              </p:grpSpPr>
              <p:sp>
                <p:nvSpPr>
                  <p:cNvPr id="75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1" name="Group 740"/>
              <p:cNvGrpSpPr/>
              <p:nvPr/>
            </p:nvGrpSpPr>
            <p:grpSpPr>
              <a:xfrm>
                <a:off x="10543574" y="5959393"/>
                <a:ext cx="128016" cy="128016"/>
                <a:chOff x="6617763" y="1494678"/>
                <a:chExt cx="188006" cy="188004"/>
              </a:xfrm>
            </p:grpSpPr>
            <p:sp>
              <p:nvSpPr>
                <p:cNvPr id="742" name="Oval 74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63" name="Group 762"/>
              <p:cNvGrpSpPr/>
              <p:nvPr/>
            </p:nvGrpSpPr>
            <p:grpSpPr>
              <a:xfrm>
                <a:off x="11296165" y="6115852"/>
                <a:ext cx="128016" cy="128016"/>
                <a:chOff x="1520304" y="1939550"/>
                <a:chExt cx="726812" cy="726812"/>
              </a:xfrm>
            </p:grpSpPr>
            <p:sp>
              <p:nvSpPr>
                <p:cNvPr id="764" name="Oval 76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65" name="Group 764"/>
                <p:cNvGrpSpPr/>
                <p:nvPr/>
              </p:nvGrpSpPr>
              <p:grpSpPr>
                <a:xfrm>
                  <a:off x="1627350" y="2071688"/>
                  <a:ext cx="512722" cy="462536"/>
                  <a:chOff x="1302898" y="1640683"/>
                  <a:chExt cx="1201027" cy="1083468"/>
                </a:xfrm>
              </p:grpSpPr>
              <p:sp>
                <p:nvSpPr>
                  <p:cNvPr id="76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1" name="Group 770"/>
              <p:cNvGrpSpPr/>
              <p:nvPr/>
            </p:nvGrpSpPr>
            <p:grpSpPr>
              <a:xfrm>
                <a:off x="10496419" y="4324031"/>
                <a:ext cx="128016" cy="128016"/>
                <a:chOff x="1520304" y="1939550"/>
                <a:chExt cx="726812" cy="726812"/>
              </a:xfrm>
            </p:grpSpPr>
            <p:sp>
              <p:nvSpPr>
                <p:cNvPr id="772" name="Oval 77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73" name="Group 772"/>
                <p:cNvGrpSpPr/>
                <p:nvPr/>
              </p:nvGrpSpPr>
              <p:grpSpPr>
                <a:xfrm>
                  <a:off x="1627350" y="2071688"/>
                  <a:ext cx="512722" cy="462536"/>
                  <a:chOff x="1302898" y="1640683"/>
                  <a:chExt cx="1201027" cy="1083468"/>
                </a:xfrm>
              </p:grpSpPr>
              <p:sp>
                <p:nvSpPr>
                  <p:cNvPr id="77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9" name="Group 778"/>
              <p:cNvGrpSpPr/>
              <p:nvPr/>
            </p:nvGrpSpPr>
            <p:grpSpPr>
              <a:xfrm>
                <a:off x="9648041" y="3897180"/>
                <a:ext cx="128016" cy="128016"/>
                <a:chOff x="1520304" y="1939550"/>
                <a:chExt cx="726812" cy="726812"/>
              </a:xfrm>
            </p:grpSpPr>
            <p:sp>
              <p:nvSpPr>
                <p:cNvPr id="780" name="Oval 7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1" name="Group 780"/>
                <p:cNvGrpSpPr/>
                <p:nvPr/>
              </p:nvGrpSpPr>
              <p:grpSpPr>
                <a:xfrm>
                  <a:off x="1627350" y="2071688"/>
                  <a:ext cx="512722" cy="462536"/>
                  <a:chOff x="1302898" y="1640683"/>
                  <a:chExt cx="1201027" cy="1083468"/>
                </a:xfrm>
              </p:grpSpPr>
              <p:sp>
                <p:nvSpPr>
                  <p:cNvPr id="7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87" name="Group 786"/>
              <p:cNvGrpSpPr/>
              <p:nvPr/>
            </p:nvGrpSpPr>
            <p:grpSpPr>
              <a:xfrm>
                <a:off x="9621191" y="4177685"/>
                <a:ext cx="128016" cy="128016"/>
                <a:chOff x="1520304" y="1939550"/>
                <a:chExt cx="726812" cy="726812"/>
              </a:xfrm>
            </p:grpSpPr>
            <p:sp>
              <p:nvSpPr>
                <p:cNvPr id="788" name="Oval 7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9" name="Group 788"/>
                <p:cNvGrpSpPr/>
                <p:nvPr/>
              </p:nvGrpSpPr>
              <p:grpSpPr>
                <a:xfrm>
                  <a:off x="1627350" y="2071688"/>
                  <a:ext cx="512722" cy="462536"/>
                  <a:chOff x="1302898" y="1640683"/>
                  <a:chExt cx="1201027" cy="1083468"/>
                </a:xfrm>
              </p:grpSpPr>
              <p:sp>
                <p:nvSpPr>
                  <p:cNvPr id="7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95" name="Group 794"/>
              <p:cNvGrpSpPr/>
              <p:nvPr/>
            </p:nvGrpSpPr>
            <p:grpSpPr>
              <a:xfrm>
                <a:off x="9366351" y="3933416"/>
                <a:ext cx="128016" cy="128016"/>
                <a:chOff x="6617763" y="1494678"/>
                <a:chExt cx="188006" cy="188004"/>
              </a:xfrm>
            </p:grpSpPr>
            <p:sp>
              <p:nvSpPr>
                <p:cNvPr id="796" name="Oval 79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9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98" name="Group 797"/>
              <p:cNvGrpSpPr/>
              <p:nvPr/>
            </p:nvGrpSpPr>
            <p:grpSpPr>
              <a:xfrm>
                <a:off x="9594682" y="3694018"/>
                <a:ext cx="128016" cy="128016"/>
                <a:chOff x="6617763" y="1494678"/>
                <a:chExt cx="188006" cy="188004"/>
              </a:xfrm>
            </p:grpSpPr>
            <p:sp>
              <p:nvSpPr>
                <p:cNvPr id="799" name="Oval 79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1" name="Group 800"/>
              <p:cNvGrpSpPr/>
              <p:nvPr/>
            </p:nvGrpSpPr>
            <p:grpSpPr>
              <a:xfrm>
                <a:off x="9473147" y="3267533"/>
                <a:ext cx="128016" cy="128016"/>
                <a:chOff x="6617763" y="1494678"/>
                <a:chExt cx="188006" cy="188004"/>
              </a:xfrm>
            </p:grpSpPr>
            <p:sp>
              <p:nvSpPr>
                <p:cNvPr id="802" name="Oval 80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4" name="Group 803"/>
              <p:cNvGrpSpPr/>
              <p:nvPr/>
            </p:nvGrpSpPr>
            <p:grpSpPr>
              <a:xfrm>
                <a:off x="9823352" y="3384507"/>
                <a:ext cx="128016" cy="128016"/>
                <a:chOff x="6617763" y="1494678"/>
                <a:chExt cx="188006" cy="188004"/>
              </a:xfrm>
            </p:grpSpPr>
            <p:sp>
              <p:nvSpPr>
                <p:cNvPr id="805" name="Oval 8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3" name="Group 822"/>
              <p:cNvGrpSpPr/>
              <p:nvPr/>
            </p:nvGrpSpPr>
            <p:grpSpPr>
              <a:xfrm>
                <a:off x="10265037" y="3334842"/>
                <a:ext cx="128016" cy="128016"/>
                <a:chOff x="6617763" y="1494678"/>
                <a:chExt cx="188006" cy="188004"/>
              </a:xfrm>
            </p:grpSpPr>
            <p:sp>
              <p:nvSpPr>
                <p:cNvPr id="824" name="Oval 82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6" name="Group 825"/>
              <p:cNvGrpSpPr/>
              <p:nvPr/>
            </p:nvGrpSpPr>
            <p:grpSpPr>
              <a:xfrm>
                <a:off x="10179598" y="3419645"/>
                <a:ext cx="128016" cy="128016"/>
                <a:chOff x="6617763" y="1494678"/>
                <a:chExt cx="188006" cy="188004"/>
              </a:xfrm>
            </p:grpSpPr>
            <p:sp>
              <p:nvSpPr>
                <p:cNvPr id="827" name="Oval 8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9" name="Group 828"/>
              <p:cNvGrpSpPr/>
              <p:nvPr/>
            </p:nvGrpSpPr>
            <p:grpSpPr>
              <a:xfrm>
                <a:off x="6605123" y="3331723"/>
                <a:ext cx="128016" cy="128016"/>
                <a:chOff x="1520304" y="1939550"/>
                <a:chExt cx="726812" cy="726812"/>
              </a:xfrm>
            </p:grpSpPr>
            <p:sp>
              <p:nvSpPr>
                <p:cNvPr id="830" name="Oval 82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1" name="Group 830"/>
                <p:cNvGrpSpPr/>
                <p:nvPr/>
              </p:nvGrpSpPr>
              <p:grpSpPr>
                <a:xfrm>
                  <a:off x="1627350" y="2071688"/>
                  <a:ext cx="512722" cy="462536"/>
                  <a:chOff x="1302898" y="1640683"/>
                  <a:chExt cx="1201027" cy="1083468"/>
                </a:xfrm>
              </p:grpSpPr>
              <p:sp>
                <p:nvSpPr>
                  <p:cNvPr id="83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37" name="Group 836"/>
              <p:cNvGrpSpPr/>
              <p:nvPr/>
            </p:nvGrpSpPr>
            <p:grpSpPr>
              <a:xfrm>
                <a:off x="5564444" y="3318946"/>
                <a:ext cx="128016" cy="128016"/>
                <a:chOff x="1520304" y="1939550"/>
                <a:chExt cx="726812" cy="726812"/>
              </a:xfrm>
            </p:grpSpPr>
            <p:sp>
              <p:nvSpPr>
                <p:cNvPr id="838" name="Oval 8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9" name="Group 838"/>
                <p:cNvGrpSpPr/>
                <p:nvPr/>
              </p:nvGrpSpPr>
              <p:grpSpPr>
                <a:xfrm>
                  <a:off x="1627350" y="2071688"/>
                  <a:ext cx="512722" cy="462536"/>
                  <a:chOff x="1302898" y="1640683"/>
                  <a:chExt cx="1201027" cy="1083468"/>
                </a:xfrm>
              </p:grpSpPr>
              <p:sp>
                <p:nvSpPr>
                  <p:cNvPr id="84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45" name="Group 844"/>
              <p:cNvGrpSpPr/>
              <p:nvPr/>
            </p:nvGrpSpPr>
            <p:grpSpPr>
              <a:xfrm>
                <a:off x="5904090" y="3130082"/>
                <a:ext cx="128016" cy="128016"/>
                <a:chOff x="1520304" y="1939550"/>
                <a:chExt cx="726812" cy="726812"/>
              </a:xfrm>
            </p:grpSpPr>
            <p:sp>
              <p:nvSpPr>
                <p:cNvPr id="846" name="Oval 84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47" name="Group 846"/>
                <p:cNvGrpSpPr/>
                <p:nvPr/>
              </p:nvGrpSpPr>
              <p:grpSpPr>
                <a:xfrm>
                  <a:off x="1627350" y="2071688"/>
                  <a:ext cx="512722" cy="462536"/>
                  <a:chOff x="1302898" y="1640683"/>
                  <a:chExt cx="1201027" cy="1083468"/>
                </a:xfrm>
              </p:grpSpPr>
              <p:sp>
                <p:nvSpPr>
                  <p:cNvPr id="84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53" name="Group 852"/>
              <p:cNvGrpSpPr/>
              <p:nvPr/>
            </p:nvGrpSpPr>
            <p:grpSpPr>
              <a:xfrm>
                <a:off x="5618633" y="2661182"/>
                <a:ext cx="128016" cy="128016"/>
                <a:chOff x="6617763" y="1494678"/>
                <a:chExt cx="188006" cy="188004"/>
              </a:xfrm>
            </p:grpSpPr>
            <p:sp>
              <p:nvSpPr>
                <p:cNvPr id="854" name="Oval 85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5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56" name="Group 855"/>
              <p:cNvGrpSpPr/>
              <p:nvPr/>
            </p:nvGrpSpPr>
            <p:grpSpPr>
              <a:xfrm>
                <a:off x="5778040" y="2766578"/>
                <a:ext cx="128016" cy="128016"/>
                <a:chOff x="1520304" y="1939550"/>
                <a:chExt cx="726812" cy="726812"/>
              </a:xfrm>
            </p:grpSpPr>
            <p:sp>
              <p:nvSpPr>
                <p:cNvPr id="857" name="Oval 85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58" name="Group 857"/>
                <p:cNvGrpSpPr/>
                <p:nvPr/>
              </p:nvGrpSpPr>
              <p:grpSpPr>
                <a:xfrm>
                  <a:off x="1627350" y="2071688"/>
                  <a:ext cx="512722" cy="462536"/>
                  <a:chOff x="1302898" y="1640683"/>
                  <a:chExt cx="1201027" cy="1083468"/>
                </a:xfrm>
              </p:grpSpPr>
              <p:sp>
                <p:nvSpPr>
                  <p:cNvPr id="85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64" name="Group 863"/>
              <p:cNvGrpSpPr/>
              <p:nvPr/>
            </p:nvGrpSpPr>
            <p:grpSpPr>
              <a:xfrm>
                <a:off x="5842655" y="2841888"/>
                <a:ext cx="128016" cy="128016"/>
                <a:chOff x="1520304" y="1939550"/>
                <a:chExt cx="726812" cy="726812"/>
              </a:xfrm>
            </p:grpSpPr>
            <p:sp>
              <p:nvSpPr>
                <p:cNvPr id="865" name="Oval 86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66" name="Group 865"/>
                <p:cNvGrpSpPr/>
                <p:nvPr/>
              </p:nvGrpSpPr>
              <p:grpSpPr>
                <a:xfrm>
                  <a:off x="1627350" y="2071688"/>
                  <a:ext cx="512722" cy="462536"/>
                  <a:chOff x="1302898" y="1640683"/>
                  <a:chExt cx="1201027" cy="1083468"/>
                </a:xfrm>
              </p:grpSpPr>
              <p:sp>
                <p:nvSpPr>
                  <p:cNvPr id="86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72" name="Group 871"/>
              <p:cNvGrpSpPr/>
              <p:nvPr/>
            </p:nvGrpSpPr>
            <p:grpSpPr>
              <a:xfrm>
                <a:off x="6226513" y="2936918"/>
                <a:ext cx="128016" cy="128016"/>
                <a:chOff x="1520304" y="1939550"/>
                <a:chExt cx="726812" cy="726812"/>
              </a:xfrm>
            </p:grpSpPr>
            <p:sp>
              <p:nvSpPr>
                <p:cNvPr id="873" name="Oval 87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74" name="Group 873"/>
                <p:cNvGrpSpPr/>
                <p:nvPr/>
              </p:nvGrpSpPr>
              <p:grpSpPr>
                <a:xfrm>
                  <a:off x="1627350" y="2071688"/>
                  <a:ext cx="512722" cy="462536"/>
                  <a:chOff x="1302898" y="1640683"/>
                  <a:chExt cx="1201027" cy="1083468"/>
                </a:xfrm>
              </p:grpSpPr>
              <p:sp>
                <p:nvSpPr>
                  <p:cNvPr id="87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0" name="Group 879"/>
              <p:cNvGrpSpPr/>
              <p:nvPr/>
            </p:nvGrpSpPr>
            <p:grpSpPr>
              <a:xfrm>
                <a:off x="6551924" y="3147819"/>
                <a:ext cx="128016" cy="128016"/>
                <a:chOff x="1520304" y="1939550"/>
                <a:chExt cx="726812" cy="726812"/>
              </a:xfrm>
            </p:grpSpPr>
            <p:sp>
              <p:nvSpPr>
                <p:cNvPr id="881" name="Oval 88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82" name="Group 881"/>
                <p:cNvGrpSpPr/>
                <p:nvPr/>
              </p:nvGrpSpPr>
              <p:grpSpPr>
                <a:xfrm>
                  <a:off x="1627350" y="2071688"/>
                  <a:ext cx="512722" cy="462536"/>
                  <a:chOff x="1302898" y="1640683"/>
                  <a:chExt cx="1201027" cy="1083468"/>
                </a:xfrm>
              </p:grpSpPr>
              <p:sp>
                <p:nvSpPr>
                  <p:cNvPr id="88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8" name="Group 887"/>
              <p:cNvGrpSpPr/>
              <p:nvPr/>
            </p:nvGrpSpPr>
            <p:grpSpPr>
              <a:xfrm>
                <a:off x="6673148" y="3103788"/>
                <a:ext cx="128016" cy="128016"/>
                <a:chOff x="1520304" y="1939550"/>
                <a:chExt cx="726812" cy="726812"/>
              </a:xfrm>
            </p:grpSpPr>
            <p:sp>
              <p:nvSpPr>
                <p:cNvPr id="889" name="Oval 88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0" name="Group 889"/>
                <p:cNvGrpSpPr/>
                <p:nvPr/>
              </p:nvGrpSpPr>
              <p:grpSpPr>
                <a:xfrm>
                  <a:off x="1627350" y="2071688"/>
                  <a:ext cx="512722" cy="462536"/>
                  <a:chOff x="1302898" y="1640683"/>
                  <a:chExt cx="1201027" cy="1083468"/>
                </a:xfrm>
              </p:grpSpPr>
              <p:sp>
                <p:nvSpPr>
                  <p:cNvPr id="8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96" name="Group 895"/>
              <p:cNvGrpSpPr/>
              <p:nvPr/>
            </p:nvGrpSpPr>
            <p:grpSpPr>
              <a:xfrm>
                <a:off x="6367725" y="3032663"/>
                <a:ext cx="128016" cy="128016"/>
                <a:chOff x="1520304" y="1939550"/>
                <a:chExt cx="726812" cy="726812"/>
              </a:xfrm>
            </p:grpSpPr>
            <p:sp>
              <p:nvSpPr>
                <p:cNvPr id="897" name="Oval 89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8" name="Group 897"/>
                <p:cNvGrpSpPr/>
                <p:nvPr/>
              </p:nvGrpSpPr>
              <p:grpSpPr>
                <a:xfrm>
                  <a:off x="1627350" y="2071688"/>
                  <a:ext cx="512722" cy="462536"/>
                  <a:chOff x="1302898" y="1640683"/>
                  <a:chExt cx="1201027" cy="1083468"/>
                </a:xfrm>
              </p:grpSpPr>
              <p:sp>
                <p:nvSpPr>
                  <p:cNvPr id="89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4" name="Group 903"/>
              <p:cNvGrpSpPr/>
              <p:nvPr/>
            </p:nvGrpSpPr>
            <p:grpSpPr>
              <a:xfrm>
                <a:off x="6292639" y="3028402"/>
                <a:ext cx="128016" cy="128016"/>
                <a:chOff x="6617763" y="1494678"/>
                <a:chExt cx="188006" cy="188004"/>
              </a:xfrm>
            </p:grpSpPr>
            <p:sp>
              <p:nvSpPr>
                <p:cNvPr id="905" name="Oval 9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07" name="Group 906"/>
              <p:cNvGrpSpPr/>
              <p:nvPr/>
            </p:nvGrpSpPr>
            <p:grpSpPr>
              <a:xfrm>
                <a:off x="6010181" y="2870135"/>
                <a:ext cx="128016" cy="128016"/>
                <a:chOff x="6617763" y="1494678"/>
                <a:chExt cx="188006" cy="188004"/>
              </a:xfrm>
            </p:grpSpPr>
            <p:sp>
              <p:nvSpPr>
                <p:cNvPr id="908" name="Oval 90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10" name="Group 909"/>
              <p:cNvGrpSpPr/>
              <p:nvPr/>
            </p:nvGrpSpPr>
            <p:grpSpPr>
              <a:xfrm>
                <a:off x="6091578" y="2963001"/>
                <a:ext cx="128016" cy="128016"/>
                <a:chOff x="1520304" y="1939550"/>
                <a:chExt cx="726812" cy="726812"/>
              </a:xfrm>
            </p:grpSpPr>
            <p:sp>
              <p:nvSpPr>
                <p:cNvPr id="911" name="Oval 91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12" name="Group 911"/>
                <p:cNvGrpSpPr/>
                <p:nvPr/>
              </p:nvGrpSpPr>
              <p:grpSpPr>
                <a:xfrm>
                  <a:off x="1627350" y="2071688"/>
                  <a:ext cx="512722" cy="462536"/>
                  <a:chOff x="1302898" y="1640683"/>
                  <a:chExt cx="1201027" cy="1083468"/>
                </a:xfrm>
              </p:grpSpPr>
              <p:sp>
                <p:nvSpPr>
                  <p:cNvPr id="91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18" name="Group 917"/>
              <p:cNvGrpSpPr/>
              <p:nvPr/>
            </p:nvGrpSpPr>
            <p:grpSpPr>
              <a:xfrm>
                <a:off x="5958332" y="2898080"/>
                <a:ext cx="128016" cy="128016"/>
                <a:chOff x="6617763" y="1494678"/>
                <a:chExt cx="188006" cy="188004"/>
              </a:xfrm>
            </p:grpSpPr>
            <p:sp>
              <p:nvSpPr>
                <p:cNvPr id="919" name="Oval 91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1" name="Group 920"/>
              <p:cNvGrpSpPr/>
              <p:nvPr/>
            </p:nvGrpSpPr>
            <p:grpSpPr>
              <a:xfrm>
                <a:off x="5986971" y="2748043"/>
                <a:ext cx="128016" cy="128016"/>
                <a:chOff x="6617763" y="1494678"/>
                <a:chExt cx="188006" cy="188004"/>
              </a:xfrm>
            </p:grpSpPr>
            <p:sp>
              <p:nvSpPr>
                <p:cNvPr id="922" name="Oval 92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4" name="Group 923"/>
              <p:cNvGrpSpPr/>
              <p:nvPr/>
            </p:nvGrpSpPr>
            <p:grpSpPr>
              <a:xfrm>
                <a:off x="6096330" y="2824221"/>
                <a:ext cx="128016" cy="128016"/>
                <a:chOff x="6617763" y="1494678"/>
                <a:chExt cx="188006" cy="188004"/>
              </a:xfrm>
            </p:grpSpPr>
            <p:sp>
              <p:nvSpPr>
                <p:cNvPr id="925" name="Oval 92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35" name="Group 934"/>
              <p:cNvGrpSpPr/>
              <p:nvPr/>
            </p:nvGrpSpPr>
            <p:grpSpPr>
              <a:xfrm>
                <a:off x="6482260" y="2850537"/>
                <a:ext cx="128016" cy="128016"/>
                <a:chOff x="1520304" y="1939550"/>
                <a:chExt cx="726812" cy="726812"/>
              </a:xfrm>
            </p:grpSpPr>
            <p:sp>
              <p:nvSpPr>
                <p:cNvPr id="936" name="Oval 93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37" name="Group 936"/>
                <p:cNvGrpSpPr/>
                <p:nvPr/>
              </p:nvGrpSpPr>
              <p:grpSpPr>
                <a:xfrm>
                  <a:off x="1627350" y="2071688"/>
                  <a:ext cx="512722" cy="462536"/>
                  <a:chOff x="1302898" y="1640683"/>
                  <a:chExt cx="1201027" cy="1083468"/>
                </a:xfrm>
              </p:grpSpPr>
              <p:sp>
                <p:nvSpPr>
                  <p:cNvPr id="93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43" name="Group 942"/>
              <p:cNvGrpSpPr/>
              <p:nvPr/>
            </p:nvGrpSpPr>
            <p:grpSpPr>
              <a:xfrm>
                <a:off x="7015873" y="2597882"/>
                <a:ext cx="128016" cy="128016"/>
                <a:chOff x="1520304" y="1939550"/>
                <a:chExt cx="726812" cy="726812"/>
              </a:xfrm>
            </p:grpSpPr>
            <p:sp>
              <p:nvSpPr>
                <p:cNvPr id="944" name="Oval 94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45" name="Group 944"/>
                <p:cNvGrpSpPr/>
                <p:nvPr/>
              </p:nvGrpSpPr>
              <p:grpSpPr>
                <a:xfrm>
                  <a:off x="1627350" y="2071688"/>
                  <a:ext cx="512722" cy="462536"/>
                  <a:chOff x="1302898" y="1640683"/>
                  <a:chExt cx="1201027" cy="1083468"/>
                </a:xfrm>
              </p:grpSpPr>
              <p:sp>
                <p:nvSpPr>
                  <p:cNvPr id="94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1" name="Group 950"/>
              <p:cNvGrpSpPr/>
              <p:nvPr/>
            </p:nvGrpSpPr>
            <p:grpSpPr>
              <a:xfrm>
                <a:off x="6346150" y="2427402"/>
                <a:ext cx="128016" cy="128016"/>
                <a:chOff x="1520304" y="1939550"/>
                <a:chExt cx="726812" cy="726812"/>
              </a:xfrm>
            </p:grpSpPr>
            <p:sp>
              <p:nvSpPr>
                <p:cNvPr id="952" name="Oval 95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53" name="Group 952"/>
                <p:cNvGrpSpPr/>
                <p:nvPr/>
              </p:nvGrpSpPr>
              <p:grpSpPr>
                <a:xfrm>
                  <a:off x="1627350" y="2071688"/>
                  <a:ext cx="512722" cy="462536"/>
                  <a:chOff x="1302898" y="1640683"/>
                  <a:chExt cx="1201027" cy="1083468"/>
                </a:xfrm>
              </p:grpSpPr>
              <p:sp>
                <p:nvSpPr>
                  <p:cNvPr id="95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9" name="Group 958"/>
              <p:cNvGrpSpPr/>
              <p:nvPr/>
            </p:nvGrpSpPr>
            <p:grpSpPr>
              <a:xfrm>
                <a:off x="6659729" y="2289622"/>
                <a:ext cx="128016" cy="128016"/>
                <a:chOff x="1520304" y="1939550"/>
                <a:chExt cx="726812" cy="726812"/>
              </a:xfrm>
            </p:grpSpPr>
            <p:sp>
              <p:nvSpPr>
                <p:cNvPr id="960" name="Oval 9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61" name="Group 960"/>
                <p:cNvGrpSpPr/>
                <p:nvPr/>
              </p:nvGrpSpPr>
              <p:grpSpPr>
                <a:xfrm>
                  <a:off x="1627350" y="2071688"/>
                  <a:ext cx="512722" cy="462536"/>
                  <a:chOff x="1302898" y="1640683"/>
                  <a:chExt cx="1201027" cy="1083468"/>
                </a:xfrm>
              </p:grpSpPr>
              <p:sp>
                <p:nvSpPr>
                  <p:cNvPr id="9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67" name="Group 966"/>
              <p:cNvGrpSpPr/>
              <p:nvPr/>
            </p:nvGrpSpPr>
            <p:grpSpPr>
              <a:xfrm>
                <a:off x="6649052" y="2290435"/>
                <a:ext cx="128016" cy="128016"/>
                <a:chOff x="6617763" y="1494678"/>
                <a:chExt cx="188006" cy="188004"/>
              </a:xfrm>
            </p:grpSpPr>
            <p:sp>
              <p:nvSpPr>
                <p:cNvPr id="968" name="Oval 9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0" name="Freeform: Shape 9"/>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1" name="Freeform: Shape 10"/>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5" name="Rectangle 4"/>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2" name="Rectangle 1051"/>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Canada</a:t>
                </a:r>
                <a:endParaRPr lang="en-US" sz="700">
                  <a:solidFill>
                    <a:srgbClr val="353535"/>
                  </a:solidFill>
                  <a:latin typeface="Segoe UI Semilight"/>
                </a:endParaRPr>
              </a:p>
            </p:txBody>
          </p:sp>
          <p:sp>
            <p:nvSpPr>
              <p:cNvPr id="1054" name="Rectangle 1053"/>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Mexico</a:t>
                </a:r>
                <a:endParaRPr lang="en-US" sz="700">
                  <a:solidFill>
                    <a:srgbClr val="353535"/>
                  </a:solidFill>
                  <a:latin typeface="Segoe UI Semilight"/>
                </a:endParaRPr>
              </a:p>
            </p:txBody>
          </p:sp>
          <p:sp>
            <p:nvSpPr>
              <p:cNvPr id="1055" name="Rectangle 1054"/>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Venezuela</a:t>
                </a:r>
                <a:endParaRPr lang="en-US" sz="700">
                  <a:solidFill>
                    <a:srgbClr val="353535"/>
                  </a:solidFill>
                  <a:latin typeface="Segoe UI Semilight"/>
                </a:endParaRPr>
              </a:p>
            </p:txBody>
          </p:sp>
          <p:sp>
            <p:nvSpPr>
              <p:cNvPr id="1056" name="Rectangle 1055"/>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Colombia</a:t>
                </a:r>
                <a:endParaRPr lang="en-US" sz="700">
                  <a:solidFill>
                    <a:srgbClr val="353535"/>
                  </a:solidFill>
                  <a:latin typeface="Segoe UI Semilight"/>
                </a:endParaRPr>
              </a:p>
            </p:txBody>
          </p:sp>
          <p:sp>
            <p:nvSpPr>
              <p:cNvPr id="1057" name="Rectangle 1056"/>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Peru</a:t>
                </a:r>
                <a:endParaRPr lang="en-US" sz="700">
                  <a:solidFill>
                    <a:srgbClr val="353535"/>
                  </a:solidFill>
                  <a:latin typeface="Segoe UI Semilight"/>
                </a:endParaRPr>
              </a:p>
            </p:txBody>
          </p:sp>
          <p:sp>
            <p:nvSpPr>
              <p:cNvPr id="1058" name="Rectangle 1057"/>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Bolivia</a:t>
                </a:r>
                <a:endParaRPr lang="en-US" sz="700">
                  <a:solidFill>
                    <a:srgbClr val="353535"/>
                  </a:solidFill>
                  <a:latin typeface="Segoe UI Semilight"/>
                </a:endParaRPr>
              </a:p>
            </p:txBody>
          </p:sp>
          <p:sp>
            <p:nvSpPr>
              <p:cNvPr id="1059" name="Rectangle 1058"/>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Brazil</a:t>
                </a:r>
                <a:endParaRPr lang="en-US" sz="700">
                  <a:solidFill>
                    <a:srgbClr val="353535"/>
                  </a:solidFill>
                  <a:latin typeface="Segoe UI Semilight"/>
                </a:endParaRPr>
              </a:p>
            </p:txBody>
          </p:sp>
          <p:sp>
            <p:nvSpPr>
              <p:cNvPr id="1060" name="Rectangle 1059"/>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Argentina</a:t>
                </a:r>
                <a:endParaRPr lang="en-US" sz="700">
                  <a:solidFill>
                    <a:srgbClr val="353535"/>
                  </a:solidFill>
                  <a:latin typeface="Segoe UI Semilight"/>
                </a:endParaRPr>
              </a:p>
            </p:txBody>
          </p:sp>
          <p:sp>
            <p:nvSpPr>
              <p:cNvPr id="1061" name="Rectangle 1060"/>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Atlanta Ocean</a:t>
                </a:r>
                <a:endParaRPr lang="en-US" sz="700">
                  <a:solidFill>
                    <a:srgbClr val="353535"/>
                  </a:solidFill>
                  <a:latin typeface="Segoe UI Semilight"/>
                </a:endParaRPr>
              </a:p>
            </p:txBody>
          </p:sp>
          <p:sp>
            <p:nvSpPr>
              <p:cNvPr id="1062" name="Rectangle 1061"/>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Algeria</a:t>
                </a:r>
                <a:endParaRPr lang="en-US" sz="700">
                  <a:solidFill>
                    <a:srgbClr val="353535"/>
                  </a:solidFill>
                  <a:latin typeface="Segoe UI Semilight"/>
                </a:endParaRPr>
              </a:p>
            </p:txBody>
          </p:sp>
          <p:sp>
            <p:nvSpPr>
              <p:cNvPr id="1063" name="Rectangle 1062"/>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Mali</a:t>
                </a:r>
                <a:endParaRPr lang="en-US" sz="700">
                  <a:solidFill>
                    <a:srgbClr val="353535"/>
                  </a:solidFill>
                  <a:latin typeface="Segoe UI Semilight"/>
                </a:endParaRPr>
              </a:p>
            </p:txBody>
          </p:sp>
          <p:sp>
            <p:nvSpPr>
              <p:cNvPr id="1064" name="Rectangle 1063"/>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a:t>
                </a:r>
                <a:endParaRPr lang="en-US" sz="700">
                  <a:solidFill>
                    <a:srgbClr val="353535"/>
                  </a:solidFill>
                  <a:latin typeface="Segoe UI Semilight"/>
                </a:endParaRPr>
              </a:p>
            </p:txBody>
          </p:sp>
          <p:sp>
            <p:nvSpPr>
              <p:cNvPr id="1065" name="Rectangle 1064"/>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Nigeria</a:t>
                </a:r>
                <a:endParaRPr lang="en-US" sz="700">
                  <a:solidFill>
                    <a:srgbClr val="353535"/>
                  </a:solidFill>
                  <a:latin typeface="Segoe UI Semilight"/>
                </a:endParaRPr>
              </a:p>
            </p:txBody>
          </p:sp>
          <p:sp>
            <p:nvSpPr>
              <p:cNvPr id="1066" name="Rectangle 1065"/>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Chad</a:t>
                </a:r>
                <a:endParaRPr lang="en-US" sz="700">
                  <a:solidFill>
                    <a:srgbClr val="353535"/>
                  </a:solidFill>
                  <a:latin typeface="Segoe UI Semilight"/>
                </a:endParaRPr>
              </a:p>
            </p:txBody>
          </p:sp>
          <p:sp>
            <p:nvSpPr>
              <p:cNvPr id="1067" name="Rectangle 1066"/>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Libya</a:t>
                </a:r>
                <a:endParaRPr lang="en-US" sz="700">
                  <a:solidFill>
                    <a:srgbClr val="353535"/>
                  </a:solidFill>
                  <a:latin typeface="Segoe UI Semilight"/>
                </a:endParaRPr>
              </a:p>
            </p:txBody>
          </p:sp>
          <p:sp>
            <p:nvSpPr>
              <p:cNvPr id="1068" name="Rectangle 1067"/>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Egypt</a:t>
                </a:r>
                <a:endParaRPr lang="en-US" sz="700">
                  <a:solidFill>
                    <a:srgbClr val="353535"/>
                  </a:solidFill>
                  <a:latin typeface="Segoe UI Semilight"/>
                </a:endParaRPr>
              </a:p>
            </p:txBody>
          </p:sp>
          <p:sp>
            <p:nvSpPr>
              <p:cNvPr id="1069" name="Rectangle 1068"/>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Sudan</a:t>
                </a:r>
                <a:endParaRPr lang="en-US" sz="700">
                  <a:solidFill>
                    <a:srgbClr val="353535"/>
                  </a:solidFill>
                  <a:latin typeface="Segoe UI Semilight"/>
                </a:endParaRPr>
              </a:p>
            </p:txBody>
          </p:sp>
          <p:sp>
            <p:nvSpPr>
              <p:cNvPr id="1070" name="Rectangle 1069"/>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Ethiopia</a:t>
                </a:r>
                <a:endParaRPr lang="en-US" sz="700">
                  <a:solidFill>
                    <a:srgbClr val="353535"/>
                  </a:solidFill>
                  <a:latin typeface="Segoe UI Semilight"/>
                </a:endParaRPr>
              </a:p>
            </p:txBody>
          </p:sp>
          <p:sp>
            <p:nvSpPr>
              <p:cNvPr id="1071" name="Rectangle 1070"/>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Dr Congo</a:t>
                </a:r>
                <a:endParaRPr lang="en-US" sz="700">
                  <a:solidFill>
                    <a:srgbClr val="353535"/>
                  </a:solidFill>
                  <a:latin typeface="Segoe UI Semilight"/>
                </a:endParaRPr>
              </a:p>
            </p:txBody>
          </p:sp>
          <p:sp>
            <p:nvSpPr>
              <p:cNvPr id="1072" name="Rectangle 1071"/>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Angola</a:t>
                </a:r>
                <a:endParaRPr lang="en-US" sz="700">
                  <a:solidFill>
                    <a:srgbClr val="353535"/>
                  </a:solidFill>
                  <a:latin typeface="Segoe UI Semilight"/>
                </a:endParaRPr>
              </a:p>
            </p:txBody>
          </p:sp>
          <p:sp>
            <p:nvSpPr>
              <p:cNvPr id="1073" name="Rectangle 1072"/>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Zambia</a:t>
                </a:r>
                <a:endParaRPr lang="en-US" sz="700">
                  <a:solidFill>
                    <a:srgbClr val="353535"/>
                  </a:solidFill>
                  <a:latin typeface="Segoe UI Semilight"/>
                </a:endParaRPr>
              </a:p>
            </p:txBody>
          </p:sp>
          <p:sp>
            <p:nvSpPr>
              <p:cNvPr id="1074" name="Rectangle 1073"/>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Nambia</a:t>
                </a:r>
                <a:endParaRPr lang="en-US" sz="700">
                  <a:solidFill>
                    <a:srgbClr val="353535"/>
                  </a:solidFill>
                  <a:latin typeface="Segoe UI Semilight"/>
                </a:endParaRPr>
              </a:p>
            </p:txBody>
          </p:sp>
          <p:sp>
            <p:nvSpPr>
              <p:cNvPr id="1075" name="Rectangle 1074"/>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South Africa</a:t>
                </a:r>
                <a:endParaRPr lang="en-US" sz="700">
                  <a:solidFill>
                    <a:srgbClr val="353535"/>
                  </a:solidFill>
                  <a:latin typeface="Segoe UI Semilight"/>
                </a:endParaRPr>
              </a:p>
            </p:txBody>
          </p:sp>
          <p:sp>
            <p:nvSpPr>
              <p:cNvPr id="1076" name="Rectangle 1075"/>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Greenland</a:t>
                </a:r>
                <a:endParaRPr lang="en-US" sz="700">
                  <a:solidFill>
                    <a:srgbClr val="353535"/>
                  </a:solidFill>
                  <a:latin typeface="Segoe UI Semilight"/>
                </a:endParaRPr>
              </a:p>
            </p:txBody>
          </p:sp>
          <p:sp>
            <p:nvSpPr>
              <p:cNvPr id="1077" name="Rectangle 1076"/>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Svalbard</a:t>
                </a:r>
                <a:endParaRPr lang="en-US" sz="700">
                  <a:solidFill>
                    <a:srgbClr val="353535"/>
                  </a:solidFill>
                  <a:latin typeface="Segoe UI Semilight"/>
                </a:endParaRPr>
              </a:p>
            </p:txBody>
          </p:sp>
          <p:sp>
            <p:nvSpPr>
              <p:cNvPr id="1078" name="Rectangle 1077"/>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Sweden </a:t>
                </a:r>
                <a:endParaRPr lang="en-US" sz="700">
                  <a:solidFill>
                    <a:srgbClr val="353535"/>
                  </a:solidFill>
                  <a:latin typeface="Segoe UI Semilight"/>
                </a:endParaRPr>
              </a:p>
            </p:txBody>
          </p:sp>
          <p:sp>
            <p:nvSpPr>
              <p:cNvPr id="1079" name="Rectangle 1078"/>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Norway</a:t>
                </a:r>
                <a:endParaRPr lang="en-US" sz="700">
                  <a:solidFill>
                    <a:srgbClr val="353535"/>
                  </a:solidFill>
                  <a:latin typeface="Segoe UI Semilight"/>
                </a:endParaRPr>
              </a:p>
            </p:txBody>
          </p:sp>
          <p:sp>
            <p:nvSpPr>
              <p:cNvPr id="1080" name="Rectangle 1079"/>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Kingdom</a:t>
                </a:r>
                <a:endParaRPr lang="en-US" sz="700">
                  <a:solidFill>
                    <a:srgbClr val="353535"/>
                  </a:solidFill>
                  <a:latin typeface="Segoe UI Semilight"/>
                </a:endParaRPr>
              </a:p>
            </p:txBody>
          </p:sp>
          <p:sp>
            <p:nvSpPr>
              <p:cNvPr id="1089" name="Rectangle 1088"/>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France</a:t>
                </a:r>
                <a:endParaRPr lang="en-US" sz="700">
                  <a:solidFill>
                    <a:srgbClr val="353535"/>
                  </a:solidFill>
                  <a:latin typeface="Segoe UI Semilight"/>
                </a:endParaRPr>
              </a:p>
            </p:txBody>
          </p:sp>
          <p:sp>
            <p:nvSpPr>
              <p:cNvPr id="1090" name="Rectangle 1089"/>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Poland</a:t>
                </a:r>
                <a:endParaRPr lang="en-US" sz="700">
                  <a:solidFill>
                    <a:srgbClr val="353535"/>
                  </a:solidFill>
                  <a:latin typeface="Segoe UI Semilight"/>
                </a:endParaRPr>
              </a:p>
            </p:txBody>
          </p:sp>
          <p:sp>
            <p:nvSpPr>
              <p:cNvPr id="1091" name="Rectangle 1090"/>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Ukraine</a:t>
                </a:r>
                <a:endParaRPr lang="en-US" sz="700">
                  <a:solidFill>
                    <a:srgbClr val="353535"/>
                  </a:solidFill>
                  <a:latin typeface="Segoe UI Semilight"/>
                </a:endParaRPr>
              </a:p>
            </p:txBody>
          </p:sp>
          <p:sp>
            <p:nvSpPr>
              <p:cNvPr id="1092" name="Rectangle 1091"/>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Turkey</a:t>
                </a:r>
                <a:endParaRPr lang="en-US" sz="700">
                  <a:solidFill>
                    <a:srgbClr val="353535"/>
                  </a:solidFill>
                  <a:latin typeface="Segoe UI Semilight"/>
                </a:endParaRPr>
              </a:p>
            </p:txBody>
          </p:sp>
          <p:sp>
            <p:nvSpPr>
              <p:cNvPr id="1093" name="Rectangle 1092"/>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Saudi </a:t>
                </a:r>
                <a:br>
                  <a:rPr lang="en-GB" sz="700">
                    <a:solidFill>
                      <a:srgbClr val="353535"/>
                    </a:solidFill>
                    <a:latin typeface="Segoe UI Semilight"/>
                  </a:rPr>
                </a:br>
                <a:r>
                  <a:rPr lang="en-GB" sz="700">
                    <a:solidFill>
                      <a:srgbClr val="353535"/>
                    </a:solidFill>
                    <a:latin typeface="Segoe UI Semilight"/>
                  </a:rPr>
                  <a:t>Arabia</a:t>
                </a:r>
                <a:endParaRPr lang="en-US" sz="700">
                  <a:solidFill>
                    <a:srgbClr val="353535"/>
                  </a:solidFill>
                  <a:latin typeface="Segoe UI Semilight"/>
                </a:endParaRPr>
              </a:p>
            </p:txBody>
          </p:sp>
          <p:sp>
            <p:nvSpPr>
              <p:cNvPr id="1094" name="Rectangle 1093"/>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Iran</a:t>
                </a:r>
                <a:endParaRPr lang="en-US" sz="700">
                  <a:solidFill>
                    <a:srgbClr val="353535"/>
                  </a:solidFill>
                  <a:latin typeface="Segoe UI Semilight"/>
                </a:endParaRPr>
              </a:p>
            </p:txBody>
          </p:sp>
          <p:sp>
            <p:nvSpPr>
              <p:cNvPr id="1095" name="Rectangle 1094"/>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Kazakistan</a:t>
                </a:r>
                <a:endParaRPr lang="en-US" sz="700">
                  <a:solidFill>
                    <a:srgbClr val="353535"/>
                  </a:solidFill>
                  <a:latin typeface="Segoe UI Semilight"/>
                </a:endParaRPr>
              </a:p>
            </p:txBody>
          </p:sp>
          <p:sp>
            <p:nvSpPr>
              <p:cNvPr id="1097" name="Rectangle 1096"/>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a:t>
                </a:r>
                <a:endParaRPr lang="en-US" sz="700">
                  <a:solidFill>
                    <a:srgbClr val="353535"/>
                  </a:solidFill>
                  <a:latin typeface="Segoe UI Semilight"/>
                </a:endParaRPr>
              </a:p>
            </p:txBody>
          </p:sp>
          <p:sp>
            <p:nvSpPr>
              <p:cNvPr id="1098" name="Rectangle 1097"/>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099" name="Rectangle 1098"/>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101" name="Rectangle 1100"/>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China</a:t>
                </a:r>
                <a:endParaRPr lang="en-US" sz="700">
                  <a:solidFill>
                    <a:srgbClr val="353535"/>
                  </a:solidFill>
                  <a:latin typeface="Segoe UI Semilight"/>
                </a:endParaRPr>
              </a:p>
            </p:txBody>
          </p:sp>
          <p:sp>
            <p:nvSpPr>
              <p:cNvPr id="1103" name="Rectangle 1102"/>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Myanmar</a:t>
                </a:r>
                <a:br>
                  <a:rPr lang="en-GB" sz="700">
                    <a:solidFill>
                      <a:srgbClr val="353535"/>
                    </a:solidFill>
                    <a:latin typeface="Segoe UI Semilight"/>
                  </a:rPr>
                </a:br>
                <a:r>
                  <a:rPr lang="en-GB" sz="700">
                    <a:solidFill>
                      <a:srgbClr val="353535"/>
                    </a:solidFill>
                    <a:latin typeface="Segoe UI Semilight"/>
                  </a:rPr>
                  <a:t>(Burma)</a:t>
                </a:r>
                <a:endParaRPr lang="en-US" sz="700">
                  <a:solidFill>
                    <a:srgbClr val="353535"/>
                  </a:solidFill>
                  <a:latin typeface="Segoe UI Semilight"/>
                </a:endParaRPr>
              </a:p>
            </p:txBody>
          </p:sp>
          <p:sp>
            <p:nvSpPr>
              <p:cNvPr id="1104" name="Rectangle 1103"/>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Indian Ocean</a:t>
                </a:r>
                <a:endParaRPr lang="en-US" sz="700">
                  <a:solidFill>
                    <a:srgbClr val="353535"/>
                  </a:solidFill>
                  <a:latin typeface="Segoe UI Semilight"/>
                </a:endParaRPr>
              </a:p>
            </p:txBody>
          </p:sp>
          <p:sp>
            <p:nvSpPr>
              <p:cNvPr id="1106" name="Rectangle 1105"/>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Indonesia</a:t>
                </a:r>
                <a:endParaRPr lang="en-US" sz="700">
                  <a:solidFill>
                    <a:srgbClr val="353535"/>
                  </a:solidFill>
                  <a:latin typeface="Segoe UI Semilight"/>
                </a:endParaRPr>
              </a:p>
            </p:txBody>
          </p:sp>
          <p:sp>
            <p:nvSpPr>
              <p:cNvPr id="1107" name="Rectangle 1106"/>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Australia</a:t>
                </a:r>
                <a:endParaRPr lang="en-US" sz="700">
                  <a:solidFill>
                    <a:srgbClr val="353535"/>
                  </a:solidFill>
                  <a:latin typeface="Segoe UI Semilight"/>
                </a:endParaRPr>
              </a:p>
            </p:txBody>
          </p:sp>
          <p:sp>
            <p:nvSpPr>
              <p:cNvPr id="1108" name="Rectangle 1107"/>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sp>
            <p:nvSpPr>
              <p:cNvPr id="1109" name="Rectangle 1108"/>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grpSp>
        <p:sp>
          <p:nvSpPr>
            <p:cNvPr id="970" name="TextBox 969"/>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Data</a:t>
              </a:r>
              <a:r>
                <a:rPr lang="ar-SA" sz="850" kern="0">
                  <a:solidFill>
                    <a:srgbClr val="353535"/>
                  </a:solidFill>
                  <a:latin typeface="Segoe UI Semilight"/>
                </a:rPr>
                <a:t> </a:t>
              </a:r>
              <a:r>
                <a:rPr lang="en-US" sz="850" kern="0">
                  <a:solidFill>
                    <a:srgbClr val="353535"/>
                  </a:solidFill>
                  <a:latin typeface="Segoe UI Semilight"/>
                </a:rPr>
                <a:t>center</a:t>
              </a:r>
            </a:p>
          </p:txBody>
        </p:sp>
        <p:grpSp>
          <p:nvGrpSpPr>
            <p:cNvPr id="972" name="Group 971"/>
            <p:cNvGrpSpPr/>
            <p:nvPr/>
          </p:nvGrpSpPr>
          <p:grpSpPr>
            <a:xfrm>
              <a:off x="9135972" y="1135087"/>
              <a:ext cx="1590188" cy="130805"/>
              <a:chOff x="9073014" y="1067831"/>
              <a:chExt cx="1590188" cy="130805"/>
            </a:xfrm>
          </p:grpSpPr>
          <p:cxnSp>
            <p:nvCxnSpPr>
              <p:cNvPr id="1081" name="Straight Connector 1080"/>
              <p:cNvCxnSpPr/>
              <p:nvPr/>
            </p:nvCxnSpPr>
            <p:spPr>
              <a:xfrm flipH="1">
                <a:off x="9073014" y="1133233"/>
                <a:ext cx="228600" cy="0"/>
              </a:xfrm>
              <a:prstGeom prst="line">
                <a:avLst/>
              </a:prstGeom>
              <a:noFill/>
              <a:ln w="19050" cap="flat" cmpd="sng" algn="ctr">
                <a:solidFill>
                  <a:schemeClr val="accent1"/>
                </a:solidFill>
                <a:prstDash val="solid"/>
              </a:ln>
              <a:effectLst/>
            </p:spPr>
          </p:cxnSp>
          <p:sp>
            <p:nvSpPr>
              <p:cNvPr id="1082" name="TextBox 1081"/>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Owned capacity</a:t>
                </a:r>
              </a:p>
            </p:txBody>
          </p:sp>
        </p:grpSp>
        <p:grpSp>
          <p:nvGrpSpPr>
            <p:cNvPr id="1083" name="Group 1082"/>
            <p:cNvGrpSpPr/>
            <p:nvPr/>
          </p:nvGrpSpPr>
          <p:grpSpPr>
            <a:xfrm>
              <a:off x="9135972" y="1568035"/>
              <a:ext cx="1782405" cy="130805"/>
              <a:chOff x="9073014" y="1405627"/>
              <a:chExt cx="1782405" cy="130805"/>
            </a:xfrm>
          </p:grpSpPr>
          <p:cxnSp>
            <p:nvCxnSpPr>
              <p:cNvPr id="1084" name="Straight Connector 1083"/>
              <p:cNvCxnSpPr/>
              <p:nvPr/>
            </p:nvCxnSpPr>
            <p:spPr>
              <a:xfrm flipH="1" flipV="1">
                <a:off x="9073014" y="1471029"/>
                <a:ext cx="228600" cy="0"/>
              </a:xfrm>
              <a:prstGeom prst="line">
                <a:avLst/>
              </a:prstGeom>
              <a:noFill/>
              <a:ln w="19050" cap="flat" cmpd="sng" algn="ctr">
                <a:solidFill>
                  <a:schemeClr val="accent1"/>
                </a:solidFill>
                <a:prstDash val="sysDash"/>
              </a:ln>
              <a:effectLst/>
            </p:spPr>
          </p:cxnSp>
          <p:sp>
            <p:nvSpPr>
              <p:cNvPr id="1085" name="TextBox 1084"/>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Future capacity</a:t>
                </a:r>
              </a:p>
            </p:txBody>
          </p:sp>
        </p:grpSp>
        <p:grpSp>
          <p:nvGrpSpPr>
            <p:cNvPr id="1086" name="Group 1085"/>
            <p:cNvGrpSpPr/>
            <p:nvPr/>
          </p:nvGrpSpPr>
          <p:grpSpPr>
            <a:xfrm>
              <a:off x="9135972" y="1351561"/>
              <a:ext cx="1590188" cy="130805"/>
              <a:chOff x="9073014" y="1238325"/>
              <a:chExt cx="1590188" cy="130805"/>
            </a:xfrm>
          </p:grpSpPr>
          <p:cxnSp>
            <p:nvCxnSpPr>
              <p:cNvPr id="1087" name="Straight Connector 1086"/>
              <p:cNvCxnSpPr/>
              <p:nvPr/>
            </p:nvCxnSpPr>
            <p:spPr>
              <a:xfrm flipH="1">
                <a:off x="9073014" y="1303727"/>
                <a:ext cx="228600" cy="0"/>
              </a:xfrm>
              <a:prstGeom prst="line">
                <a:avLst/>
              </a:prstGeom>
              <a:noFill/>
              <a:ln w="19050" cap="flat" cmpd="sng" algn="ctr">
                <a:solidFill>
                  <a:schemeClr val="accent2">
                    <a:alpha val="94118"/>
                  </a:schemeClr>
                </a:solidFill>
                <a:prstDash val="solid"/>
              </a:ln>
              <a:effectLst/>
            </p:spPr>
          </p:cxnSp>
          <p:sp>
            <p:nvSpPr>
              <p:cNvPr id="1088" name="TextBox 1087"/>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Leased capacity</a:t>
                </a:r>
              </a:p>
            </p:txBody>
          </p:sp>
        </p:grpSp>
        <p:sp>
          <p:nvSpPr>
            <p:cNvPr id="1096" name="TextBox 1095"/>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Edge site</a:t>
              </a:r>
            </a:p>
          </p:txBody>
        </p:sp>
        <p:grpSp>
          <p:nvGrpSpPr>
            <p:cNvPr id="1100" name="Group 1099"/>
            <p:cNvGrpSpPr/>
            <p:nvPr/>
          </p:nvGrpSpPr>
          <p:grpSpPr>
            <a:xfrm>
              <a:off x="11008400" y="1453667"/>
              <a:ext cx="309594" cy="309590"/>
              <a:chOff x="1520304" y="1939550"/>
              <a:chExt cx="726812" cy="726812"/>
            </a:xfrm>
          </p:grpSpPr>
          <p:sp>
            <p:nvSpPr>
              <p:cNvPr id="1102" name="Oval 110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grpSp>
            <p:nvGrpSpPr>
              <p:cNvPr id="1105" name="Group 1104"/>
              <p:cNvGrpSpPr/>
              <p:nvPr/>
            </p:nvGrpSpPr>
            <p:grpSpPr>
              <a:xfrm>
                <a:off x="1627350" y="2071688"/>
                <a:ext cx="512722" cy="462536"/>
                <a:chOff x="1302898" y="1640683"/>
                <a:chExt cx="1201027" cy="1083468"/>
              </a:xfrm>
            </p:grpSpPr>
            <p:sp>
              <p:nvSpPr>
                <p:cNvPr id="11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grpSp>
          <p:nvGrpSpPr>
            <p:cNvPr id="1115" name="Group 1114"/>
            <p:cNvGrpSpPr/>
            <p:nvPr/>
          </p:nvGrpSpPr>
          <p:grpSpPr>
            <a:xfrm>
              <a:off x="11008322" y="1089140"/>
              <a:ext cx="307378" cy="307378"/>
              <a:chOff x="6617763" y="1494678"/>
              <a:chExt cx="188006" cy="188004"/>
            </a:xfrm>
          </p:grpSpPr>
          <p:sp>
            <p:nvSpPr>
              <p:cNvPr id="1116" name="Oval 111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sp>
            <p:nvSpPr>
              <p:cNvPr id="111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sp>
        <p:nvSpPr>
          <p:cNvPr id="1118" name="Rectangular Callout 163"/>
          <p:cNvSpPr/>
          <p:nvPr/>
        </p:nvSpPr>
        <p:spPr bwMode="auto">
          <a:xfrm>
            <a:off x="907556" y="4764990"/>
            <a:ext cx="2076142" cy="1044320"/>
          </a:xfrm>
          <a:prstGeom prst="wedgeRectCallout">
            <a:avLst>
              <a:gd name="adj1" fmla="val 19250"/>
              <a:gd name="adj2" fmla="val -130900"/>
            </a:avLst>
          </a:prstGeom>
          <a:solidFill>
            <a:schemeClr val="bg1">
              <a:lumMod val="95000"/>
              <a:alpha val="70000"/>
            </a:schemeClr>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46616" tIns="46616" rIns="46616" bIns="46616" numCol="1" spcCol="0" rtlCol="0" fromWordArt="0" anchor="ctr" anchorCtr="0" forceAA="0" compatLnSpc="1">
            <a:prstTxWarp prst="textNoShape">
              <a:avLst/>
            </a:prstTxWarp>
            <a:noAutofit/>
          </a:bodyPr>
          <a:lstStyle/>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Inter-DC fiber owned (miles): </a:t>
            </a:r>
            <a:br>
              <a:rPr lang="en-US" sz="1199" kern="0">
                <a:solidFill>
                  <a:srgbClr val="353535"/>
                </a:solidFill>
                <a:latin typeface="Segoe UI Semilight"/>
                <a:ea typeface="Segoe UI" pitchFamily="34" charset="0"/>
                <a:cs typeface="Segoe UI" pitchFamily="34" charset="0"/>
              </a:rPr>
            </a:br>
            <a:r>
              <a:rPr lang="en-US" sz="1199" kern="0">
                <a:solidFill>
                  <a:srgbClr val="353535"/>
                </a:solidFill>
                <a:latin typeface="Segoe UI Semilight"/>
                <a:ea typeface="Segoe UI" pitchFamily="34" charset="0"/>
                <a:cs typeface="Segoe UI" pitchFamily="34" charset="0"/>
              </a:rPr>
              <a:t>30+ thousand, supporting:</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DC metros: 37</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network sites: 69</a:t>
            </a:r>
          </a:p>
        </p:txBody>
      </p:sp>
      <p:sp>
        <p:nvSpPr>
          <p:cNvPr id="1119" name="Rectangle 1118"/>
          <p:cNvSpPr/>
          <p:nvPr/>
        </p:nvSpPr>
        <p:spPr bwMode="auto">
          <a:xfrm>
            <a:off x="463075" y="1228518"/>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kern="0">
                <a:solidFill>
                  <a:srgbClr val="353535"/>
                </a:solidFill>
                <a:latin typeface="Segoe UI" panose="020B0502040204020203" pitchFamily="34" charset="0"/>
                <a:ea typeface="Segoe UI" panose="020B0502040204020203" pitchFamily="34" charset="0"/>
                <a:cs typeface="Segoe UI" panose="020B0502040204020203" pitchFamily="34" charset="0"/>
              </a:rPr>
              <a:t>Datacenters and network sites not exhaustive</a:t>
            </a:r>
          </a:p>
        </p:txBody>
      </p:sp>
    </p:spTree>
    <p:extLst>
      <p:ext uri="{BB962C8B-B14F-4D97-AF65-F5344CB8AC3E}">
        <p14:creationId xmlns:p14="http://schemas.microsoft.com/office/powerpoint/2010/main" val="22797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17B6-4975-4935-BDD4-4F40C216B801}"/>
              </a:ext>
            </a:extLst>
          </p:cNvPr>
          <p:cNvSpPr>
            <a:spLocks noGrp="1"/>
          </p:cNvSpPr>
          <p:nvPr>
            <p:ph type="title"/>
          </p:nvPr>
        </p:nvSpPr>
        <p:spPr/>
        <p:txBody>
          <a:bodyPr/>
          <a:lstStyle/>
          <a:p>
            <a:r>
              <a:rPr lang="en-US"/>
              <a:t>Most comprehensive resiliency and best SLA</a:t>
            </a:r>
          </a:p>
        </p:txBody>
      </p:sp>
      <p:sp>
        <p:nvSpPr>
          <p:cNvPr id="4" name="Freeform: Shape 3">
            <a:extLst>
              <a:ext uri="{FF2B5EF4-FFF2-40B4-BE49-F238E27FC236}">
                <a16:creationId xmlns:a16="http://schemas.microsoft.com/office/drawing/2014/main" id="{9FC80BBB-BC74-4C31-BDC3-3A628AC33278}"/>
              </a:ext>
            </a:extLst>
          </p:cNvPr>
          <p:cNvSpPr/>
          <p:nvPr/>
        </p:nvSpPr>
        <p:spPr bwMode="auto">
          <a:xfrm>
            <a:off x="438865" y="4747526"/>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24" name="Freeform: Shape 23">
            <a:extLst>
              <a:ext uri="{FF2B5EF4-FFF2-40B4-BE49-F238E27FC236}">
                <a16:creationId xmlns:a16="http://schemas.microsoft.com/office/drawing/2014/main" id="{11B2812D-2F19-41E5-AE29-52C6E14288CA}"/>
              </a:ext>
            </a:extLst>
          </p:cNvPr>
          <p:cNvSpPr/>
          <p:nvPr/>
        </p:nvSpPr>
        <p:spPr bwMode="auto">
          <a:xfrm>
            <a:off x="2722869" y="4747526"/>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25" name="Freeform: Shape 24">
            <a:extLst>
              <a:ext uri="{FF2B5EF4-FFF2-40B4-BE49-F238E27FC236}">
                <a16:creationId xmlns:a16="http://schemas.microsoft.com/office/drawing/2014/main" id="{F66BD7A1-FB9F-464E-B11A-38797A4804F0}"/>
              </a:ext>
            </a:extLst>
          </p:cNvPr>
          <p:cNvSpPr/>
          <p:nvPr/>
        </p:nvSpPr>
        <p:spPr bwMode="auto">
          <a:xfrm>
            <a:off x="5546514" y="4747526"/>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26" name="Freeform: Shape 25">
            <a:extLst>
              <a:ext uri="{FF2B5EF4-FFF2-40B4-BE49-F238E27FC236}">
                <a16:creationId xmlns:a16="http://schemas.microsoft.com/office/drawing/2014/main" id="{8B1326BC-724D-49A8-9B5B-023D344C3109}"/>
              </a:ext>
            </a:extLst>
          </p:cNvPr>
          <p:cNvSpPr/>
          <p:nvPr/>
        </p:nvSpPr>
        <p:spPr bwMode="auto">
          <a:xfrm>
            <a:off x="8904241" y="4747526"/>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grpSp>
        <p:nvGrpSpPr>
          <p:cNvPr id="8" name="Group 7">
            <a:extLst>
              <a:ext uri="{FF2B5EF4-FFF2-40B4-BE49-F238E27FC236}">
                <a16:creationId xmlns:a16="http://schemas.microsoft.com/office/drawing/2014/main" id="{85975090-BBFC-45D6-AE79-9F67FD1E009F}"/>
              </a:ext>
            </a:extLst>
          </p:cNvPr>
          <p:cNvGrpSpPr/>
          <p:nvPr/>
        </p:nvGrpSpPr>
        <p:grpSpPr>
          <a:xfrm>
            <a:off x="372200" y="4868670"/>
            <a:ext cx="1987825" cy="836032"/>
            <a:chOff x="522514" y="4739119"/>
            <a:chExt cx="1988107" cy="836151"/>
          </a:xfrm>
        </p:grpSpPr>
        <p:sp>
          <p:nvSpPr>
            <p:cNvPr id="30" name="Rectangle 29">
              <a:extLst>
                <a:ext uri="{FF2B5EF4-FFF2-40B4-BE49-F238E27FC236}">
                  <a16:creationId xmlns:a16="http://schemas.microsoft.com/office/drawing/2014/main" id="{86C99C9A-8E4C-48F9-8EF3-1C471C50A579}"/>
                </a:ext>
              </a:extLst>
            </p:cNvPr>
            <p:cNvSpPr/>
            <p:nvPr/>
          </p:nvSpPr>
          <p:spPr>
            <a:xfrm>
              <a:off x="522514" y="4739119"/>
              <a:ext cx="1398377" cy="376738"/>
            </a:xfrm>
            <a:prstGeom prst="rect">
              <a:avLst/>
            </a:prstGeom>
          </p:spPr>
          <p:txBody>
            <a:bodyPr wrap="none">
              <a:spAutoFit/>
            </a:bodyPr>
            <a:lstStyle/>
            <a:p>
              <a:pPr defTabSz="932563">
                <a:defRPr/>
              </a:pPr>
              <a:r>
                <a:rPr 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SINGLE VM</a:t>
              </a:r>
            </a:p>
          </p:txBody>
        </p:sp>
        <p:sp>
          <p:nvSpPr>
            <p:cNvPr id="34" name="Rectangle 33">
              <a:extLst>
                <a:ext uri="{FF2B5EF4-FFF2-40B4-BE49-F238E27FC236}">
                  <a16:creationId xmlns:a16="http://schemas.microsoft.com/office/drawing/2014/main" id="{AF4977EE-2C68-4450-B4EB-44DE6987F5BF}"/>
                </a:ext>
              </a:extLst>
            </p:cNvPr>
            <p:cNvSpPr/>
            <p:nvPr/>
          </p:nvSpPr>
          <p:spPr>
            <a:xfrm>
              <a:off x="522514" y="4979030"/>
              <a:ext cx="1988107" cy="596240"/>
            </a:xfrm>
            <a:prstGeom prst="rect">
              <a:avLst/>
            </a:prstGeom>
          </p:spPr>
          <p:txBody>
            <a:bodyPr wrap="square">
              <a:spAutoFit/>
            </a:bodyPr>
            <a:lstStyle/>
            <a:p>
              <a:pPr defTabSz="932563">
                <a:defRPr/>
              </a:pPr>
              <a:r>
                <a:rPr lang="en-US" sz="1599">
                  <a:gradFill>
                    <a:gsLst>
                      <a:gs pos="78761">
                        <a:srgbClr val="353535"/>
                      </a:gs>
                      <a:gs pos="0">
                        <a:srgbClr val="353535"/>
                      </a:gs>
                    </a:gsLst>
                    <a:lin ang="5400000" scaled="0"/>
                  </a:gradFill>
                  <a:latin typeface="Segoe UI Semilight"/>
                </a:rPr>
                <a:t>Protection with Premium Storage</a:t>
              </a:r>
            </a:p>
          </p:txBody>
        </p:sp>
      </p:grpSp>
      <p:grpSp>
        <p:nvGrpSpPr>
          <p:cNvPr id="3" name="Group 2">
            <a:extLst>
              <a:ext uri="{FF2B5EF4-FFF2-40B4-BE49-F238E27FC236}">
                <a16:creationId xmlns:a16="http://schemas.microsoft.com/office/drawing/2014/main" id="{D3E34116-7876-4649-A823-5420E1A8BD4E}"/>
              </a:ext>
            </a:extLst>
          </p:cNvPr>
          <p:cNvGrpSpPr/>
          <p:nvPr/>
        </p:nvGrpSpPr>
        <p:grpSpPr>
          <a:xfrm>
            <a:off x="438864" y="2198025"/>
            <a:ext cx="1024528" cy="623106"/>
            <a:chOff x="522514" y="1920087"/>
            <a:chExt cx="1024673" cy="623195"/>
          </a:xfrm>
        </p:grpSpPr>
        <p:sp>
          <p:nvSpPr>
            <p:cNvPr id="43" name="Rectangle 362">
              <a:extLst>
                <a:ext uri="{FF2B5EF4-FFF2-40B4-BE49-F238E27FC236}">
                  <a16:creationId xmlns:a16="http://schemas.microsoft.com/office/drawing/2014/main" id="{BE54F0D0-7FAC-46F5-923D-FCBC1CC073A3}"/>
                </a:ext>
              </a:extLst>
            </p:cNvPr>
            <p:cNvSpPr>
              <a:spLocks noChangeArrowheads="1"/>
            </p:cNvSpPr>
            <p:nvPr/>
          </p:nvSpPr>
          <p:spPr bwMode="auto">
            <a:xfrm>
              <a:off x="522514" y="1920087"/>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44" name="Rectangle 365">
              <a:extLst>
                <a:ext uri="{FF2B5EF4-FFF2-40B4-BE49-F238E27FC236}">
                  <a16:creationId xmlns:a16="http://schemas.microsoft.com/office/drawing/2014/main" id="{26B0496F-1490-4FDE-A7EB-90EFD86A8A06}"/>
                </a:ext>
              </a:extLst>
            </p:cNvPr>
            <p:cNvSpPr>
              <a:spLocks noChangeArrowheads="1"/>
            </p:cNvSpPr>
            <p:nvPr/>
          </p:nvSpPr>
          <p:spPr bwMode="auto">
            <a:xfrm>
              <a:off x="522514" y="2168396"/>
              <a:ext cx="810926"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a:t>
              </a:r>
              <a:endParaRPr lang="en-US" altLang="en-US">
                <a:gradFill>
                  <a:gsLst>
                    <a:gs pos="78761">
                      <a:srgbClr val="353535"/>
                    </a:gs>
                    <a:gs pos="0">
                      <a:srgbClr val="353535"/>
                    </a:gs>
                  </a:gsLst>
                  <a:lin ang="5400000" scaled="0"/>
                </a:gradFill>
                <a:latin typeface="Segoe UI Semilight"/>
              </a:endParaRPr>
            </a:p>
          </p:txBody>
        </p:sp>
      </p:grpSp>
      <p:grpSp>
        <p:nvGrpSpPr>
          <p:cNvPr id="9" name="Group 8">
            <a:extLst>
              <a:ext uri="{FF2B5EF4-FFF2-40B4-BE49-F238E27FC236}">
                <a16:creationId xmlns:a16="http://schemas.microsoft.com/office/drawing/2014/main" id="{A2FA5BF8-42F7-4735-83C2-9752FEC28A3B}"/>
              </a:ext>
            </a:extLst>
          </p:cNvPr>
          <p:cNvGrpSpPr/>
          <p:nvPr/>
        </p:nvGrpSpPr>
        <p:grpSpPr>
          <a:xfrm>
            <a:off x="2656203" y="4868670"/>
            <a:ext cx="2823645" cy="836032"/>
            <a:chOff x="2806842" y="4739119"/>
            <a:chExt cx="2390527" cy="836151"/>
          </a:xfrm>
        </p:grpSpPr>
        <p:sp>
          <p:nvSpPr>
            <p:cNvPr id="31" name="Rectangle 30">
              <a:extLst>
                <a:ext uri="{FF2B5EF4-FFF2-40B4-BE49-F238E27FC236}">
                  <a16:creationId xmlns:a16="http://schemas.microsoft.com/office/drawing/2014/main" id="{AE93519E-5CAC-4E86-B857-A8DA0D05CD60}"/>
                </a:ext>
              </a:extLst>
            </p:cNvPr>
            <p:cNvSpPr/>
            <p:nvPr/>
          </p:nvSpPr>
          <p:spPr>
            <a:xfrm>
              <a:off x="2806842" y="4739119"/>
              <a:ext cx="1874230" cy="376738"/>
            </a:xfrm>
            <a:prstGeom prst="rect">
              <a:avLst/>
            </a:prstGeom>
          </p:spPr>
          <p:txBody>
            <a:bodyPr wrap="none">
              <a:spAutoFit/>
            </a:bodyPr>
            <a:lstStyle/>
            <a:p>
              <a:pPr defTabSz="932563">
                <a:defRPr/>
              </a:pPr>
              <a:r>
                <a:rPr 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SETS</a:t>
              </a:r>
            </a:p>
          </p:txBody>
        </p:sp>
        <p:sp>
          <p:nvSpPr>
            <p:cNvPr id="35" name="Rectangle 34">
              <a:extLst>
                <a:ext uri="{FF2B5EF4-FFF2-40B4-BE49-F238E27FC236}">
                  <a16:creationId xmlns:a16="http://schemas.microsoft.com/office/drawing/2014/main" id="{2D1E9CB2-30C4-4538-8D43-0553AEA4C909}"/>
                </a:ext>
              </a:extLst>
            </p:cNvPr>
            <p:cNvSpPr/>
            <p:nvPr/>
          </p:nvSpPr>
          <p:spPr>
            <a:xfrm>
              <a:off x="2806842" y="4979030"/>
              <a:ext cx="2390527" cy="596240"/>
            </a:xfrm>
            <a:prstGeom prst="rect">
              <a:avLst/>
            </a:prstGeom>
          </p:spPr>
          <p:txBody>
            <a:bodyPr wrap="square">
              <a:spAutoFit/>
            </a:bodyPr>
            <a:lstStyle/>
            <a:p>
              <a:pPr defTabSz="932563">
                <a:defRPr/>
              </a:pPr>
              <a:r>
                <a:rPr lang="en-US" sz="1599">
                  <a:gradFill>
                    <a:gsLst>
                      <a:gs pos="78761">
                        <a:srgbClr val="353535"/>
                      </a:gs>
                      <a:gs pos="0">
                        <a:srgbClr val="353535"/>
                      </a:gs>
                    </a:gsLst>
                    <a:lin ang="5400000" scaled="0"/>
                  </a:gradFill>
                  <a:latin typeface="Segoe UI Semilight"/>
                </a:rPr>
                <a:t>Protection against failures within datacenters</a:t>
              </a:r>
            </a:p>
          </p:txBody>
        </p:sp>
      </p:grpSp>
      <p:grpSp>
        <p:nvGrpSpPr>
          <p:cNvPr id="10" name="Group 9">
            <a:extLst>
              <a:ext uri="{FF2B5EF4-FFF2-40B4-BE49-F238E27FC236}">
                <a16:creationId xmlns:a16="http://schemas.microsoft.com/office/drawing/2014/main" id="{CA7AE3EA-53EE-496D-9E83-250515C0D0DB}"/>
              </a:ext>
            </a:extLst>
          </p:cNvPr>
          <p:cNvGrpSpPr/>
          <p:nvPr/>
        </p:nvGrpSpPr>
        <p:grpSpPr>
          <a:xfrm>
            <a:off x="5479848" y="4868670"/>
            <a:ext cx="3061548" cy="836032"/>
            <a:chOff x="5630888" y="4739119"/>
            <a:chExt cx="2284328" cy="836151"/>
          </a:xfrm>
        </p:grpSpPr>
        <p:sp>
          <p:nvSpPr>
            <p:cNvPr id="32" name="Rectangle 31">
              <a:extLst>
                <a:ext uri="{FF2B5EF4-FFF2-40B4-BE49-F238E27FC236}">
                  <a16:creationId xmlns:a16="http://schemas.microsoft.com/office/drawing/2014/main" id="{F8241D1E-9776-46B4-AC53-517C71B117EC}"/>
                </a:ext>
              </a:extLst>
            </p:cNvPr>
            <p:cNvSpPr/>
            <p:nvPr/>
          </p:nvSpPr>
          <p:spPr>
            <a:xfrm>
              <a:off x="5630888" y="4739119"/>
              <a:ext cx="1830240" cy="376738"/>
            </a:xfrm>
            <a:prstGeom prst="rect">
              <a:avLst/>
            </a:prstGeom>
          </p:spPr>
          <p:txBody>
            <a:bodyPr wrap="none">
              <a:spAutoFit/>
            </a:bodyPr>
            <a:lstStyle/>
            <a:p>
              <a:pPr defTabSz="932563">
                <a:defRPr/>
              </a:pPr>
              <a:r>
                <a:rPr 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ZONES</a:t>
              </a:r>
            </a:p>
          </p:txBody>
        </p:sp>
        <p:sp>
          <p:nvSpPr>
            <p:cNvPr id="36" name="Rectangle 35">
              <a:extLst>
                <a:ext uri="{FF2B5EF4-FFF2-40B4-BE49-F238E27FC236}">
                  <a16:creationId xmlns:a16="http://schemas.microsoft.com/office/drawing/2014/main" id="{A00FBC54-3159-488B-9805-067A9050681B}"/>
                </a:ext>
              </a:extLst>
            </p:cNvPr>
            <p:cNvSpPr/>
            <p:nvPr/>
          </p:nvSpPr>
          <p:spPr>
            <a:xfrm>
              <a:off x="5630888" y="4979030"/>
              <a:ext cx="2284328" cy="596240"/>
            </a:xfrm>
            <a:prstGeom prst="rect">
              <a:avLst/>
            </a:prstGeom>
          </p:spPr>
          <p:txBody>
            <a:bodyPr wrap="square">
              <a:spAutoFit/>
            </a:bodyPr>
            <a:lstStyle/>
            <a:p>
              <a:pPr defTabSz="932563">
                <a:defRPr/>
              </a:pPr>
              <a:r>
                <a:rPr lang="en-US" sz="1599">
                  <a:gradFill>
                    <a:gsLst>
                      <a:gs pos="78761">
                        <a:srgbClr val="353535"/>
                      </a:gs>
                      <a:gs pos="0">
                        <a:srgbClr val="353535"/>
                      </a:gs>
                    </a:gsLst>
                    <a:lin ang="5400000" scaled="0"/>
                  </a:gradFill>
                  <a:latin typeface="Segoe UI Semilight"/>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8837575" y="4868670"/>
            <a:ext cx="2989759" cy="836032"/>
            <a:chOff x="8989092" y="4739119"/>
            <a:chExt cx="2284328" cy="836151"/>
          </a:xfrm>
        </p:grpSpPr>
        <p:sp>
          <p:nvSpPr>
            <p:cNvPr id="33" name="Rectangle 32">
              <a:extLst>
                <a:ext uri="{FF2B5EF4-FFF2-40B4-BE49-F238E27FC236}">
                  <a16:creationId xmlns:a16="http://schemas.microsoft.com/office/drawing/2014/main" id="{B28B47E3-5453-4268-9424-9C3B0EE80D8B}"/>
                </a:ext>
              </a:extLst>
            </p:cNvPr>
            <p:cNvSpPr/>
            <p:nvPr/>
          </p:nvSpPr>
          <p:spPr>
            <a:xfrm>
              <a:off x="8989092" y="4739119"/>
              <a:ext cx="1326956" cy="376738"/>
            </a:xfrm>
            <a:prstGeom prst="rect">
              <a:avLst/>
            </a:prstGeom>
          </p:spPr>
          <p:txBody>
            <a:bodyPr wrap="none">
              <a:spAutoFit/>
            </a:bodyPr>
            <a:lstStyle/>
            <a:p>
              <a:pPr defTabSz="932563">
                <a:defRPr/>
              </a:pPr>
              <a:r>
                <a:rPr 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PAIRS</a:t>
              </a:r>
            </a:p>
          </p:txBody>
        </p:sp>
        <p:sp>
          <p:nvSpPr>
            <p:cNvPr id="38" name="Rectangle 37">
              <a:extLst>
                <a:ext uri="{FF2B5EF4-FFF2-40B4-BE49-F238E27FC236}">
                  <a16:creationId xmlns:a16="http://schemas.microsoft.com/office/drawing/2014/main" id="{A1DBA6A0-68FB-4166-A508-C7B24FCE17EC}"/>
                </a:ext>
              </a:extLst>
            </p:cNvPr>
            <p:cNvSpPr/>
            <p:nvPr/>
          </p:nvSpPr>
          <p:spPr>
            <a:xfrm>
              <a:off x="8989092" y="4979030"/>
              <a:ext cx="2284328" cy="596240"/>
            </a:xfrm>
            <a:prstGeom prst="rect">
              <a:avLst/>
            </a:prstGeom>
          </p:spPr>
          <p:txBody>
            <a:bodyPr wrap="square">
              <a:spAutoFit/>
            </a:bodyPr>
            <a:lstStyle/>
            <a:p>
              <a:pPr defTabSz="932563">
                <a:defRPr/>
              </a:pPr>
              <a:r>
                <a:rPr lang="en-US" sz="1599">
                  <a:gradFill>
                    <a:gsLst>
                      <a:gs pos="78761">
                        <a:srgbClr val="353535"/>
                      </a:gs>
                      <a:gs pos="0">
                        <a:srgbClr val="353535"/>
                      </a:gs>
                    </a:gsLst>
                    <a:lin ang="5400000" scaled="0"/>
                  </a:gradFill>
                  <a:latin typeface="Segoe UI Semilight"/>
                </a:rPr>
                <a:t>Protection from disaster with</a:t>
              </a:r>
              <a:br>
                <a:rPr lang="en-US" sz="1599">
                  <a:gradFill>
                    <a:gsLst>
                      <a:gs pos="78761">
                        <a:srgbClr val="353535"/>
                      </a:gs>
                      <a:gs pos="0">
                        <a:srgbClr val="353535"/>
                      </a:gs>
                    </a:gsLst>
                    <a:lin ang="5400000" scaled="0"/>
                  </a:gradFill>
                  <a:latin typeface="Segoe UI Semilight"/>
                </a:rPr>
              </a:br>
              <a:r>
                <a:rPr lang="en-US" sz="1599">
                  <a:gradFill>
                    <a:gsLst>
                      <a:gs pos="78761">
                        <a:srgbClr val="353535"/>
                      </a:gs>
                      <a:gs pos="0">
                        <a:srgbClr val="353535"/>
                      </a:gs>
                    </a:gsLst>
                    <a:lin ang="5400000" scaled="0"/>
                  </a:gradFill>
                  <a:latin typeface="Segoe UI Semilight"/>
                </a:rPr>
                <a:t>Data Residency compliance</a:t>
              </a:r>
            </a:p>
          </p:txBody>
        </p:sp>
      </p:grpSp>
      <p:sp>
        <p:nvSpPr>
          <p:cNvPr id="63" name="Freeform: Shape 62">
            <a:extLst>
              <a:ext uri="{FF2B5EF4-FFF2-40B4-BE49-F238E27FC236}">
                <a16:creationId xmlns:a16="http://schemas.microsoft.com/office/drawing/2014/main" id="{B18BDE70-580F-4EAB-867D-3F3E6C5993AC}"/>
              </a:ext>
            </a:extLst>
          </p:cNvPr>
          <p:cNvSpPr/>
          <p:nvPr/>
        </p:nvSpPr>
        <p:spPr bwMode="auto">
          <a:xfrm>
            <a:off x="438865" y="2862207"/>
            <a:ext cx="21585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64" name="Freeform: Shape 63">
            <a:extLst>
              <a:ext uri="{FF2B5EF4-FFF2-40B4-BE49-F238E27FC236}">
                <a16:creationId xmlns:a16="http://schemas.microsoft.com/office/drawing/2014/main" id="{D109FD18-D374-4FCF-A27B-F81D4F41EB75}"/>
              </a:ext>
            </a:extLst>
          </p:cNvPr>
          <p:cNvSpPr/>
          <p:nvPr/>
        </p:nvSpPr>
        <p:spPr bwMode="auto">
          <a:xfrm>
            <a:off x="2722869" y="2862207"/>
            <a:ext cx="269820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65" name="Freeform: Shape 64">
            <a:extLst>
              <a:ext uri="{FF2B5EF4-FFF2-40B4-BE49-F238E27FC236}">
                <a16:creationId xmlns:a16="http://schemas.microsoft.com/office/drawing/2014/main" id="{E91A317A-8CC9-4667-82DD-F225E726BA9A}"/>
              </a:ext>
            </a:extLst>
          </p:cNvPr>
          <p:cNvSpPr/>
          <p:nvPr/>
        </p:nvSpPr>
        <p:spPr bwMode="auto">
          <a:xfrm>
            <a:off x="5546514" y="2862207"/>
            <a:ext cx="323228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66" name="Freeform: Shape 65">
            <a:extLst>
              <a:ext uri="{FF2B5EF4-FFF2-40B4-BE49-F238E27FC236}">
                <a16:creationId xmlns:a16="http://schemas.microsoft.com/office/drawing/2014/main" id="{52C7DA27-095C-42EC-B6F9-8C23D3C4306D}"/>
              </a:ext>
            </a:extLst>
          </p:cNvPr>
          <p:cNvSpPr/>
          <p:nvPr/>
        </p:nvSpPr>
        <p:spPr bwMode="auto">
          <a:xfrm>
            <a:off x="8904241" y="2862207"/>
            <a:ext cx="296802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grpSp>
        <p:nvGrpSpPr>
          <p:cNvPr id="5" name="Group 4">
            <a:extLst>
              <a:ext uri="{FF2B5EF4-FFF2-40B4-BE49-F238E27FC236}">
                <a16:creationId xmlns:a16="http://schemas.microsoft.com/office/drawing/2014/main" id="{E6D3F48B-B8D4-49F2-BC61-FFF7C5113783}"/>
              </a:ext>
            </a:extLst>
          </p:cNvPr>
          <p:cNvGrpSpPr/>
          <p:nvPr/>
        </p:nvGrpSpPr>
        <p:grpSpPr>
          <a:xfrm>
            <a:off x="2722867" y="2202279"/>
            <a:ext cx="1024528" cy="620582"/>
            <a:chOff x="2806842" y="2107278"/>
            <a:chExt cx="1024673" cy="620670"/>
          </a:xfrm>
        </p:grpSpPr>
        <p:sp>
          <p:nvSpPr>
            <p:cNvPr id="67" name="Rectangle 362">
              <a:extLst>
                <a:ext uri="{FF2B5EF4-FFF2-40B4-BE49-F238E27FC236}">
                  <a16:creationId xmlns:a16="http://schemas.microsoft.com/office/drawing/2014/main" id="{EB9D7CCA-E5F5-416D-BAA0-AFE7B9E578EF}"/>
                </a:ext>
              </a:extLst>
            </p:cNvPr>
            <p:cNvSpPr>
              <a:spLocks noChangeArrowheads="1"/>
            </p:cNvSpPr>
            <p:nvPr/>
          </p:nvSpPr>
          <p:spPr bwMode="auto">
            <a:xfrm>
              <a:off x="2806842" y="2107278"/>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68" name="Rectangle 365">
              <a:extLst>
                <a:ext uri="{FF2B5EF4-FFF2-40B4-BE49-F238E27FC236}">
                  <a16:creationId xmlns:a16="http://schemas.microsoft.com/office/drawing/2014/main" id="{E3C06106-7365-4A6F-AB14-6721F6D03340}"/>
                </a:ext>
              </a:extLst>
            </p:cNvPr>
            <p:cNvSpPr>
              <a:spLocks noChangeArrowheads="1"/>
            </p:cNvSpPr>
            <p:nvPr/>
          </p:nvSpPr>
          <p:spPr bwMode="auto">
            <a:xfrm>
              <a:off x="2806842"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99.95% </a:t>
              </a:r>
              <a:endParaRPr lang="en-US" altLang="en-US">
                <a:gradFill>
                  <a:gsLst>
                    <a:gs pos="78761">
                      <a:srgbClr val="353535"/>
                    </a:gs>
                    <a:gs pos="0">
                      <a:srgbClr val="353535"/>
                    </a:gs>
                  </a:gsLst>
                  <a:lin ang="5400000" scaled="0"/>
                </a:gradFill>
                <a:latin typeface="Segoe UI Semilight"/>
              </a:endParaRPr>
            </a:p>
          </p:txBody>
        </p:sp>
      </p:grpSp>
      <p:grpSp>
        <p:nvGrpSpPr>
          <p:cNvPr id="6" name="Group 5">
            <a:extLst>
              <a:ext uri="{FF2B5EF4-FFF2-40B4-BE49-F238E27FC236}">
                <a16:creationId xmlns:a16="http://schemas.microsoft.com/office/drawing/2014/main" id="{33C4FBB1-CB83-4D74-B18A-E863348C7A8F}"/>
              </a:ext>
            </a:extLst>
          </p:cNvPr>
          <p:cNvGrpSpPr/>
          <p:nvPr/>
        </p:nvGrpSpPr>
        <p:grpSpPr>
          <a:xfrm>
            <a:off x="5546511" y="2198024"/>
            <a:ext cx="1024528" cy="624837"/>
            <a:chOff x="5630888" y="2103022"/>
            <a:chExt cx="1024673" cy="624926"/>
          </a:xfrm>
        </p:grpSpPr>
        <p:sp>
          <p:nvSpPr>
            <p:cNvPr id="69" name="Rectangle 362">
              <a:extLst>
                <a:ext uri="{FF2B5EF4-FFF2-40B4-BE49-F238E27FC236}">
                  <a16:creationId xmlns:a16="http://schemas.microsoft.com/office/drawing/2014/main" id="{FB272A3B-699B-4771-A084-81A20AE6B384}"/>
                </a:ext>
              </a:extLst>
            </p:cNvPr>
            <p:cNvSpPr>
              <a:spLocks noChangeArrowheads="1"/>
            </p:cNvSpPr>
            <p:nvPr/>
          </p:nvSpPr>
          <p:spPr bwMode="auto">
            <a:xfrm>
              <a:off x="5630888" y="2103022"/>
              <a:ext cx="1024673"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70" name="Rectangle 365">
              <a:extLst>
                <a:ext uri="{FF2B5EF4-FFF2-40B4-BE49-F238E27FC236}">
                  <a16:creationId xmlns:a16="http://schemas.microsoft.com/office/drawing/2014/main" id="{AE756659-5BFA-4811-A9BD-772602605AC8}"/>
                </a:ext>
              </a:extLst>
            </p:cNvPr>
            <p:cNvSpPr>
              <a:spLocks noChangeArrowheads="1"/>
            </p:cNvSpPr>
            <p:nvPr/>
          </p:nvSpPr>
          <p:spPr bwMode="auto">
            <a:xfrm>
              <a:off x="5630888" y="2353062"/>
              <a:ext cx="1002238" cy="374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99.99% </a:t>
              </a:r>
              <a:endParaRPr lang="en-US" altLang="en-US">
                <a:gradFill>
                  <a:gsLst>
                    <a:gs pos="78761">
                      <a:srgbClr val="353535"/>
                    </a:gs>
                    <a:gs pos="0">
                      <a:srgbClr val="353535"/>
                    </a:gs>
                  </a:gsLst>
                  <a:lin ang="5400000" scaled="0"/>
                </a:gradFill>
                <a:latin typeface="Segoe UI Semilight"/>
              </a:endParaRPr>
            </a:p>
          </p:txBody>
        </p:sp>
      </p:grpSp>
      <p:sp>
        <p:nvSpPr>
          <p:cNvPr id="72" name="Rectangle 365">
            <a:extLst>
              <a:ext uri="{FF2B5EF4-FFF2-40B4-BE49-F238E27FC236}">
                <a16:creationId xmlns:a16="http://schemas.microsoft.com/office/drawing/2014/main" id="{DDE028D8-2C1A-4722-A489-1153DBA144DF}"/>
              </a:ext>
            </a:extLst>
          </p:cNvPr>
          <p:cNvSpPr>
            <a:spLocks noChangeArrowheads="1"/>
          </p:cNvSpPr>
          <p:nvPr/>
        </p:nvSpPr>
        <p:spPr bwMode="auto">
          <a:xfrm>
            <a:off x="8900648" y="2204181"/>
            <a:ext cx="1172128" cy="65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45713" rIns="91427" bIns="45713"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63" eaLnBrk="1" hangingPunct="1">
              <a:defRPr/>
            </a:pPr>
            <a:r>
              <a:rPr lang="en-US" alt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REGIONS</a:t>
            </a:r>
            <a:br>
              <a:rPr lang="en-US" altLang="en-US">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br>
            <a:r>
              <a:rPr lang="en-US" altLang="en-US">
                <a:gradFill>
                  <a:gsLst>
                    <a:gs pos="78761">
                      <a:srgbClr val="353535"/>
                    </a:gs>
                    <a:gs pos="0">
                      <a:srgbClr val="353535"/>
                    </a:gs>
                  </a:gsLst>
                  <a:lin ang="5400000" scaled="0"/>
                </a:gradFill>
                <a:latin typeface="Segoe UI" panose="020B0502040204020203" pitchFamily="34" charset="0"/>
                <a:cs typeface="Segoe UI" panose="020B0502040204020203" pitchFamily="34" charset="0"/>
              </a:rPr>
              <a:t>42</a:t>
            </a:r>
          </a:p>
        </p:txBody>
      </p:sp>
      <p:sp>
        <p:nvSpPr>
          <p:cNvPr id="73" name="PC1_E977">
            <a:extLst>
              <a:ext uri="{FF2B5EF4-FFF2-40B4-BE49-F238E27FC236}">
                <a16:creationId xmlns:a16="http://schemas.microsoft.com/office/drawing/2014/main" id="{CA53C8D6-6924-487D-8B12-6F4017ED255B}"/>
              </a:ext>
            </a:extLst>
          </p:cNvPr>
          <p:cNvSpPr>
            <a:spLocks noChangeAspect="1" noEditPoints="1"/>
          </p:cNvSpPr>
          <p:nvPr/>
        </p:nvSpPr>
        <p:spPr bwMode="auto">
          <a:xfrm>
            <a:off x="1212382" y="3560157"/>
            <a:ext cx="611531" cy="48941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nvGrpSpPr>
          <p:cNvPr id="84" name="Group 83">
            <a:extLst>
              <a:ext uri="{FF2B5EF4-FFF2-40B4-BE49-F238E27FC236}">
                <a16:creationId xmlns:a16="http://schemas.microsoft.com/office/drawing/2014/main" id="{2A4E6E2D-2EAE-4A15-88D7-CB8AA5476496}"/>
              </a:ext>
            </a:extLst>
          </p:cNvPr>
          <p:cNvGrpSpPr/>
          <p:nvPr/>
        </p:nvGrpSpPr>
        <p:grpSpPr>
          <a:xfrm>
            <a:off x="3375029" y="3400413"/>
            <a:ext cx="1399593" cy="808907"/>
            <a:chOff x="3459095" y="2961602"/>
            <a:chExt cx="1399792" cy="809022"/>
          </a:xfrm>
        </p:grpSpPr>
        <p:sp>
          <p:nvSpPr>
            <p:cNvPr id="76"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77"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79" name="Rectangle 78">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81"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82"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83"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nvGrpSpPr>
          <p:cNvPr id="88" name="Group 87">
            <a:extLst>
              <a:ext uri="{FF2B5EF4-FFF2-40B4-BE49-F238E27FC236}">
                <a16:creationId xmlns:a16="http://schemas.microsoft.com/office/drawing/2014/main" id="{D7FABECC-41F8-45D5-AC0B-CEE3DF09EBBC}"/>
              </a:ext>
            </a:extLst>
          </p:cNvPr>
          <p:cNvGrpSpPr/>
          <p:nvPr/>
        </p:nvGrpSpPr>
        <p:grpSpPr>
          <a:xfrm>
            <a:off x="6589798" y="3267491"/>
            <a:ext cx="1145720" cy="1074750"/>
            <a:chOff x="6265202" y="2921103"/>
            <a:chExt cx="1145883" cy="1074902"/>
          </a:xfrm>
        </p:grpSpPr>
        <p:sp>
          <p:nvSpPr>
            <p:cNvPr id="85"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6"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sp>
        <p:nvSpPr>
          <p:cNvPr id="89" name="Freeform: Shape 88">
            <a:extLst>
              <a:ext uri="{FF2B5EF4-FFF2-40B4-BE49-F238E27FC236}">
                <a16:creationId xmlns:a16="http://schemas.microsoft.com/office/drawing/2014/main" id="{11D75E76-A537-4A18-9B66-D3EEFF3A92D5}"/>
              </a:ext>
            </a:extLst>
          </p:cNvPr>
          <p:cNvSpPr/>
          <p:nvPr/>
        </p:nvSpPr>
        <p:spPr bwMode="auto">
          <a:xfrm>
            <a:off x="6946542" y="3509678"/>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90" name="Freeform: Shape 89">
            <a:extLst>
              <a:ext uri="{FF2B5EF4-FFF2-40B4-BE49-F238E27FC236}">
                <a16:creationId xmlns:a16="http://schemas.microsoft.com/office/drawing/2014/main" id="{342CDFF3-1BAB-49A1-8CA0-A00453DAEE15}"/>
              </a:ext>
            </a:extLst>
          </p:cNvPr>
          <p:cNvSpPr/>
          <p:nvPr/>
        </p:nvSpPr>
        <p:spPr bwMode="auto">
          <a:xfrm rot="2700000">
            <a:off x="6541767" y="4027740"/>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91" name="Freeform: Shape 90">
            <a:extLst>
              <a:ext uri="{FF2B5EF4-FFF2-40B4-BE49-F238E27FC236}">
                <a16:creationId xmlns:a16="http://schemas.microsoft.com/office/drawing/2014/main" id="{6AFE5A52-DE23-43ED-8778-7EF477993EDB}"/>
              </a:ext>
            </a:extLst>
          </p:cNvPr>
          <p:cNvSpPr/>
          <p:nvPr/>
        </p:nvSpPr>
        <p:spPr bwMode="auto">
          <a:xfrm rot="18900000" flipH="1">
            <a:off x="7312345" y="4021738"/>
            <a:ext cx="461572"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grpSp>
        <p:nvGrpSpPr>
          <p:cNvPr id="16" name="Group 15">
            <a:extLst>
              <a:ext uri="{FF2B5EF4-FFF2-40B4-BE49-F238E27FC236}">
                <a16:creationId xmlns:a16="http://schemas.microsoft.com/office/drawing/2014/main" id="{6CDF00BB-5F8B-46A2-9EF3-651DFF08D009}"/>
              </a:ext>
            </a:extLst>
          </p:cNvPr>
          <p:cNvGrpSpPr/>
          <p:nvPr/>
        </p:nvGrpSpPr>
        <p:grpSpPr>
          <a:xfrm>
            <a:off x="9021663" y="3171482"/>
            <a:ext cx="2733181" cy="1285331"/>
            <a:chOff x="9106531" y="3479339"/>
            <a:chExt cx="2733568" cy="1285513"/>
          </a:xfrm>
        </p:grpSpPr>
        <p:grpSp>
          <p:nvGrpSpPr>
            <p:cNvPr id="12" name="Group 11">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92"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3"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5" name="Freeform: Shape 94">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96" name="Rectangle 95">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13" name="Rectangle 12">
              <a:extLst>
                <a:ext uri="{FF2B5EF4-FFF2-40B4-BE49-F238E27FC236}">
                  <a16:creationId xmlns:a16="http://schemas.microsoft.com/office/drawing/2014/main" id="{303B7D81-78DD-449F-A12C-6C4C172E5139}"/>
                </a:ext>
              </a:extLst>
            </p:cNvPr>
            <p:cNvSpPr/>
            <p:nvPr/>
          </p:nvSpPr>
          <p:spPr>
            <a:xfrm>
              <a:off x="9497050" y="4354349"/>
              <a:ext cx="760670" cy="282423"/>
            </a:xfrm>
            <a:prstGeom prst="rect">
              <a:avLst/>
            </a:prstGeom>
          </p:spPr>
          <p:txBody>
            <a:bodyPr wrap="none">
              <a:spAutoFit/>
            </a:bodyPr>
            <a:lstStyle/>
            <a:p>
              <a:pPr defTabSz="932563">
                <a:defRPr/>
              </a:pPr>
              <a:r>
                <a:rPr lang="en-US" sz="1199">
                  <a:gradFill>
                    <a:gsLst>
                      <a:gs pos="78761">
                        <a:srgbClr val="353535"/>
                      </a:gs>
                      <a:gs pos="0">
                        <a:srgbClr val="353535"/>
                      </a:gs>
                    </a:gsLst>
                    <a:lin ang="5400000" scaled="0"/>
                  </a:gradFill>
                  <a:latin typeface="Segoe UI Semilight"/>
                </a:rPr>
                <a:t>Region 1</a:t>
              </a:r>
              <a:endParaRPr lang="en-US" sz="1199">
                <a:solidFill>
                  <a:srgbClr val="353535"/>
                </a:solidFill>
                <a:latin typeface="Segoe UI Semilight"/>
              </a:endParaRPr>
            </a:p>
          </p:txBody>
        </p:sp>
        <p:sp>
          <p:nvSpPr>
            <p:cNvPr id="58" name="Rectangle 57">
              <a:extLst>
                <a:ext uri="{FF2B5EF4-FFF2-40B4-BE49-F238E27FC236}">
                  <a16:creationId xmlns:a16="http://schemas.microsoft.com/office/drawing/2014/main" id="{D0D12200-5521-406C-82FD-15CD2F787555}"/>
                </a:ext>
              </a:extLst>
            </p:cNvPr>
            <p:cNvSpPr/>
            <p:nvPr/>
          </p:nvSpPr>
          <p:spPr>
            <a:xfrm>
              <a:off x="10700758" y="4352010"/>
              <a:ext cx="785198" cy="282423"/>
            </a:xfrm>
            <a:prstGeom prst="rect">
              <a:avLst/>
            </a:prstGeom>
          </p:spPr>
          <p:txBody>
            <a:bodyPr wrap="none">
              <a:spAutoFit/>
            </a:bodyPr>
            <a:lstStyle/>
            <a:p>
              <a:pPr defTabSz="932563">
                <a:defRPr/>
              </a:pPr>
              <a:r>
                <a:rPr lang="en-US" sz="1199">
                  <a:gradFill>
                    <a:gsLst>
                      <a:gs pos="78761">
                        <a:srgbClr val="353535"/>
                      </a:gs>
                      <a:gs pos="0">
                        <a:srgbClr val="353535"/>
                      </a:gs>
                    </a:gsLst>
                    <a:lin ang="5400000" scaled="0"/>
                  </a:gradFill>
                  <a:latin typeface="Segoe UI Semilight"/>
                </a:rPr>
                <a:t>Region 2</a:t>
              </a:r>
              <a:endParaRPr lang="en-US" sz="1199">
                <a:solidFill>
                  <a:srgbClr val="353535"/>
                </a:solidFill>
                <a:latin typeface="Segoe UI Semilight"/>
              </a:endParaRPr>
            </a:p>
          </p:txBody>
        </p:sp>
      </p:grpSp>
      <p:grpSp>
        <p:nvGrpSpPr>
          <p:cNvPr id="19" name="Group 18">
            <a:extLst>
              <a:ext uri="{FF2B5EF4-FFF2-40B4-BE49-F238E27FC236}">
                <a16:creationId xmlns:a16="http://schemas.microsoft.com/office/drawing/2014/main" id="{721F6F95-9A0C-4BCE-9AAE-2516FFB71397}"/>
              </a:ext>
            </a:extLst>
          </p:cNvPr>
          <p:cNvGrpSpPr/>
          <p:nvPr/>
        </p:nvGrpSpPr>
        <p:grpSpPr>
          <a:xfrm>
            <a:off x="426166" y="1636625"/>
            <a:ext cx="2171262" cy="714758"/>
            <a:chOff x="425344" y="1636360"/>
            <a:chExt cx="2171570" cy="714860"/>
          </a:xfrm>
        </p:grpSpPr>
        <p:sp>
          <p:nvSpPr>
            <p:cNvPr id="14" name="Right Triangle 13">
              <a:extLst>
                <a:ext uri="{FF2B5EF4-FFF2-40B4-BE49-F238E27FC236}">
                  <a16:creationId xmlns:a16="http://schemas.microsoft.com/office/drawing/2014/main" id="{8E249FE3-F914-4FD2-AE80-536E1857663D}"/>
                </a:ext>
              </a:extLst>
            </p:cNvPr>
            <p:cNvSpPr/>
            <p:nvPr/>
          </p:nvSpPr>
          <p:spPr bwMode="auto">
            <a:xfrm flipV="1">
              <a:off x="2364684" y="2118990"/>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F5065182-454F-455E-B5E8-13A054E2F8CF}"/>
                </a:ext>
              </a:extLst>
            </p:cNvPr>
            <p:cNvGrpSpPr/>
            <p:nvPr/>
          </p:nvGrpSpPr>
          <p:grpSpPr>
            <a:xfrm>
              <a:off x="425344" y="1636360"/>
              <a:ext cx="2171570" cy="517065"/>
              <a:chOff x="425344" y="1636360"/>
              <a:chExt cx="2171570" cy="517065"/>
            </a:xfrm>
          </p:grpSpPr>
          <p:sp>
            <p:nvSpPr>
              <p:cNvPr id="7" name="Rectangle 6">
                <a:extLst>
                  <a:ext uri="{FF2B5EF4-FFF2-40B4-BE49-F238E27FC236}">
                    <a16:creationId xmlns:a16="http://schemas.microsoft.com/office/drawing/2014/main" id="{D315414A-DCF3-49E3-AB29-89D920249CBA}"/>
                  </a:ext>
                </a:extLst>
              </p:cNvPr>
              <p:cNvSpPr/>
              <p:nvPr/>
            </p:nvSpPr>
            <p:spPr bwMode="auto">
              <a:xfrm>
                <a:off x="438044" y="1640081"/>
                <a:ext cx="2158870"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5561766D-2BB7-4B40-95A9-D38809892AC8}"/>
                  </a:ext>
                </a:extLst>
              </p:cNvPr>
              <p:cNvSpPr txBox="1"/>
              <p:nvPr/>
            </p:nvSpPr>
            <p:spPr>
              <a:xfrm>
                <a:off x="425344" y="1636360"/>
                <a:ext cx="2159468" cy="517065"/>
              </a:xfrm>
              <a:prstGeom prst="rect">
                <a:avLst/>
              </a:prstGeom>
              <a:noFill/>
            </p:spPr>
            <p:txBody>
              <a:bodyPr wrap="square" lIns="91427" tIns="146283" rIns="91427" bIns="146283" rtlCol="0">
                <a:spAutoFit/>
              </a:bodyPr>
              <a:lstStyle/>
              <a:p>
                <a:pPr algn="ctr" defTabSz="932563">
                  <a:lnSpc>
                    <a:spcPct val="90000"/>
                  </a:lnSpc>
                  <a:spcAft>
                    <a:spcPts val="600"/>
                  </a:spcAft>
                  <a:defRPr/>
                </a:pPr>
                <a: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INDUSTRY-ONLY</a:t>
                </a:r>
              </a:p>
            </p:txBody>
          </p:sp>
        </p:grpSp>
      </p:grpSp>
      <p:grpSp>
        <p:nvGrpSpPr>
          <p:cNvPr id="21" name="Group 20">
            <a:extLst>
              <a:ext uri="{FF2B5EF4-FFF2-40B4-BE49-F238E27FC236}">
                <a16:creationId xmlns:a16="http://schemas.microsoft.com/office/drawing/2014/main" id="{587C85CE-9A53-4688-9E81-BF56FEB08BFC}"/>
              </a:ext>
            </a:extLst>
          </p:cNvPr>
          <p:cNvGrpSpPr/>
          <p:nvPr/>
        </p:nvGrpSpPr>
        <p:grpSpPr>
          <a:xfrm>
            <a:off x="2717257" y="1536544"/>
            <a:ext cx="6061542" cy="810178"/>
            <a:chOff x="2716760" y="1536265"/>
            <a:chExt cx="6062402" cy="810293"/>
          </a:xfrm>
        </p:grpSpPr>
        <p:sp>
          <p:nvSpPr>
            <p:cNvPr id="104" name="Right Triangle 103">
              <a:extLst>
                <a:ext uri="{FF2B5EF4-FFF2-40B4-BE49-F238E27FC236}">
                  <a16:creationId xmlns:a16="http://schemas.microsoft.com/office/drawing/2014/main" id="{77C37534-1791-4CF1-85A4-4F78FDD1750C}"/>
                </a:ext>
              </a:extLst>
            </p:cNvPr>
            <p:cNvSpPr/>
            <p:nvPr/>
          </p:nvSpPr>
          <p:spPr bwMode="auto">
            <a:xfrm flipV="1">
              <a:off x="8543756" y="2114328"/>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9B9BFA6B-9122-42BF-9A57-5266B10A29EB}"/>
                </a:ext>
              </a:extLst>
            </p:cNvPr>
            <p:cNvSpPr/>
            <p:nvPr/>
          </p:nvSpPr>
          <p:spPr bwMode="auto">
            <a:xfrm>
              <a:off x="2719936" y="1646427"/>
              <a:ext cx="6059226" cy="4835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TextBox 101">
              <a:extLst>
                <a:ext uri="{FF2B5EF4-FFF2-40B4-BE49-F238E27FC236}">
                  <a16:creationId xmlns:a16="http://schemas.microsoft.com/office/drawing/2014/main" id="{F02D31BF-72AD-46F9-9459-547B4FD11C45}"/>
                </a:ext>
              </a:extLst>
            </p:cNvPr>
            <p:cNvSpPr txBox="1"/>
            <p:nvPr/>
          </p:nvSpPr>
          <p:spPr>
            <a:xfrm>
              <a:off x="2716760" y="1536265"/>
              <a:ext cx="6059225" cy="747289"/>
            </a:xfrm>
            <a:prstGeom prst="rect">
              <a:avLst/>
            </a:prstGeom>
            <a:noFill/>
          </p:spPr>
          <p:txBody>
            <a:bodyPr wrap="square" lIns="91427" tIns="146283" rIns="91427" bIns="146283" rtlCol="0">
              <a:spAutoFit/>
            </a:bodyPr>
            <a:lstStyle/>
            <a:p>
              <a:pPr algn="ctr" defTabSz="932563">
                <a:lnSpc>
                  <a:spcPct val="90000"/>
                </a:lnSpc>
                <a:spcAft>
                  <a:spcPts val="600"/>
                </a:spcAft>
                <a:defRPr/>
              </a:pPr>
              <a: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INDUSTRY-LEADING </a:t>
              </a:r>
              <a:b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HIGH AVAILABILITY SLA</a:t>
              </a:r>
            </a:p>
          </p:txBody>
        </p:sp>
      </p:grpSp>
      <p:grpSp>
        <p:nvGrpSpPr>
          <p:cNvPr id="22" name="Group 21">
            <a:extLst>
              <a:ext uri="{FF2B5EF4-FFF2-40B4-BE49-F238E27FC236}">
                <a16:creationId xmlns:a16="http://schemas.microsoft.com/office/drawing/2014/main" id="{03CF4517-18D9-48A4-962D-616069ECBC54}"/>
              </a:ext>
            </a:extLst>
          </p:cNvPr>
          <p:cNvGrpSpPr/>
          <p:nvPr/>
        </p:nvGrpSpPr>
        <p:grpSpPr>
          <a:xfrm>
            <a:off x="8898628" y="1516260"/>
            <a:ext cx="2973638" cy="830462"/>
            <a:chOff x="8899008" y="1515979"/>
            <a:chExt cx="2974060" cy="830579"/>
          </a:xfrm>
        </p:grpSpPr>
        <p:sp>
          <p:nvSpPr>
            <p:cNvPr id="114" name="Right Triangle 113">
              <a:extLst>
                <a:ext uri="{FF2B5EF4-FFF2-40B4-BE49-F238E27FC236}">
                  <a16:creationId xmlns:a16="http://schemas.microsoft.com/office/drawing/2014/main" id="{302C9F94-0C2B-43EE-BD77-029EC996B64B}"/>
                </a:ext>
              </a:extLst>
            </p:cNvPr>
            <p:cNvSpPr/>
            <p:nvPr/>
          </p:nvSpPr>
          <p:spPr bwMode="auto">
            <a:xfrm flipV="1">
              <a:off x="11640838" y="2114328"/>
              <a:ext cx="232230" cy="232230"/>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A1DE41B-C0D5-4F9C-B77A-994929A9FB49}"/>
                </a:ext>
              </a:extLst>
            </p:cNvPr>
            <p:cNvSpPr/>
            <p:nvPr/>
          </p:nvSpPr>
          <p:spPr bwMode="auto">
            <a:xfrm>
              <a:off x="8902185" y="1635419"/>
              <a:ext cx="2970883" cy="494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2CD5BE73-34AC-4FA4-974A-2BC76B428F60}"/>
                </a:ext>
              </a:extLst>
            </p:cNvPr>
            <p:cNvSpPr txBox="1"/>
            <p:nvPr/>
          </p:nvSpPr>
          <p:spPr>
            <a:xfrm>
              <a:off x="8899008" y="1515979"/>
              <a:ext cx="2974059" cy="747289"/>
            </a:xfrm>
            <a:prstGeom prst="rect">
              <a:avLst/>
            </a:prstGeom>
            <a:noFill/>
          </p:spPr>
          <p:txBody>
            <a:bodyPr wrap="square" lIns="91427" tIns="146283" rIns="91427" bIns="146283" rtlCol="0">
              <a:spAutoFit/>
            </a:bodyPr>
            <a:lstStyle/>
            <a:p>
              <a:pPr algn="ctr" defTabSz="932563">
                <a:lnSpc>
                  <a:spcPct val="90000"/>
                </a:lnSpc>
                <a:spcAft>
                  <a:spcPts val="600"/>
                </a:spcAft>
                <a:defRPr/>
              </a:pPr>
              <a: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INDUSTRY-LEADING </a:t>
              </a:r>
              <a:b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599" b="1" cap="small">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DISASTER RECOVERY</a:t>
              </a:r>
            </a:p>
          </p:txBody>
        </p:sp>
      </p:grpSp>
    </p:spTree>
    <p:extLst>
      <p:ext uri="{BB962C8B-B14F-4D97-AF65-F5344CB8AC3E}">
        <p14:creationId xmlns:p14="http://schemas.microsoft.com/office/powerpoint/2010/main" val="124524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0 2.46482E-6 L 0.07161 2.46482E-6 " pathEditMode="relative" rAng="0" ptsTypes="AA">
                                      <p:cBhvr>
                                        <p:cTn id="9" dur="750" spd="-100000" fill="hold"/>
                                        <p:tgtEl>
                                          <p:spTgt spid="2"/>
                                        </p:tgtEl>
                                        <p:attrNameLst>
                                          <p:attrName>ppt_x</p:attrName>
                                          <p:attrName>ppt_y</p:attrName>
                                        </p:attrNameLst>
                                      </p:cBhvr>
                                      <p:rCtr x="3574" y="0"/>
                                    </p:animMotion>
                                  </p:childTnLst>
                                </p:cTn>
                              </p:par>
                              <p:par>
                                <p:cTn id="10" presetID="22" presetClass="entr" presetSubtype="8" fill="hold" grpId="0" nodeType="withEffect">
                                  <p:stCondLst>
                                    <p:cond delay="50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10" presetClass="entr" presetSubtype="0" fill="hold" nodeType="withEffect">
                                  <p:stCondLst>
                                    <p:cond delay="9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400"/>
                                        <p:tgtEl>
                                          <p:spTgt spid="8"/>
                                        </p:tgtEl>
                                      </p:cBhvr>
                                    </p:animEffect>
                                  </p:childTnLst>
                                </p:cTn>
                              </p:par>
                              <p:par>
                                <p:cTn id="19" presetID="10" presetClass="entr" presetSubtype="0" fill="hold" nodeType="withEffect">
                                  <p:stCondLst>
                                    <p:cond delay="9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400"/>
                                        <p:tgtEl>
                                          <p:spTgt spid="3"/>
                                        </p:tgtEl>
                                      </p:cBhvr>
                                    </p:animEffect>
                                  </p:childTnLst>
                                </p:cTn>
                              </p:par>
                              <p:par>
                                <p:cTn id="22" presetID="42" presetClass="path" presetSubtype="0" decel="100000" fill="hold" nodeType="withEffect">
                                  <p:stCondLst>
                                    <p:cond delay="600"/>
                                  </p:stCondLst>
                                  <p:childTnLst>
                                    <p:animMotion origin="layout" path="M 4.31453E-6 -4.94326E-6 L 4.31453E-6 0.09624 " pathEditMode="relative" rAng="0" ptsTypes="AA">
                                      <p:cBhvr>
                                        <p:cTn id="23" dur="700" spd="-100000" fill="hold"/>
                                        <p:tgtEl>
                                          <p:spTgt spid="3"/>
                                        </p:tgtEl>
                                        <p:attrNameLst>
                                          <p:attrName>ppt_x</p:attrName>
                                          <p:attrName>ppt_y</p:attrName>
                                        </p:attrNameLst>
                                      </p:cBhvr>
                                      <p:rCtr x="0" y="4812"/>
                                    </p:animMotion>
                                  </p:childTnLst>
                                </p:cTn>
                              </p:par>
                              <p:par>
                                <p:cTn id="24" presetID="10" presetClass="entr" presetSubtype="0" fill="hold" grpId="0" nodeType="withEffect">
                                  <p:stCondLst>
                                    <p:cond delay="9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64" presetClass="path" presetSubtype="0" decel="100000" fill="hold" nodeType="withEffect">
                                  <p:stCondLst>
                                    <p:cond delay="600"/>
                                  </p:stCondLst>
                                  <p:childTnLst>
                                    <p:animMotion origin="layout" path="M 7.78657E-7 2.90513E-7 L 7.78657E-7 -0.10327 " pathEditMode="relative" rAng="0" ptsTypes="AA">
                                      <p:cBhvr>
                                        <p:cTn id="28" dur="700" spd="-100000" fill="hold"/>
                                        <p:tgtEl>
                                          <p:spTgt spid="8"/>
                                        </p:tgtEl>
                                        <p:attrNameLst>
                                          <p:attrName>ppt_x</p:attrName>
                                          <p:attrName>ppt_y</p:attrName>
                                        </p:attrNameLst>
                                      </p:cBhvr>
                                      <p:rCtr x="0" y="-5175"/>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400"/>
                                        <p:tgtEl>
                                          <p:spTgt spid="5"/>
                                        </p:tgtEl>
                                      </p:cBhvr>
                                    </p:animEffect>
                                  </p:childTnLst>
                                </p:cTn>
                              </p:par>
                              <p:par>
                                <p:cTn id="32" presetID="42" presetClass="path" presetSubtype="0" decel="100000" fill="hold" nodeType="withEffect">
                                  <p:stCondLst>
                                    <p:cond delay="700"/>
                                  </p:stCondLst>
                                  <p:childTnLst>
                                    <p:animMotion origin="layout" path="M -2.18024E-6 1.13028E-6 L -2.18024E-6 0.09623 " pathEditMode="relative" rAng="0" ptsTypes="AA">
                                      <p:cBhvr>
                                        <p:cTn id="33" dur="700" spd="-100000" fill="hold"/>
                                        <p:tgtEl>
                                          <p:spTgt spid="5"/>
                                        </p:tgtEl>
                                        <p:attrNameLst>
                                          <p:attrName>ppt_x</p:attrName>
                                          <p:attrName>ppt_y</p:attrName>
                                        </p:attrNameLst>
                                      </p:cBhvr>
                                      <p:rCtr x="0" y="4812"/>
                                    </p:animMotion>
                                  </p:childTnLst>
                                </p:cTn>
                              </p:par>
                              <p:par>
                                <p:cTn id="34" presetID="10" presetClass="entr" presetSubtype="0" fill="hold" nodeType="withEffect">
                                  <p:stCondLst>
                                    <p:cond delay="11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400"/>
                                        <p:tgtEl>
                                          <p:spTgt spid="6"/>
                                        </p:tgtEl>
                                      </p:cBhvr>
                                    </p:animEffect>
                                  </p:childTnLst>
                                </p:cTn>
                              </p:par>
                              <p:par>
                                <p:cTn id="37" presetID="42" presetClass="path" presetSubtype="0" decel="100000" fill="hold" nodeType="withEffect">
                                  <p:stCondLst>
                                    <p:cond delay="800"/>
                                  </p:stCondLst>
                                  <p:childTnLst>
                                    <p:animMotion origin="layout" path="M 7.63339E-7 -4.94326E-6 L 7.63339E-7 0.09624 " pathEditMode="relative" rAng="0" ptsTypes="AA">
                                      <p:cBhvr>
                                        <p:cTn id="38" dur="700" spd="-100000" fill="hold"/>
                                        <p:tgtEl>
                                          <p:spTgt spid="6"/>
                                        </p:tgtEl>
                                        <p:attrNameLst>
                                          <p:attrName>ppt_x</p:attrName>
                                          <p:attrName>ppt_y</p:attrName>
                                        </p:attrNameLst>
                                      </p:cBhvr>
                                      <p:rCtr x="0" y="4812"/>
                                    </p:animMotion>
                                  </p:childTnLst>
                                </p:cTn>
                              </p:par>
                              <p:par>
                                <p:cTn id="39" presetID="22" presetClass="entr" presetSubtype="8" fill="hold" grpId="0" nodeType="withEffect">
                                  <p:stCondLst>
                                    <p:cond delay="60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700"/>
                                  </p:stCondLst>
                                  <p:childTnLst>
                                    <p:set>
                                      <p:cBhvr>
                                        <p:cTn id="43" dur="1" fill="hold">
                                          <p:stCondLst>
                                            <p:cond delay="0"/>
                                          </p:stCondLst>
                                        </p:cTn>
                                        <p:tgtEl>
                                          <p:spTgt spid="65"/>
                                        </p:tgtEl>
                                        <p:attrNameLst>
                                          <p:attrName>style.visibility</p:attrName>
                                        </p:attrNameLst>
                                      </p:cBhvr>
                                      <p:to>
                                        <p:strVal val="visible"/>
                                      </p:to>
                                    </p:set>
                                    <p:animEffect transition="in" filter="wipe(left)">
                                      <p:cBhvr>
                                        <p:cTn id="44" dur="500"/>
                                        <p:tgtEl>
                                          <p:spTgt spid="65"/>
                                        </p:tgtEl>
                                      </p:cBhvr>
                                    </p:animEffect>
                                  </p:childTnLst>
                                </p:cTn>
                              </p:par>
                              <p:par>
                                <p:cTn id="45" presetID="22" presetClass="entr" presetSubtype="8" fill="hold" grpId="0" nodeType="withEffect">
                                  <p:stCondLst>
                                    <p:cond delay="80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par>
                                <p:cTn id="48" presetID="22" presetClass="entr" presetSubtype="8" fill="hold" grpId="0" nodeType="withEffect">
                                  <p:stCondLst>
                                    <p:cond delay="6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par>
                                <p:cTn id="51" presetID="22" presetClass="entr" presetSubtype="8" fill="hold" grpId="0" nodeType="withEffect">
                                  <p:stCondLst>
                                    <p:cond delay="7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7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10" presetClass="entr" presetSubtype="0" fill="hold" nodeType="withEffect">
                                  <p:stCondLst>
                                    <p:cond delay="100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400"/>
                                        <p:tgtEl>
                                          <p:spTgt spid="9"/>
                                        </p:tgtEl>
                                      </p:cBhvr>
                                    </p:animEffect>
                                  </p:childTnLst>
                                </p:cTn>
                              </p:par>
                              <p:par>
                                <p:cTn id="60" presetID="64" presetClass="path" presetSubtype="0" decel="100000" fill="hold" nodeType="withEffect">
                                  <p:stCondLst>
                                    <p:cond delay="700"/>
                                  </p:stCondLst>
                                  <p:childTnLst>
                                    <p:animMotion origin="layout" path="M 4.00306E-6 2.90513E-7 L 4.00306E-6 -0.10327 " pathEditMode="relative" rAng="0" ptsTypes="AA">
                                      <p:cBhvr>
                                        <p:cTn id="61" dur="700" spd="-100000" fill="hold"/>
                                        <p:tgtEl>
                                          <p:spTgt spid="9"/>
                                        </p:tgtEl>
                                        <p:attrNameLst>
                                          <p:attrName>ppt_x</p:attrName>
                                          <p:attrName>ppt_y</p:attrName>
                                        </p:attrNameLst>
                                      </p:cBhvr>
                                      <p:rCtr x="0" y="-5175"/>
                                    </p:animMotion>
                                  </p:childTnLst>
                                </p:cTn>
                              </p:par>
                              <p:par>
                                <p:cTn id="62" presetID="10" presetClass="entr" presetSubtype="0" fill="hold" nodeType="withEffect">
                                  <p:stCondLst>
                                    <p:cond delay="110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400"/>
                                        <p:tgtEl>
                                          <p:spTgt spid="10"/>
                                        </p:tgtEl>
                                      </p:cBhvr>
                                    </p:animEffect>
                                  </p:childTnLst>
                                </p:cTn>
                              </p:par>
                              <p:par>
                                <p:cTn id="65" presetID="64" presetClass="path" presetSubtype="0" decel="100000" fill="hold" nodeType="withEffect">
                                  <p:stCondLst>
                                    <p:cond delay="800"/>
                                  </p:stCondLst>
                                  <p:childTnLst>
                                    <p:animMotion origin="layout" path="M 3.20909E-6 2.90513E-7 L 3.20909E-6 -0.10327 " pathEditMode="relative" rAng="0" ptsTypes="AA">
                                      <p:cBhvr>
                                        <p:cTn id="66" dur="700" spd="-100000" fill="hold"/>
                                        <p:tgtEl>
                                          <p:spTgt spid="10"/>
                                        </p:tgtEl>
                                        <p:attrNameLst>
                                          <p:attrName>ppt_x</p:attrName>
                                          <p:attrName>ppt_y</p:attrName>
                                        </p:attrNameLst>
                                      </p:cBhvr>
                                      <p:rCtr x="0" y="-5175"/>
                                    </p:animMotion>
                                  </p:childTnLst>
                                </p:cTn>
                              </p:par>
                              <p:par>
                                <p:cTn id="67" presetID="10" presetClass="entr" presetSubtype="0" fill="hold" nodeType="withEffect">
                                  <p:stCondLst>
                                    <p:cond delay="12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400"/>
                                        <p:tgtEl>
                                          <p:spTgt spid="11"/>
                                        </p:tgtEl>
                                      </p:cBhvr>
                                    </p:animEffect>
                                  </p:childTnLst>
                                </p:cTn>
                              </p:par>
                              <p:par>
                                <p:cTn id="70" presetID="64" presetClass="path" presetSubtype="0" decel="100000" fill="hold" nodeType="withEffect">
                                  <p:stCondLst>
                                    <p:cond delay="900"/>
                                  </p:stCondLst>
                                  <p:childTnLst>
                                    <p:animMotion origin="layout" path="M 4.54174E-6 2.90513E-7 L 4.54174E-6 -0.10327 " pathEditMode="relative" rAng="0" ptsTypes="AA">
                                      <p:cBhvr>
                                        <p:cTn id="71" dur="700" spd="-100000" fill="hold"/>
                                        <p:tgtEl>
                                          <p:spTgt spid="11"/>
                                        </p:tgtEl>
                                        <p:attrNameLst>
                                          <p:attrName>ppt_x</p:attrName>
                                          <p:attrName>ppt_y</p:attrName>
                                        </p:attrNameLst>
                                      </p:cBhvr>
                                      <p:rCtr x="0" y="-5175"/>
                                    </p:animMotion>
                                  </p:childTnLst>
                                </p:cTn>
                              </p:par>
                              <p:par>
                                <p:cTn id="72" presetID="10" presetClass="entr" presetSubtype="0" fill="hold" grpId="0" nodeType="withEffect">
                                  <p:stCondLst>
                                    <p:cond delay="120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400"/>
                                        <p:tgtEl>
                                          <p:spTgt spid="72"/>
                                        </p:tgtEl>
                                      </p:cBhvr>
                                    </p:animEffect>
                                  </p:childTnLst>
                                </p:cTn>
                              </p:par>
                              <p:par>
                                <p:cTn id="75" presetID="42" presetClass="path" presetSubtype="0" decel="100000" fill="hold" grpId="1" nodeType="withEffect">
                                  <p:stCondLst>
                                    <p:cond delay="900"/>
                                  </p:stCondLst>
                                  <p:childTnLst>
                                    <p:animMotion origin="layout" path="M -2.99464E-6 1.49796E-6 L -2.99464E-6 0.09623 " pathEditMode="relative" rAng="0" ptsTypes="AA">
                                      <p:cBhvr>
                                        <p:cTn id="76" dur="700" spd="-100000" fill="hold"/>
                                        <p:tgtEl>
                                          <p:spTgt spid="72"/>
                                        </p:tgtEl>
                                        <p:attrNameLst>
                                          <p:attrName>ppt_x</p:attrName>
                                          <p:attrName>ppt_y</p:attrName>
                                        </p:attrNameLst>
                                      </p:cBhvr>
                                      <p:rCtr x="0" y="4812"/>
                                    </p:animMotion>
                                  </p:childTnLst>
                                </p:cTn>
                              </p:par>
                              <p:par>
                                <p:cTn id="77" presetID="10" presetClass="entr" presetSubtype="0" fill="hold" nodeType="withEffect">
                                  <p:stCondLst>
                                    <p:cond delay="100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nodeType="withEffect">
                                  <p:stCondLst>
                                    <p:cond delay="11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500"/>
                                        <p:tgtEl>
                                          <p:spTgt spid="88"/>
                                        </p:tgtEl>
                                      </p:cBhvr>
                                    </p:animEffect>
                                  </p:childTnLst>
                                </p:cTn>
                              </p:par>
                              <p:par>
                                <p:cTn id="83" presetID="10" presetClass="entr" presetSubtype="0" fill="hold" grpId="0" nodeType="withEffect">
                                  <p:stCondLst>
                                    <p:cond delay="11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grpId="0" nodeType="withEffect">
                                  <p:stCondLst>
                                    <p:cond delay="1100"/>
                                  </p:stCondLst>
                                  <p:childTnLst>
                                    <p:set>
                                      <p:cBhvr>
                                        <p:cTn id="87" dur="1" fill="hold">
                                          <p:stCondLst>
                                            <p:cond delay="0"/>
                                          </p:stCondLst>
                                        </p:cTn>
                                        <p:tgtEl>
                                          <p:spTgt spid="91"/>
                                        </p:tgtEl>
                                        <p:attrNameLst>
                                          <p:attrName>style.visibility</p:attrName>
                                        </p:attrNameLst>
                                      </p:cBhvr>
                                      <p:to>
                                        <p:strVal val="visible"/>
                                      </p:to>
                                    </p:set>
                                    <p:animEffect transition="in" filter="fade">
                                      <p:cBhvr>
                                        <p:cTn id="88" dur="500"/>
                                        <p:tgtEl>
                                          <p:spTgt spid="91"/>
                                        </p:tgtEl>
                                      </p:cBhvr>
                                    </p:animEffect>
                                  </p:childTnLst>
                                </p:cTn>
                              </p:par>
                              <p:par>
                                <p:cTn id="89" presetID="10" presetClass="entr" presetSubtype="0" fill="hold" grpId="0" nodeType="withEffect">
                                  <p:stCondLst>
                                    <p:cond delay="1100"/>
                                  </p:stCondLst>
                                  <p:childTnLst>
                                    <p:set>
                                      <p:cBhvr>
                                        <p:cTn id="90" dur="1" fill="hold">
                                          <p:stCondLst>
                                            <p:cond delay="0"/>
                                          </p:stCondLst>
                                        </p:cTn>
                                        <p:tgtEl>
                                          <p:spTgt spid="90"/>
                                        </p:tgtEl>
                                        <p:attrNameLst>
                                          <p:attrName>style.visibility</p:attrName>
                                        </p:attrNameLst>
                                      </p:cBhvr>
                                      <p:to>
                                        <p:strVal val="visible"/>
                                      </p:to>
                                    </p:set>
                                    <p:animEffect transition="in" filter="fade">
                                      <p:cBhvr>
                                        <p:cTn id="91" dur="500"/>
                                        <p:tgtEl>
                                          <p:spTgt spid="90"/>
                                        </p:tgtEl>
                                      </p:cBhvr>
                                    </p:animEffect>
                                  </p:childTnLst>
                                </p:cTn>
                              </p:par>
                              <p:par>
                                <p:cTn id="92" presetID="10" presetClass="entr" presetSubtype="0" fill="hold" nodeType="withEffect">
                                  <p:stCondLst>
                                    <p:cond delay="11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1600"/>
                            </p:stCondLst>
                            <p:childTnLst>
                              <p:par>
                                <p:cTn id="96" presetID="10" presetClass="entr" presetSubtype="0" fill="hold" nodeType="afterEffect">
                                  <p:stCondLst>
                                    <p:cond delay="90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400"/>
                                        <p:tgtEl>
                                          <p:spTgt spid="19"/>
                                        </p:tgtEl>
                                      </p:cBhvr>
                                    </p:animEffect>
                                  </p:childTnLst>
                                </p:cTn>
                              </p:par>
                              <p:par>
                                <p:cTn id="99" presetID="42" presetClass="path" presetSubtype="0" decel="100000" fill="hold" nodeType="withEffect">
                                  <p:stCondLst>
                                    <p:cond delay="600"/>
                                  </p:stCondLst>
                                  <p:childTnLst>
                                    <p:animMotion origin="layout" path="M -1.57263E-6 4.18066E-6 L -1.57263E-6 0.09623 " pathEditMode="relative" rAng="0" ptsTypes="AA">
                                      <p:cBhvr>
                                        <p:cTn id="100" dur="700" spd="-100000" fill="hold"/>
                                        <p:tgtEl>
                                          <p:spTgt spid="19"/>
                                        </p:tgtEl>
                                        <p:attrNameLst>
                                          <p:attrName>ppt_x</p:attrName>
                                          <p:attrName>ppt_y</p:attrName>
                                        </p:attrNameLst>
                                      </p:cBhvr>
                                      <p:rCtr x="0" y="4812"/>
                                    </p:animMotion>
                                  </p:childTnLst>
                                </p:cTn>
                              </p:par>
                              <p:par>
                                <p:cTn id="101" presetID="10" presetClass="entr" presetSubtype="0" fill="hold" nodeType="withEffect">
                                  <p:stCondLst>
                                    <p:cond delay="90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400"/>
                                        <p:tgtEl>
                                          <p:spTgt spid="21"/>
                                        </p:tgtEl>
                                      </p:cBhvr>
                                    </p:animEffect>
                                  </p:childTnLst>
                                </p:cTn>
                              </p:par>
                              <p:par>
                                <p:cTn id="104" presetID="42" presetClass="path" presetSubtype="0" decel="100000" fill="hold" nodeType="withEffect">
                                  <p:stCondLst>
                                    <p:cond delay="600"/>
                                  </p:stCondLst>
                                  <p:childTnLst>
                                    <p:animMotion origin="layout" path="M 1.66709E-6 3.96732E-6 L 1.66709E-6 0.09623 " pathEditMode="relative" rAng="0" ptsTypes="AA">
                                      <p:cBhvr>
                                        <p:cTn id="105" dur="700" spd="-100000" fill="hold"/>
                                        <p:tgtEl>
                                          <p:spTgt spid="21"/>
                                        </p:tgtEl>
                                        <p:attrNameLst>
                                          <p:attrName>ppt_x</p:attrName>
                                          <p:attrName>ppt_y</p:attrName>
                                        </p:attrNameLst>
                                      </p:cBhvr>
                                      <p:rCtr x="0" y="4812"/>
                                    </p:animMotion>
                                  </p:childTnLst>
                                </p:cTn>
                              </p:par>
                              <p:par>
                                <p:cTn id="106" presetID="10" presetClass="entr" presetSubtype="0" fill="hold" nodeType="withEffect">
                                  <p:stCondLst>
                                    <p:cond delay="9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400"/>
                                        <p:tgtEl>
                                          <p:spTgt spid="22"/>
                                        </p:tgtEl>
                                      </p:cBhvr>
                                    </p:animEffect>
                                  </p:childTnLst>
                                </p:cTn>
                              </p:par>
                              <p:par>
                                <p:cTn id="109" presetID="42" presetClass="path" presetSubtype="0" decel="100000" fill="hold" nodeType="withEffect">
                                  <p:stCondLst>
                                    <p:cond delay="600"/>
                                  </p:stCondLst>
                                  <p:childTnLst>
                                    <p:animMotion origin="layout" path="M 2.13429E-6 2.70994E-6 L 2.13429E-6 0.09623 " pathEditMode="relative" rAng="0" ptsTypes="AA">
                                      <p:cBhvr>
                                        <p:cTn id="110" dur="700" spd="-100000" fill="hold"/>
                                        <p:tgtEl>
                                          <p:spTgt spid="22"/>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24" grpId="0" animBg="1"/>
      <p:bldP spid="25" grpId="0" animBg="1"/>
      <p:bldP spid="26" grpId="0" animBg="1"/>
      <p:bldP spid="63" grpId="0" animBg="1"/>
      <p:bldP spid="64" grpId="0" animBg="1"/>
      <p:bldP spid="65" grpId="0" animBg="1"/>
      <p:bldP spid="66" grpId="0" animBg="1"/>
      <p:bldP spid="72" grpId="0"/>
      <p:bldP spid="72" grpId="1"/>
      <p:bldP spid="73" grpId="0" animBg="1"/>
      <p:bldP spid="89" grpId="0" animBg="1"/>
      <p:bldP spid="90" grpId="0" animBg="1"/>
      <p:bldP spid="9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2310530" y="-16266"/>
            <a:ext cx="8215862" cy="6839709"/>
            <a:chOff x="10424520" y="-4607"/>
            <a:chExt cx="1762005" cy="1466870"/>
          </a:xfrm>
        </p:grpSpPr>
        <p:sp>
          <p:nvSpPr>
            <p:cNvPr id="100" name="Rectangle 9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1" name="Rectangle 10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2" name="Rectangle 10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3" name="Rectangle 102"/>
            <p:cNvSpPr/>
            <p:nvPr/>
          </p:nvSpPr>
          <p:spPr bwMode="auto">
            <a:xfrm>
              <a:off x="10679976" y="495165"/>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4" name="Rectangle 103"/>
            <p:cNvSpPr/>
            <p:nvPr/>
          </p:nvSpPr>
          <p:spPr bwMode="auto">
            <a:xfrm>
              <a:off x="10679976" y="973463"/>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5" name="Rectangle 104"/>
            <p:cNvSpPr/>
            <p:nvPr/>
          </p:nvSpPr>
          <p:spPr bwMode="auto">
            <a:xfrm>
              <a:off x="10679976" y="-4607"/>
              <a:ext cx="1353799" cy="50608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6" name="Rectangle 10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07" name="Rectangle 10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08" name="Rectangle 10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109" name="Group 108"/>
            <p:cNvGrpSpPr/>
            <p:nvPr/>
          </p:nvGrpSpPr>
          <p:grpSpPr>
            <a:xfrm>
              <a:off x="10464128" y="178742"/>
              <a:ext cx="189075" cy="189075"/>
              <a:chOff x="3521877" y="511997"/>
              <a:chExt cx="640398" cy="640398"/>
            </a:xfrm>
          </p:grpSpPr>
          <p:sp>
            <p:nvSpPr>
              <p:cNvPr id="132" name="Freeform 13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133" name="Oval 13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0" name="Group 109"/>
            <p:cNvGrpSpPr/>
            <p:nvPr/>
          </p:nvGrpSpPr>
          <p:grpSpPr>
            <a:xfrm>
              <a:off x="10458847" y="652091"/>
              <a:ext cx="201083" cy="201083"/>
              <a:chOff x="3500293" y="3151895"/>
              <a:chExt cx="681070" cy="681070"/>
            </a:xfrm>
          </p:grpSpPr>
          <p:grpSp>
            <p:nvGrpSpPr>
              <p:cNvPr id="128" name="Group 127"/>
              <p:cNvGrpSpPr/>
              <p:nvPr/>
            </p:nvGrpSpPr>
            <p:grpSpPr>
              <a:xfrm>
                <a:off x="3607832" y="3353215"/>
                <a:ext cx="469102" cy="355120"/>
                <a:chOff x="3268663" y="4287838"/>
                <a:chExt cx="4351337" cy="3294062"/>
              </a:xfrm>
              <a:solidFill>
                <a:schemeClr val="bg1"/>
              </a:solidFill>
            </p:grpSpPr>
            <p:sp>
              <p:nvSpPr>
                <p:cNvPr id="13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3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29" name="Oval 12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1" name="Group 110"/>
            <p:cNvGrpSpPr/>
            <p:nvPr/>
          </p:nvGrpSpPr>
          <p:grpSpPr>
            <a:xfrm>
              <a:off x="10483840" y="1167833"/>
              <a:ext cx="153842" cy="115459"/>
              <a:chOff x="2724150" y="20638"/>
              <a:chExt cx="4695825" cy="3524250"/>
            </a:xfrm>
            <a:solidFill>
              <a:schemeClr val="bg1"/>
            </a:solidFill>
          </p:grpSpPr>
          <p:sp>
            <p:nvSpPr>
              <p:cNvPr id="12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12" name="Rectangle 111"/>
            <p:cNvSpPr/>
            <p:nvPr/>
          </p:nvSpPr>
          <p:spPr bwMode="auto">
            <a:xfrm>
              <a:off x="10433220" y="501479"/>
              <a:ext cx="131021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13" name="Rectangle 112"/>
            <p:cNvSpPr/>
            <p:nvPr/>
          </p:nvSpPr>
          <p:spPr bwMode="auto">
            <a:xfrm>
              <a:off x="10433220" y="979777"/>
              <a:ext cx="130885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114" name="Straight Connector 11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6" name="Rectangle 11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117" name="Group 11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12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12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12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118" name="Rectangle 117"/>
            <p:cNvSpPr/>
            <p:nvPr/>
          </p:nvSpPr>
          <p:spPr>
            <a:xfrm rot="16200000">
              <a:off x="11553088" y="881889"/>
              <a:ext cx="805161" cy="48008"/>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Stack + Hybrid</a:t>
              </a:r>
            </a:p>
          </p:txBody>
        </p:sp>
        <p:sp>
          <p:nvSpPr>
            <p:cNvPr id="119" name="Rectangle 118"/>
            <p:cNvSpPr/>
            <p:nvPr/>
          </p:nvSpPr>
          <p:spPr bwMode="auto">
            <a:xfrm>
              <a:off x="11738846" y="1707"/>
              <a:ext cx="447679" cy="145424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120" name="Straight Connector 11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3" name="TextBox 10">
            <a:extLst>
              <a:ext uri="{FF2B5EF4-FFF2-40B4-BE49-F238E27FC236}">
                <a16:creationId xmlns:a16="http://schemas.microsoft.com/office/drawing/2014/main" id="{896338E4-5E15-43CE-8AF9-7CEA7FF4CEDC}"/>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77293" y="3177938"/>
            <a:ext cx="747003" cy="74700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406985" y="3215629"/>
            <a:ext cx="687620" cy="671619"/>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95053" y="3171750"/>
            <a:ext cx="511484" cy="75937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2" name="Freeform 61"/>
          <p:cNvSpPr>
            <a:spLocks noChangeArrowheads="1"/>
          </p:cNvSpPr>
          <p:nvPr/>
        </p:nvSpPr>
        <p:spPr bwMode="auto">
          <a:xfrm>
            <a:off x="1347779" y="3152655"/>
            <a:ext cx="806031" cy="79756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73" name="Rectangle 172"/>
          <p:cNvSpPr/>
          <p:nvPr/>
        </p:nvSpPr>
        <p:spPr bwMode="auto">
          <a:xfrm>
            <a:off x="-9096" y="-27832"/>
            <a:ext cx="4379102" cy="7041520"/>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grpSp>
        <p:nvGrpSpPr>
          <p:cNvPr id="2" name="Group 1"/>
          <p:cNvGrpSpPr/>
          <p:nvPr/>
        </p:nvGrpSpPr>
        <p:grpSpPr>
          <a:xfrm>
            <a:off x="4370005" y="-27833"/>
            <a:ext cx="8092619" cy="7039827"/>
            <a:chOff x="4283844" y="-27289"/>
            <a:chExt cx="7934660" cy="6902418"/>
          </a:xfrm>
        </p:grpSpPr>
        <p:sp>
          <p:nvSpPr>
            <p:cNvPr id="158" name="Rectangle 157"/>
            <p:cNvSpPr/>
            <p:nvPr/>
          </p:nvSpPr>
          <p:spPr bwMode="auto">
            <a:xfrm>
              <a:off x="4283901" y="1655499"/>
              <a:ext cx="7913662" cy="3566877"/>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7" name="Rectangle 166"/>
            <p:cNvSpPr/>
            <p:nvPr/>
          </p:nvSpPr>
          <p:spPr bwMode="auto">
            <a:xfrm>
              <a:off x="4283901" y="5170853"/>
              <a:ext cx="7913662"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4" name="Rectangle 163"/>
            <p:cNvSpPr/>
            <p:nvPr/>
          </p:nvSpPr>
          <p:spPr bwMode="auto">
            <a:xfrm>
              <a:off x="4283844" y="-27289"/>
              <a:ext cx="7934660"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71" name="Rectangle 170"/>
            <p:cNvSpPr/>
            <p:nvPr/>
          </p:nvSpPr>
          <p:spPr bwMode="auto">
            <a:xfrm>
              <a:off x="11249886" y="-25052"/>
              <a:ext cx="968618" cy="69001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r>
                <a:rPr lang="en-US" sz="1836" b="1" dirty="0">
                  <a:gradFill>
                    <a:gsLst>
                      <a:gs pos="0">
                        <a:srgbClr val="FFFFFF"/>
                      </a:gs>
                      <a:gs pos="100000">
                        <a:srgbClr val="FFFFFF"/>
                      </a:gs>
                    </a:gsLst>
                    <a:lin ang="5400000" scaled="0"/>
                  </a:gradFill>
                  <a:latin typeface="Segoe UI Semibold" charset="0"/>
                  <a:ea typeface="Segoe UI Semibold" charset="0"/>
                  <a:cs typeface="Segoe UI Semibold" charset="0"/>
                </a:rPr>
                <a:t>Azure Stack + Hybrid</a:t>
              </a:r>
            </a:p>
          </p:txBody>
        </p:sp>
      </p:grpSp>
      <p:sp>
        <p:nvSpPr>
          <p:cNvPr id="168" name="Rectangle 167"/>
          <p:cNvSpPr/>
          <p:nvPr/>
        </p:nvSpPr>
        <p:spPr bwMode="auto">
          <a:xfrm>
            <a:off x="4640747" y="5506181"/>
            <a:ext cx="6380911" cy="548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69" name="Rectangle 168"/>
          <p:cNvSpPr/>
          <p:nvPr/>
        </p:nvSpPr>
        <p:spPr bwMode="auto">
          <a:xfrm>
            <a:off x="4450810"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Compute</a:t>
            </a:r>
          </a:p>
        </p:txBody>
      </p:sp>
      <p:sp>
        <p:nvSpPr>
          <p:cNvPr id="21" name="Rectangle 20"/>
          <p:cNvSpPr/>
          <p:nvPr/>
        </p:nvSpPr>
        <p:spPr bwMode="auto">
          <a:xfrm>
            <a:off x="6726081"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Storage</a:t>
            </a:r>
          </a:p>
        </p:txBody>
      </p:sp>
      <p:sp>
        <p:nvSpPr>
          <p:cNvPr id="22" name="Rectangle 21"/>
          <p:cNvSpPr/>
          <p:nvPr/>
        </p:nvSpPr>
        <p:spPr bwMode="auto">
          <a:xfrm>
            <a:off x="9410602"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Networking</a:t>
            </a:r>
          </a:p>
        </p:txBody>
      </p:sp>
      <p:sp>
        <p:nvSpPr>
          <p:cNvPr id="23" name="Rectangle 22"/>
          <p:cNvSpPr/>
          <p:nvPr/>
        </p:nvSpPr>
        <p:spPr bwMode="auto">
          <a:xfrm>
            <a:off x="5643140" y="5987634"/>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Security</a:t>
            </a:r>
          </a:p>
        </p:txBody>
      </p:sp>
      <p:sp>
        <p:nvSpPr>
          <p:cNvPr id="24" name="Rectangle 23"/>
          <p:cNvSpPr/>
          <p:nvPr/>
        </p:nvSpPr>
        <p:spPr bwMode="auto">
          <a:xfrm>
            <a:off x="7802695" y="5987634"/>
            <a:ext cx="1753631"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Management</a:t>
            </a:r>
          </a:p>
        </p:txBody>
      </p:sp>
      <p:sp>
        <p:nvSpPr>
          <p:cNvPr id="160" name="Rectangle 159"/>
          <p:cNvSpPr/>
          <p:nvPr/>
        </p:nvSpPr>
        <p:spPr bwMode="auto">
          <a:xfrm>
            <a:off x="4639485" y="22376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61" name="Rectangle 160"/>
          <p:cNvSpPr/>
          <p:nvPr/>
        </p:nvSpPr>
        <p:spPr bwMode="auto">
          <a:xfrm>
            <a:off x="4660756"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Web + Mobile</a:t>
            </a:r>
            <a:br>
              <a:rPr lang="en-US" sz="1836" dirty="0">
                <a:solidFill>
                  <a:srgbClr val="505050">
                    <a:lumMod val="75000"/>
                  </a:srgbClr>
                </a:solidFill>
                <a:latin typeface="Segoe UI Semilight"/>
                <a:ea typeface="Segoe UI" pitchFamily="34" charset="0"/>
                <a:cs typeface="Segoe UI" pitchFamily="34" charset="0"/>
              </a:rPr>
            </a:br>
            <a:r>
              <a:rPr lang="en-US" sz="1836" dirty="0">
                <a:solidFill>
                  <a:srgbClr val="505050">
                    <a:lumMod val="75000"/>
                  </a:srgbClr>
                </a:solidFill>
                <a:latin typeface="Segoe UI Semilight"/>
                <a:ea typeface="Segoe UI" pitchFamily="34" charset="0"/>
                <a:cs typeface="Segoe UI" pitchFamily="34" charset="0"/>
              </a:rPr>
              <a:t>Internet of Things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Microservices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Containers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Serverless</a:t>
            </a:r>
          </a:p>
        </p:txBody>
      </p:sp>
      <p:sp>
        <p:nvSpPr>
          <p:cNvPr id="162" name="Rectangle 161"/>
          <p:cNvSpPr/>
          <p:nvPr/>
        </p:nvSpPr>
        <p:spPr bwMode="auto">
          <a:xfrm>
            <a:off x="7377660"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Identity</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Data + Analytics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Artificial Intelligence</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Cognitive 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High Performance Computing</a:t>
            </a:r>
          </a:p>
        </p:txBody>
      </p:sp>
      <p:sp>
        <p:nvSpPr>
          <p:cNvPr id="165" name="Rectangle 164"/>
          <p:cNvSpPr/>
          <p:nvPr/>
        </p:nvSpPr>
        <p:spPr bwMode="auto">
          <a:xfrm>
            <a:off x="4639485" y="2181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sp>
        <p:nvSpPr>
          <p:cNvPr id="166" name="Rectangle 165"/>
          <p:cNvSpPr/>
          <p:nvPr/>
        </p:nvSpPr>
        <p:spPr bwMode="auto">
          <a:xfrm>
            <a:off x="4660755" y="713182"/>
            <a:ext cx="5607371" cy="84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3" spcCol="18288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Developer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Tools</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DevOps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     </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Portal +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Scripting</a:t>
            </a:r>
          </a:p>
        </p:txBody>
      </p:sp>
      <p:cxnSp>
        <p:nvCxnSpPr>
          <p:cNvPr id="32" name="Straight Connector 31">
            <a:extLst>
              <a:ext uri="{FF2B5EF4-FFF2-40B4-BE49-F238E27FC236}">
                <a16:creationId xmlns:a16="http://schemas.microsoft.com/office/drawing/2014/main" id="{153D86BF-D60D-4D45-AD9A-B2638811C3FD}"/>
              </a:ext>
            </a:extLst>
          </p:cNvPr>
          <p:cNvCxnSpPr>
            <a:cxnSpLocks/>
          </p:cNvCxnSpPr>
          <p:nvPr/>
        </p:nvCxnSpPr>
        <p:spPr>
          <a:xfrm>
            <a:off x="3475953" y="496"/>
            <a:ext cx="0" cy="7025446"/>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1" name="Group 10"/>
          <p:cNvGrpSpPr/>
          <p:nvPr/>
        </p:nvGrpSpPr>
        <p:grpSpPr>
          <a:xfrm>
            <a:off x="3475955" y="1703912"/>
            <a:ext cx="881334" cy="3577108"/>
            <a:chOff x="3407244" y="1670654"/>
            <a:chExt cx="896670" cy="3507287"/>
          </a:xfrm>
        </p:grpSpPr>
        <p:cxnSp>
          <p:nvCxnSpPr>
            <p:cNvPr id="33" name="Straight Connector 32">
              <a:extLst>
                <a:ext uri="{FF2B5EF4-FFF2-40B4-BE49-F238E27FC236}">
                  <a16:creationId xmlns:a16="http://schemas.microsoft.com/office/drawing/2014/main" id="{153D86BF-D60D-4D45-AD9A-B2638811C3FD}"/>
                </a:ext>
              </a:extLst>
            </p:cNvPr>
            <p:cNvCxnSpPr>
              <a:cxnSpLocks/>
            </p:cNvCxnSpPr>
            <p:nvPr/>
          </p:nvCxnSpPr>
          <p:spPr>
            <a:xfrm>
              <a:off x="3407244" y="1670654"/>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153D86BF-D60D-4D45-AD9A-B2638811C3FD}"/>
                </a:ext>
              </a:extLst>
            </p:cNvPr>
            <p:cNvCxnSpPr>
              <a:cxnSpLocks/>
            </p:cNvCxnSpPr>
            <p:nvPr/>
          </p:nvCxnSpPr>
          <p:spPr>
            <a:xfrm>
              <a:off x="3407244" y="5177941"/>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p:cNvGrpSpPr/>
          <p:nvPr/>
        </p:nvGrpSpPr>
        <p:grpSpPr>
          <a:xfrm>
            <a:off x="3589101" y="552272"/>
            <a:ext cx="653147" cy="653147"/>
            <a:chOff x="3521877" y="511997"/>
            <a:chExt cx="640398" cy="640398"/>
          </a:xfrm>
        </p:grpSpPr>
        <p:sp>
          <p:nvSpPr>
            <p:cNvPr id="34" name="Freeform 33"/>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1836">
                <a:solidFill>
                  <a:srgbClr val="505050"/>
                </a:solidFill>
                <a:latin typeface="Segoe UI"/>
              </a:endParaRPr>
            </a:p>
          </p:txBody>
        </p:sp>
        <p:sp>
          <p:nvSpPr>
            <p:cNvPr id="5" name="Oval 4"/>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3570856" y="3214641"/>
            <a:ext cx="694628" cy="694628"/>
            <a:chOff x="3500293" y="3151895"/>
            <a:chExt cx="681070" cy="681070"/>
          </a:xfrm>
        </p:grpSpPr>
        <p:grpSp>
          <p:nvGrpSpPr>
            <p:cNvPr id="40" name="Group 39"/>
            <p:cNvGrpSpPr/>
            <p:nvPr/>
          </p:nvGrpSpPr>
          <p:grpSpPr>
            <a:xfrm>
              <a:off x="3607832" y="3353215"/>
              <a:ext cx="469102" cy="355120"/>
              <a:chOff x="3268663" y="4287838"/>
              <a:chExt cx="4351337" cy="3294062"/>
            </a:xfrm>
            <a:solidFill>
              <a:schemeClr val="bg1"/>
            </a:solidFill>
          </p:grpSpPr>
          <p:sp>
            <p:nvSpPr>
              <p:cNvPr id="41"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42"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7" name="Oval 6"/>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p:cNvGrpSpPr/>
          <p:nvPr/>
        </p:nvGrpSpPr>
        <p:grpSpPr>
          <a:xfrm>
            <a:off x="3657194" y="5911502"/>
            <a:ext cx="531439" cy="398847"/>
            <a:chOff x="2724150" y="20638"/>
            <a:chExt cx="4695825" cy="3524250"/>
          </a:xfrm>
          <a:solidFill>
            <a:schemeClr val="bg1"/>
          </a:solidFill>
        </p:grpSpPr>
        <p:sp>
          <p:nvSpPr>
            <p:cNvPr id="52"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3"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5"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44" name="Group 43">
            <a:extLst>
              <a:ext uri="{FF2B5EF4-FFF2-40B4-BE49-F238E27FC236}">
                <a16:creationId xmlns:a16="http://schemas.microsoft.com/office/drawing/2014/main" id="{61249D4F-2BF9-4EDD-A8F1-E113D4AF9FA9}"/>
              </a:ext>
            </a:extLst>
          </p:cNvPr>
          <p:cNvGrpSpPr>
            <a:grpSpLocks noChangeAspect="1"/>
          </p:cNvGrpSpPr>
          <p:nvPr/>
        </p:nvGrpSpPr>
        <p:grpSpPr>
          <a:xfrm>
            <a:off x="11727414" y="579191"/>
            <a:ext cx="440225" cy="559562"/>
            <a:chOff x="2173288" y="115909"/>
            <a:chExt cx="5797550" cy="7369175"/>
          </a:xfrm>
          <a:solidFill>
            <a:srgbClr val="FFFFFF"/>
          </a:solidFill>
        </p:grpSpPr>
        <p:sp>
          <p:nvSpPr>
            <p:cNvPr id="46"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dirty="0">
                <a:solidFill>
                  <a:srgbClr val="FFFFFF"/>
                </a:solidFill>
                <a:latin typeface="Segoe UI"/>
              </a:endParaRPr>
            </a:p>
          </p:txBody>
        </p:sp>
        <p:sp>
          <p:nvSpPr>
            <p:cNvPr id="47"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sp>
          <p:nvSpPr>
            <p:cNvPr id="48"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gr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88535" y="3080860"/>
            <a:ext cx="2423077" cy="853076"/>
          </a:xfrm>
          <a:prstGeom prst="rect">
            <a:avLst/>
          </a:prstGeom>
        </p:spPr>
      </p:pic>
    </p:spTree>
    <p:extLst>
      <p:ext uri="{BB962C8B-B14F-4D97-AF65-F5344CB8AC3E}">
        <p14:creationId xmlns:p14="http://schemas.microsoft.com/office/powerpoint/2010/main" val="94783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29017" y="-464870"/>
            <a:ext cx="487464" cy="865480"/>
            <a:chOff x="749671" y="1272712"/>
            <a:chExt cx="477949" cy="848587"/>
          </a:xfrm>
        </p:grpSpPr>
        <p:grpSp>
          <p:nvGrpSpPr>
            <p:cNvPr id="37" name="Group 135"/>
            <p:cNvGrpSpPr>
              <a:grpSpLocks noChangeAspect="1"/>
            </p:cNvGrpSpPr>
            <p:nvPr/>
          </p:nvGrpSpPr>
          <p:grpSpPr bwMode="auto">
            <a:xfrm>
              <a:off x="860163" y="1548571"/>
              <a:ext cx="273312" cy="331910"/>
              <a:chOff x="3828" y="2131"/>
              <a:chExt cx="237" cy="419"/>
            </a:xfrm>
            <a:solidFill>
              <a:srgbClr val="001F50"/>
            </a:solidFill>
          </p:grpSpPr>
          <p:sp>
            <p:nvSpPr>
              <p:cNvPr id="39"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0"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1"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2"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38"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3" name="Group 42"/>
          <p:cNvGrpSpPr/>
          <p:nvPr/>
        </p:nvGrpSpPr>
        <p:grpSpPr>
          <a:xfrm>
            <a:off x="704202" y="-1091321"/>
            <a:ext cx="989344" cy="811944"/>
            <a:chOff x="2657475" y="611188"/>
            <a:chExt cx="1611313" cy="1322388"/>
          </a:xfrm>
        </p:grpSpPr>
        <p:sp>
          <p:nvSpPr>
            <p:cNvPr id="44"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8" name="Group 47"/>
          <p:cNvGrpSpPr/>
          <p:nvPr/>
        </p:nvGrpSpPr>
        <p:grpSpPr>
          <a:xfrm>
            <a:off x="5062299" y="-1265165"/>
            <a:ext cx="997367" cy="997366"/>
            <a:chOff x="6461125" y="374650"/>
            <a:chExt cx="1751013" cy="1751012"/>
          </a:xfrm>
        </p:grpSpPr>
        <p:sp>
          <p:nvSpPr>
            <p:cNvPr id="49"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51" name="Freeform 21"/>
          <p:cNvSpPr>
            <a:spLocks noEditPoints="1"/>
          </p:cNvSpPr>
          <p:nvPr/>
        </p:nvSpPr>
        <p:spPr bwMode="auto">
          <a:xfrm>
            <a:off x="8521160" y="-975784"/>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52" name="Group 51"/>
          <p:cNvGrpSpPr/>
          <p:nvPr/>
        </p:nvGrpSpPr>
        <p:grpSpPr>
          <a:xfrm>
            <a:off x="12794778" y="1302201"/>
            <a:ext cx="739544" cy="580354"/>
            <a:chOff x="8963025" y="-1204913"/>
            <a:chExt cx="1873251" cy="1470026"/>
          </a:xfrm>
          <a:solidFill>
            <a:srgbClr val="001F50"/>
          </a:solidFill>
        </p:grpSpPr>
        <p:sp>
          <p:nvSpPr>
            <p:cNvPr id="53"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6"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7"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1" name="Group 60"/>
          <p:cNvGrpSpPr/>
          <p:nvPr/>
        </p:nvGrpSpPr>
        <p:grpSpPr>
          <a:xfrm>
            <a:off x="10575511" y="-1171769"/>
            <a:ext cx="887125" cy="936773"/>
            <a:chOff x="8907463" y="388938"/>
            <a:chExt cx="1503363" cy="1587500"/>
          </a:xfrm>
          <a:solidFill>
            <a:srgbClr val="001F50"/>
          </a:solidFill>
        </p:grpSpPr>
        <p:sp>
          <p:nvSpPr>
            <p:cNvPr id="62"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3"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4"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6" name="Group 65"/>
          <p:cNvGrpSpPr/>
          <p:nvPr/>
        </p:nvGrpSpPr>
        <p:grpSpPr>
          <a:xfrm>
            <a:off x="-1114634" y="7097854"/>
            <a:ext cx="796618" cy="490528"/>
            <a:chOff x="2960687" y="4940300"/>
            <a:chExt cx="1611314" cy="992187"/>
          </a:xfrm>
          <a:solidFill>
            <a:srgbClr val="001F50"/>
          </a:solidFill>
        </p:grpSpPr>
        <p:sp>
          <p:nvSpPr>
            <p:cNvPr id="67"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2"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3"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8" name="Freeform 56"/>
          <p:cNvSpPr>
            <a:spLocks noEditPoints="1"/>
          </p:cNvSpPr>
          <p:nvPr/>
        </p:nvSpPr>
        <p:spPr bwMode="auto">
          <a:xfrm>
            <a:off x="4637705" y="7257172"/>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9" name="Group 78"/>
          <p:cNvGrpSpPr/>
          <p:nvPr/>
        </p:nvGrpSpPr>
        <p:grpSpPr>
          <a:xfrm>
            <a:off x="12042830" y="7227676"/>
            <a:ext cx="1031315" cy="702106"/>
            <a:chOff x="10160000" y="4967288"/>
            <a:chExt cx="1611313" cy="1096962"/>
          </a:xfrm>
        </p:grpSpPr>
        <p:sp>
          <p:nvSpPr>
            <p:cNvPr id="80"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547538"/>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Engage your customers</a:t>
            </a:r>
          </a:p>
        </p:txBody>
      </p:sp>
      <p:sp>
        <p:nvSpPr>
          <p:cNvPr id="71" name="empower"/>
          <p:cNvSpPr/>
          <p:nvPr/>
        </p:nvSpPr>
        <p:spPr bwMode="auto">
          <a:xfrm>
            <a:off x="1315005" y="4760638"/>
            <a:ext cx="256407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Empower your employees</a:t>
            </a:r>
          </a:p>
        </p:txBody>
      </p:sp>
      <p:sp>
        <p:nvSpPr>
          <p:cNvPr id="70" name="optimize"/>
          <p:cNvSpPr/>
          <p:nvPr/>
        </p:nvSpPr>
        <p:spPr bwMode="auto">
          <a:xfrm>
            <a:off x="8099682" y="476063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Optimize your operations</a:t>
            </a:r>
          </a:p>
        </p:txBody>
      </p:sp>
      <p:sp>
        <p:nvSpPr>
          <p:cNvPr id="68" name="transform"/>
          <p:cNvSpPr/>
          <p:nvPr/>
        </p:nvSpPr>
        <p:spPr bwMode="auto">
          <a:xfrm>
            <a:off x="8238877" y="1547538"/>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Virtual Networking Services</a:t>
            </a:r>
          </a:p>
        </p:txBody>
      </p:sp>
      <p:pic>
        <p:nvPicPr>
          <p:cNvPr id="7" name="Picture Placeholder 6" descr="A picture containing scene, road, way&#10;&#10;Description generated with high confidence">
            <a:extLst>
              <a:ext uri="{FF2B5EF4-FFF2-40B4-BE49-F238E27FC236}">
                <a16:creationId xmlns:a16="http://schemas.microsoft.com/office/drawing/2014/main" id="{D947569C-CE1F-4E92-9DEA-5AB95DAE6F76}"/>
              </a:ext>
            </a:extLst>
          </p:cNvPr>
          <p:cNvPicPr>
            <a:picLocks noGrp="1" noChangeAspect="1"/>
          </p:cNvPicPr>
          <p:nvPr>
            <p:ph type="pic" sz="quarter" idx="10"/>
          </p:nvPr>
        </p:nvPicPr>
        <p:blipFill>
          <a:blip r:embed="rId3"/>
          <a:srcRect l="27775" r="27775"/>
          <a:stretch>
            <a:fillRect/>
          </a:stretch>
        </p:blipFill>
        <p:spPr/>
      </p:pic>
    </p:spTree>
    <p:extLst>
      <p:ext uri="{BB962C8B-B14F-4D97-AF65-F5344CB8AC3E}">
        <p14:creationId xmlns:p14="http://schemas.microsoft.com/office/powerpoint/2010/main" val="989712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3"/>
          <a:stretch>
            <a:fillRect/>
          </a:stretch>
        </p:blipFill>
        <p:spPr>
          <a:xfrm>
            <a:off x="960920" y="1590611"/>
            <a:ext cx="576000" cy="576000"/>
          </a:xfrm>
          <a:prstGeom prst="rect">
            <a:avLst/>
          </a:prstGeom>
        </p:spPr>
      </p:pic>
      <p:pic>
        <p:nvPicPr>
          <p:cNvPr id="5" name="Picture 4"/>
          <p:cNvPicPr>
            <a:picLocks noChangeAspect="1"/>
          </p:cNvPicPr>
          <p:nvPr/>
        </p:nvPicPr>
        <p:blipFill>
          <a:blip r:embed="rId4"/>
          <a:stretch>
            <a:fillRect/>
          </a:stretch>
        </p:blipFill>
        <p:spPr>
          <a:xfrm>
            <a:off x="960920" y="3641757"/>
            <a:ext cx="576000" cy="576000"/>
          </a:xfrm>
          <a:prstGeom prst="rect">
            <a:avLst/>
          </a:prstGeom>
        </p:spPr>
      </p:pic>
      <p:pic>
        <p:nvPicPr>
          <p:cNvPr id="6" name="Picture 5"/>
          <p:cNvPicPr>
            <a:picLocks noChangeAspect="1"/>
          </p:cNvPicPr>
          <p:nvPr/>
        </p:nvPicPr>
        <p:blipFill>
          <a:blip r:embed="rId5"/>
          <a:stretch>
            <a:fillRect/>
          </a:stretch>
        </p:blipFill>
        <p:spPr>
          <a:xfrm>
            <a:off x="960920" y="4736981"/>
            <a:ext cx="576000" cy="576000"/>
          </a:xfrm>
          <a:prstGeom prst="rect">
            <a:avLst/>
          </a:prstGeom>
        </p:spPr>
      </p:pic>
      <p:pic>
        <p:nvPicPr>
          <p:cNvPr id="13" name="Picture 12"/>
          <p:cNvPicPr>
            <a:picLocks noChangeAspect="1"/>
          </p:cNvPicPr>
          <p:nvPr/>
        </p:nvPicPr>
        <p:blipFill>
          <a:blip r:embed="rId6"/>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7"/>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8"/>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9"/>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10"/>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1"/>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b="1" dirty="0">
                <a:solidFill>
                  <a:schemeClr val="tx1"/>
                </a:solidFill>
              </a:rPr>
              <a:t>Augmented Rules</a:t>
            </a:r>
            <a:endParaRPr lang="en-US" dirty="0"/>
          </a:p>
        </p:txBody>
      </p:sp>
      <p:sp>
        <p:nvSpPr>
          <p:cNvPr id="5" name="Text Placeholder 2">
            <a:extLst>
              <a:ext uri="{FF2B5EF4-FFF2-40B4-BE49-F238E27FC236}">
                <a16:creationId xmlns:a16="http://schemas.microsoft.com/office/drawing/2014/main" id="{F0792BFE-97AC-489E-A755-499637BA56A5}"/>
              </a:ext>
            </a:extLst>
          </p:cNvPr>
          <p:cNvSpPr>
            <a:spLocks noGrp="1"/>
          </p:cNvSpPr>
          <p:nvPr>
            <p:ph type="body" sz="quarter" idx="10"/>
          </p:nvPr>
        </p:nvSpPr>
        <p:spPr>
          <a:xfrm>
            <a:off x="29824" y="1122766"/>
            <a:ext cx="5971393" cy="5154744"/>
          </a:xfrm>
        </p:spPr>
        <p:txBody>
          <a:bodyPr/>
          <a:lstStyle/>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Simplified security definition for larger and more complex network security policies with fewer rules.</a:t>
            </a:r>
          </a:p>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Multiple source/destination IP ranges and multiple ports in a single rule to improve maintenance of network security policies.</a:t>
            </a:r>
          </a:p>
          <a:p>
            <a:endParaRPr lang="en-US" dirty="0"/>
          </a:p>
        </p:txBody>
      </p:sp>
      <p:pic>
        <p:nvPicPr>
          <p:cNvPr id="9" name="Picture 8">
            <a:extLst>
              <a:ext uri="{FF2B5EF4-FFF2-40B4-BE49-F238E27FC236}">
                <a16:creationId xmlns:a16="http://schemas.microsoft.com/office/drawing/2014/main" id="{E96BC392-7ABC-4DFC-B483-F143CAC61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560" y="1370537"/>
            <a:ext cx="836061" cy="911168"/>
          </a:xfrm>
          <a:prstGeom prst="rect">
            <a:avLst/>
          </a:prstGeom>
        </p:spPr>
      </p:pic>
      <p:cxnSp>
        <p:nvCxnSpPr>
          <p:cNvPr id="10" name="Straight Connector 9">
            <a:extLst>
              <a:ext uri="{FF2B5EF4-FFF2-40B4-BE49-F238E27FC236}">
                <a16:creationId xmlns:a16="http://schemas.microsoft.com/office/drawing/2014/main" id="{43FEBEF3-A666-4E69-9277-0B3DB4EED286}"/>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1" name="Freeform: Shape 15">
            <a:extLst>
              <a:ext uri="{FF2B5EF4-FFF2-40B4-BE49-F238E27FC236}">
                <a16:creationId xmlns:a16="http://schemas.microsoft.com/office/drawing/2014/main" id="{CA9D3E5F-09C1-4B2B-BD9C-AC66D6D69D38}"/>
              </a:ext>
            </a:extLst>
          </p:cNvPr>
          <p:cNvSpPr/>
          <p:nvPr/>
        </p:nvSpPr>
        <p:spPr bwMode="auto">
          <a:xfrm>
            <a:off x="8575794" y="5861123"/>
            <a:ext cx="1430705" cy="825014"/>
          </a:xfrm>
          <a:custGeom>
            <a:avLst/>
            <a:gdLst>
              <a:gd name="connsiteX0" fmla="*/ 921462 w 2666999"/>
              <a:gd name="connsiteY0" fmla="*/ 0 h 1537922"/>
              <a:gd name="connsiteX1" fmla="*/ 1360789 w 2666999"/>
              <a:gd name="connsiteY1" fmla="*/ 181976 h 1537922"/>
              <a:gd name="connsiteX2" fmla="*/ 1425393 w 2666999"/>
              <a:gd name="connsiteY2" fmla="*/ 260276 h 1537922"/>
              <a:gd name="connsiteX3" fmla="*/ 1457522 w 2666999"/>
              <a:gd name="connsiteY3" fmla="*/ 233767 h 1537922"/>
              <a:gd name="connsiteX4" fmla="*/ 1733576 w 2666999"/>
              <a:gd name="connsiteY4" fmla="*/ 149444 h 1537922"/>
              <a:gd name="connsiteX5" fmla="*/ 2227315 w 2666999"/>
              <a:gd name="connsiteY5" fmla="*/ 643183 h 1537922"/>
              <a:gd name="connsiteX6" fmla="*/ 2224150 w 2666999"/>
              <a:gd name="connsiteY6" fmla="*/ 674580 h 1537922"/>
              <a:gd name="connsiteX7" fmla="*/ 2235328 w 2666999"/>
              <a:gd name="connsiteY7" fmla="*/ 674580 h 1537922"/>
              <a:gd name="connsiteX8" fmla="*/ 2666999 w 2666999"/>
              <a:gd name="connsiteY8" fmla="*/ 1106251 h 1537922"/>
              <a:gd name="connsiteX9" fmla="*/ 2235328 w 2666999"/>
              <a:gd name="connsiteY9" fmla="*/ 1537922 h 1537922"/>
              <a:gd name="connsiteX10" fmla="*/ 431671 w 2666999"/>
              <a:gd name="connsiteY10" fmla="*/ 1537922 h 1537922"/>
              <a:gd name="connsiteX11" fmla="*/ 0 w 2666999"/>
              <a:gd name="connsiteY11" fmla="*/ 1106251 h 1537922"/>
              <a:gd name="connsiteX12" fmla="*/ 263645 w 2666999"/>
              <a:gd name="connsiteY12" fmla="*/ 708503 h 1537922"/>
              <a:gd name="connsiteX13" fmla="*/ 307575 w 2666999"/>
              <a:gd name="connsiteY13" fmla="*/ 694867 h 1537922"/>
              <a:gd name="connsiteX14" fmla="*/ 300159 w 2666999"/>
              <a:gd name="connsiteY14" fmla="*/ 621303 h 1537922"/>
              <a:gd name="connsiteX15" fmla="*/ 921462 w 2666999"/>
              <a:gd name="connsiteY15" fmla="*/ 0 h 15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6999" h="1537922">
                <a:moveTo>
                  <a:pt x="921462" y="0"/>
                </a:moveTo>
                <a:cubicBezTo>
                  <a:pt x="1093030" y="0"/>
                  <a:pt x="1248356" y="69542"/>
                  <a:pt x="1360789" y="181976"/>
                </a:cubicBezTo>
                <a:lnTo>
                  <a:pt x="1425393" y="260276"/>
                </a:lnTo>
                <a:lnTo>
                  <a:pt x="1457522" y="233767"/>
                </a:lnTo>
                <a:cubicBezTo>
                  <a:pt x="1536323" y="180530"/>
                  <a:pt x="1631319" y="149444"/>
                  <a:pt x="1733576" y="149444"/>
                </a:cubicBezTo>
                <a:cubicBezTo>
                  <a:pt x="2006261" y="149444"/>
                  <a:pt x="2227315" y="370498"/>
                  <a:pt x="2227315" y="643183"/>
                </a:cubicBezTo>
                <a:lnTo>
                  <a:pt x="2224150" y="674580"/>
                </a:lnTo>
                <a:lnTo>
                  <a:pt x="2235328" y="674580"/>
                </a:lnTo>
                <a:cubicBezTo>
                  <a:pt x="2473733" y="674580"/>
                  <a:pt x="2666999" y="867846"/>
                  <a:pt x="2666999" y="1106251"/>
                </a:cubicBezTo>
                <a:cubicBezTo>
                  <a:pt x="2666999" y="1344656"/>
                  <a:pt x="2473733" y="1537922"/>
                  <a:pt x="2235328" y="1537922"/>
                </a:cubicBezTo>
                <a:lnTo>
                  <a:pt x="431671" y="1537922"/>
                </a:lnTo>
                <a:cubicBezTo>
                  <a:pt x="193266" y="1537922"/>
                  <a:pt x="0" y="1344656"/>
                  <a:pt x="0" y="1106251"/>
                </a:cubicBezTo>
                <a:cubicBezTo>
                  <a:pt x="0" y="927448"/>
                  <a:pt x="108712" y="774034"/>
                  <a:pt x="263645" y="708503"/>
                </a:cubicBezTo>
                <a:lnTo>
                  <a:pt x="307575" y="694867"/>
                </a:lnTo>
                <a:lnTo>
                  <a:pt x="300159" y="621303"/>
                </a:lnTo>
                <a:cubicBezTo>
                  <a:pt x="300159" y="278167"/>
                  <a:pt x="578326" y="0"/>
                  <a:pt x="921462" y="0"/>
                </a:cubicBezTo>
                <a:close/>
              </a:path>
            </a:pathLst>
          </a:custGeom>
          <a:noFill/>
          <a:ln w="317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b" anchorCtr="0" forceAA="0" compatLnSpc="1">
            <a:prstTxWarp prst="textNoShape">
              <a:avLst/>
            </a:prstTxWarp>
            <a:noAutofit/>
          </a:bodyPr>
          <a:lstStyle/>
          <a:p>
            <a:pPr defTabSz="914367">
              <a:lnSpc>
                <a:spcPct val="90000"/>
              </a:lnSpc>
              <a:spcAft>
                <a:spcPts val="588"/>
              </a:spcAft>
              <a:defRPr/>
            </a:pPr>
            <a:endParaRPr lang="en-US" sz="2353" dirty="0">
              <a:gradFill>
                <a:gsLst>
                  <a:gs pos="2917">
                    <a:srgbClr val="353535"/>
                  </a:gs>
                  <a:gs pos="30000">
                    <a:srgbClr val="353535"/>
                  </a:gs>
                </a:gsLst>
                <a:lin ang="5400000" scaled="0"/>
              </a:gradFill>
              <a:latin typeface="Segoe UI Semilight"/>
            </a:endParaRPr>
          </a:p>
        </p:txBody>
      </p:sp>
      <p:cxnSp>
        <p:nvCxnSpPr>
          <p:cNvPr id="13" name="Connector: Elbow 17">
            <a:extLst>
              <a:ext uri="{FF2B5EF4-FFF2-40B4-BE49-F238E27FC236}">
                <a16:creationId xmlns:a16="http://schemas.microsoft.com/office/drawing/2014/main" id="{9829E475-EA78-4C3D-9C34-540743F8431B}"/>
              </a:ext>
            </a:extLst>
          </p:cNvPr>
          <p:cNvCxnSpPr>
            <a:cxnSpLocks/>
          </p:cNvCxnSpPr>
          <p:nvPr/>
        </p:nvCxnSpPr>
        <p:spPr>
          <a:xfrm rot="5400000" flipH="1" flipV="1">
            <a:off x="8505249" y="3751283"/>
            <a:ext cx="4174236" cy="1154451"/>
          </a:xfrm>
          <a:prstGeom prst="bentConnector3">
            <a:avLst>
              <a:gd name="adj1" fmla="val 748"/>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or: Elbow 18">
            <a:extLst>
              <a:ext uri="{FF2B5EF4-FFF2-40B4-BE49-F238E27FC236}">
                <a16:creationId xmlns:a16="http://schemas.microsoft.com/office/drawing/2014/main" id="{B7596B7F-3FA7-4741-85D9-657B062A4BBB}"/>
              </a:ext>
            </a:extLst>
          </p:cNvPr>
          <p:cNvCxnSpPr>
            <a:cxnSpLocks/>
            <a:endCxn id="12" idx="1"/>
          </p:cNvCxnSpPr>
          <p:nvPr/>
        </p:nvCxnSpPr>
        <p:spPr>
          <a:xfrm rot="16200000" flipH="1">
            <a:off x="5768947" y="3451100"/>
            <a:ext cx="4147659" cy="1448739"/>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5" name="Table 14">
            <a:extLst>
              <a:ext uri="{FF2B5EF4-FFF2-40B4-BE49-F238E27FC236}">
                <a16:creationId xmlns:a16="http://schemas.microsoft.com/office/drawing/2014/main" id="{98EA3062-771B-4BAC-969C-22497E888DEA}"/>
              </a:ext>
            </a:extLst>
          </p:cNvPr>
          <p:cNvGraphicFramePr>
            <a:graphicFrameLocks noGrp="1"/>
          </p:cNvGraphicFramePr>
          <p:nvPr>
            <p:extLst/>
          </p:nvPr>
        </p:nvGraphicFramePr>
        <p:xfrm>
          <a:off x="6276314" y="3079151"/>
          <a:ext cx="5966370" cy="2915920"/>
        </p:xfrm>
        <a:graphic>
          <a:graphicData uri="http://schemas.openxmlformats.org/drawingml/2006/table">
            <a:tbl>
              <a:tblPr>
                <a:tableStyleId>{1E171933-4619-4E11-9A3F-F7608DF75F80}</a:tableStyleId>
              </a:tblPr>
              <a:tblGrid>
                <a:gridCol w="554194">
                  <a:extLst>
                    <a:ext uri="{9D8B030D-6E8A-4147-A177-3AD203B41FA5}">
                      <a16:colId xmlns:a16="http://schemas.microsoft.com/office/drawing/2014/main" val="878956919"/>
                    </a:ext>
                  </a:extLst>
                </a:gridCol>
                <a:gridCol w="1642387">
                  <a:extLst>
                    <a:ext uri="{9D8B030D-6E8A-4147-A177-3AD203B41FA5}">
                      <a16:colId xmlns:a16="http://schemas.microsoft.com/office/drawing/2014/main" val="1546973202"/>
                    </a:ext>
                  </a:extLst>
                </a:gridCol>
                <a:gridCol w="1246380">
                  <a:extLst>
                    <a:ext uri="{9D8B030D-6E8A-4147-A177-3AD203B41FA5}">
                      <a16:colId xmlns:a16="http://schemas.microsoft.com/office/drawing/2014/main" val="236321253"/>
                    </a:ext>
                  </a:extLst>
                </a:gridCol>
                <a:gridCol w="1894723">
                  <a:extLst>
                    <a:ext uri="{9D8B030D-6E8A-4147-A177-3AD203B41FA5}">
                      <a16:colId xmlns:a16="http://schemas.microsoft.com/office/drawing/2014/main" val="2021927125"/>
                    </a:ext>
                  </a:extLst>
                </a:gridCol>
                <a:gridCol w="628686">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1200" b="1" dirty="0">
                          <a:effectLst/>
                        </a:rPr>
                        <a:t>Action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Name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Source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Destination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Port</a:t>
                      </a:r>
                      <a:endParaRPr lang="en-US" sz="12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solidFill>
                            <a:srgbClr val="222222"/>
                          </a:solidFill>
                          <a:effectLst/>
                          <a:latin typeface="+mn-lt"/>
                        </a:rPr>
                        <a:t>AllowMyOnPremises</a:t>
                      </a:r>
                    </a:p>
                  </a:txBody>
                  <a:tcPr marL="50800" marR="50800" marT="50800" marB="50800" anchor="ctr"/>
                </a:tc>
                <a:tc>
                  <a:txBody>
                    <a:bodyPr/>
                    <a:lstStyle/>
                    <a:p>
                      <a:pPr marL="0" marR="0" fontAlgn="t">
                        <a:spcBef>
                          <a:spcPts val="0"/>
                        </a:spcBef>
                        <a:spcAft>
                          <a:spcPts val="0"/>
                        </a:spcAft>
                      </a:pPr>
                      <a:r>
                        <a:rPr lang="en-US" sz="1200" dirty="0">
                          <a:effectLst/>
                        </a:rPr>
                        <a:t>10.100.1.0/24,</a:t>
                      </a:r>
                    </a:p>
                    <a:p>
                      <a:pPr marL="0" marR="0" fontAlgn="t">
                        <a:spcBef>
                          <a:spcPts val="0"/>
                        </a:spcBef>
                        <a:spcAft>
                          <a:spcPts val="0"/>
                        </a:spcAft>
                      </a:pPr>
                      <a:r>
                        <a:rPr lang="en-US" sz="1200" dirty="0">
                          <a:effectLst/>
                        </a:rPr>
                        <a:t>192.168.24.128/25,</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10.200.1.0/24,</a:t>
                      </a:r>
                      <a:endParaRPr lang="en-US" sz="1200" dirty="0">
                        <a:solidFill>
                          <a:srgbClr val="222222"/>
                        </a:solidFill>
                        <a:effectLst/>
                        <a:latin typeface="+mn-lt"/>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10.30.14.0/26</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113.68.120.64/28, 17.116.1.0/25,</a:t>
                      </a:r>
                    </a:p>
                    <a:p>
                      <a:pPr marL="0" marR="0" fontAlgn="t">
                        <a:spcBef>
                          <a:spcPts val="0"/>
                        </a:spcBef>
                        <a:spcAft>
                          <a:spcPts val="0"/>
                        </a:spcAft>
                      </a:pPr>
                      <a:r>
                        <a:rPr lang="en-US" sz="1200" dirty="0">
                          <a:solidFill>
                            <a:srgbClr val="222222"/>
                          </a:solidFill>
                          <a:effectLst/>
                          <a:latin typeface="+mn-lt"/>
                        </a:rPr>
                        <a:t>19.27.160.224/28</a:t>
                      </a:r>
                    </a:p>
                    <a:p>
                      <a:pPr marL="0" marR="0" fontAlgn="t">
                        <a:spcBef>
                          <a:spcPts val="0"/>
                        </a:spcBef>
                        <a:spcAft>
                          <a:spcPts val="0"/>
                        </a:spcAft>
                      </a:pP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p>
                      <a:pPr marL="0" marR="0" fontAlgn="t">
                        <a:spcBef>
                          <a:spcPts val="0"/>
                        </a:spcBef>
                        <a:spcAft>
                          <a:spcPts val="0"/>
                        </a:spcAft>
                      </a:pPr>
                      <a:r>
                        <a:rPr lang="en-US" sz="1200" dirty="0">
                          <a:solidFill>
                            <a:srgbClr val="222222"/>
                          </a:solidFill>
                          <a:effectLst/>
                          <a:latin typeface="+mn-lt"/>
                        </a:rPr>
                        <a:t>22</a:t>
                      </a:r>
                    </a:p>
                  </a:txBody>
                  <a:tcPr marL="50800" marR="50800" marT="50800" marB="50800" anchor="ctr"/>
                </a:tc>
                <a:extLst>
                  <a:ext uri="{0D108BD9-81ED-4DB2-BD59-A6C34878D82A}">
                    <a16:rowId xmlns:a16="http://schemas.microsoft.com/office/drawing/2014/main" val="1048954723"/>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AllowMyExternalRanges</a:t>
                      </a:r>
                    </a:p>
                  </a:txBody>
                  <a:tcPr marL="50800" marR="50800" marT="50800" marB="50800" anchor="ctr"/>
                </a:tc>
                <a:tc>
                  <a:txBody>
                    <a:bodyPr/>
                    <a:lstStyle/>
                    <a:p>
                      <a:pPr marL="0" marR="0" fontAlgn="t">
                        <a:spcBef>
                          <a:spcPts val="0"/>
                        </a:spcBef>
                        <a:spcAft>
                          <a:spcPts val="0"/>
                        </a:spcAft>
                      </a:pPr>
                      <a:r>
                        <a:rPr lang="en-US" sz="1200" dirty="0">
                          <a:effectLst/>
                        </a:rPr>
                        <a:t>10.1.1.0/24,</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10.20.1.0/24,</a:t>
                      </a:r>
                    </a:p>
                    <a:p>
                      <a:pPr marL="0" marR="0" fontAlgn="t">
                        <a:spcBef>
                          <a:spcPts val="0"/>
                        </a:spcBef>
                        <a:spcAft>
                          <a:spcPts val="0"/>
                        </a:spcAft>
                      </a:pPr>
                      <a:r>
                        <a:rPr lang="en-US" sz="1200" dirty="0">
                          <a:effectLst/>
                        </a:rPr>
                        <a:t>192.168.24.128/25</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13.68.120.64/28, 137.116.1.0/25,</a:t>
                      </a:r>
                    </a:p>
                    <a:p>
                      <a:pPr marL="0" marR="0" fontAlgn="t">
                        <a:spcBef>
                          <a:spcPts val="0"/>
                        </a:spcBef>
                        <a:spcAft>
                          <a:spcPts val="0"/>
                        </a:spcAft>
                      </a:pPr>
                      <a:r>
                        <a:rPr lang="en-US" sz="1200" dirty="0">
                          <a:solidFill>
                            <a:srgbClr val="222222"/>
                          </a:solidFill>
                          <a:effectLst/>
                          <a:latin typeface="+mn-lt"/>
                        </a:rPr>
                        <a:t>191.237.160.224/28</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txBody>
                  <a:tcPr marL="50800" marR="50800" marT="50800" marB="50800" anchor="ctr"/>
                </a:tc>
                <a:extLst>
                  <a:ext uri="{0D108BD9-81ED-4DB2-BD59-A6C34878D82A}">
                    <a16:rowId xmlns:a16="http://schemas.microsoft.com/office/drawing/2014/main" val="940694489"/>
                  </a:ext>
                </a:extLst>
              </a:tr>
              <a:tr h="0">
                <a:tc>
                  <a:txBody>
                    <a:bodyPr/>
                    <a:lstStyle/>
                    <a:p>
                      <a:pPr marL="0" marR="0" fontAlgn="t">
                        <a:spcBef>
                          <a:spcPts val="0"/>
                        </a:spcBef>
                        <a:spcAft>
                          <a:spcPts val="0"/>
                        </a:spcAft>
                      </a:pPr>
                      <a:r>
                        <a:rPr lang="en-US" sz="12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200" dirty="0">
                          <a:effectLst/>
                        </a:rPr>
                        <a:t>DenyAllOutBound</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6"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35873AB0-056B-4DF9-8599-3FE072926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220" y="2503816"/>
            <a:ext cx="350378" cy="334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4A064AD-BC53-4729-AE43-DB3A64E0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402" y="2509303"/>
            <a:ext cx="350378" cy="33492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3">
            <a:extLst>
              <a:ext uri="{FF2B5EF4-FFF2-40B4-BE49-F238E27FC236}">
                <a16:creationId xmlns:a16="http://schemas.microsoft.com/office/drawing/2014/main" id="{0746E95D-73A6-451D-937F-37D64521F6B5}"/>
              </a:ext>
            </a:extLst>
          </p:cNvPr>
          <p:cNvSpPr>
            <a:spLocks noChangeAspect="1" noChangeArrowheads="1" noTextEdit="1"/>
          </p:cNvSpPr>
          <p:nvPr/>
        </p:nvSpPr>
        <p:spPr bwMode="auto">
          <a:xfrm>
            <a:off x="6100307" y="730338"/>
            <a:ext cx="2308193" cy="158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9" name="Rectangle 5">
            <a:extLst>
              <a:ext uri="{FF2B5EF4-FFF2-40B4-BE49-F238E27FC236}">
                <a16:creationId xmlns:a16="http://schemas.microsoft.com/office/drawing/2014/main" id="{787D636D-565B-4D66-9DBF-16BCEA11E662}"/>
              </a:ext>
            </a:extLst>
          </p:cNvPr>
          <p:cNvSpPr>
            <a:spLocks noChangeArrowheads="1"/>
          </p:cNvSpPr>
          <p:nvPr/>
        </p:nvSpPr>
        <p:spPr bwMode="auto">
          <a:xfrm>
            <a:off x="7938314" y="1342126"/>
            <a:ext cx="470188" cy="96384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0" name="Rectangle 6">
            <a:extLst>
              <a:ext uri="{FF2B5EF4-FFF2-40B4-BE49-F238E27FC236}">
                <a16:creationId xmlns:a16="http://schemas.microsoft.com/office/drawing/2014/main" id="{6477F42F-6FA3-4DE3-B47E-3E0421506FF1}"/>
              </a:ext>
            </a:extLst>
          </p:cNvPr>
          <p:cNvSpPr>
            <a:spLocks noChangeArrowheads="1"/>
          </p:cNvSpPr>
          <p:nvPr/>
        </p:nvSpPr>
        <p:spPr bwMode="auto">
          <a:xfrm>
            <a:off x="8307470"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1" name="Rectangle 7">
            <a:extLst>
              <a:ext uri="{FF2B5EF4-FFF2-40B4-BE49-F238E27FC236}">
                <a16:creationId xmlns:a16="http://schemas.microsoft.com/office/drawing/2014/main" id="{F6D12539-8207-4D1B-BCCA-D675948197A2}"/>
              </a:ext>
            </a:extLst>
          </p:cNvPr>
          <p:cNvSpPr>
            <a:spLocks noChangeArrowheads="1"/>
          </p:cNvSpPr>
          <p:nvPr/>
        </p:nvSpPr>
        <p:spPr bwMode="auto">
          <a:xfrm>
            <a:off x="8204496"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2" name="Rectangle 8">
            <a:extLst>
              <a:ext uri="{FF2B5EF4-FFF2-40B4-BE49-F238E27FC236}">
                <a16:creationId xmlns:a16="http://schemas.microsoft.com/office/drawing/2014/main" id="{96D959BC-2E5E-4EBC-B5C2-5A1E761A8706}"/>
              </a:ext>
            </a:extLst>
          </p:cNvPr>
          <p:cNvSpPr>
            <a:spLocks noChangeArrowheads="1"/>
          </p:cNvSpPr>
          <p:nvPr/>
        </p:nvSpPr>
        <p:spPr bwMode="auto">
          <a:xfrm>
            <a:off x="8101519" y="1421013"/>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3" name="Rectangle 9">
            <a:extLst>
              <a:ext uri="{FF2B5EF4-FFF2-40B4-BE49-F238E27FC236}">
                <a16:creationId xmlns:a16="http://schemas.microsoft.com/office/drawing/2014/main" id="{B80BB856-F20C-43C4-8F23-F819EF44613B}"/>
              </a:ext>
            </a:extLst>
          </p:cNvPr>
          <p:cNvSpPr>
            <a:spLocks noChangeArrowheads="1"/>
          </p:cNvSpPr>
          <p:nvPr/>
        </p:nvSpPr>
        <p:spPr bwMode="auto">
          <a:xfrm>
            <a:off x="7998544" y="1421013"/>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4" name="Rectangle 10">
            <a:extLst>
              <a:ext uri="{FF2B5EF4-FFF2-40B4-BE49-F238E27FC236}">
                <a16:creationId xmlns:a16="http://schemas.microsoft.com/office/drawing/2014/main" id="{D865EBFF-E4EB-40C5-B2B7-92820E369B54}"/>
              </a:ext>
            </a:extLst>
          </p:cNvPr>
          <p:cNvSpPr>
            <a:spLocks noChangeArrowheads="1"/>
          </p:cNvSpPr>
          <p:nvPr/>
        </p:nvSpPr>
        <p:spPr bwMode="auto">
          <a:xfrm>
            <a:off x="8307470"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5" name="Rectangle 11">
            <a:extLst>
              <a:ext uri="{FF2B5EF4-FFF2-40B4-BE49-F238E27FC236}">
                <a16:creationId xmlns:a16="http://schemas.microsoft.com/office/drawing/2014/main" id="{BCCAA872-C136-4894-A552-B80ABA4F1125}"/>
              </a:ext>
            </a:extLst>
          </p:cNvPr>
          <p:cNvSpPr>
            <a:spLocks noChangeArrowheads="1"/>
          </p:cNvSpPr>
          <p:nvPr/>
        </p:nvSpPr>
        <p:spPr bwMode="auto">
          <a:xfrm>
            <a:off x="8204496"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6" name="Rectangle 12">
            <a:extLst>
              <a:ext uri="{FF2B5EF4-FFF2-40B4-BE49-F238E27FC236}">
                <a16:creationId xmlns:a16="http://schemas.microsoft.com/office/drawing/2014/main" id="{7E2C3D7A-E283-4521-B07C-118FB4548216}"/>
              </a:ext>
            </a:extLst>
          </p:cNvPr>
          <p:cNvSpPr>
            <a:spLocks noChangeArrowheads="1"/>
          </p:cNvSpPr>
          <p:nvPr/>
        </p:nvSpPr>
        <p:spPr bwMode="auto">
          <a:xfrm>
            <a:off x="8101519" y="1521999"/>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7" name="Rectangle 13">
            <a:extLst>
              <a:ext uri="{FF2B5EF4-FFF2-40B4-BE49-F238E27FC236}">
                <a16:creationId xmlns:a16="http://schemas.microsoft.com/office/drawing/2014/main" id="{D523560D-E432-412A-81D1-D8CE155538DF}"/>
              </a:ext>
            </a:extLst>
          </p:cNvPr>
          <p:cNvSpPr>
            <a:spLocks noChangeArrowheads="1"/>
          </p:cNvSpPr>
          <p:nvPr/>
        </p:nvSpPr>
        <p:spPr bwMode="auto">
          <a:xfrm>
            <a:off x="7998544" y="1521999"/>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8" name="Rectangle 14">
            <a:extLst>
              <a:ext uri="{FF2B5EF4-FFF2-40B4-BE49-F238E27FC236}">
                <a16:creationId xmlns:a16="http://schemas.microsoft.com/office/drawing/2014/main" id="{92A80776-599F-4FE5-BCEB-5A27F533618D}"/>
              </a:ext>
            </a:extLst>
          </p:cNvPr>
          <p:cNvSpPr>
            <a:spLocks noChangeArrowheads="1"/>
          </p:cNvSpPr>
          <p:nvPr/>
        </p:nvSpPr>
        <p:spPr bwMode="auto">
          <a:xfrm>
            <a:off x="8307470"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9" name="Rectangle 15">
            <a:extLst>
              <a:ext uri="{FF2B5EF4-FFF2-40B4-BE49-F238E27FC236}">
                <a16:creationId xmlns:a16="http://schemas.microsoft.com/office/drawing/2014/main" id="{C6D4F44A-08DC-4486-B700-DA86B722657F}"/>
              </a:ext>
            </a:extLst>
          </p:cNvPr>
          <p:cNvSpPr>
            <a:spLocks noChangeArrowheads="1"/>
          </p:cNvSpPr>
          <p:nvPr/>
        </p:nvSpPr>
        <p:spPr bwMode="auto">
          <a:xfrm>
            <a:off x="8204496"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0" name="Rectangle 16">
            <a:extLst>
              <a:ext uri="{FF2B5EF4-FFF2-40B4-BE49-F238E27FC236}">
                <a16:creationId xmlns:a16="http://schemas.microsoft.com/office/drawing/2014/main" id="{1E217632-53FA-4C30-ABAA-697B8655C0FC}"/>
              </a:ext>
            </a:extLst>
          </p:cNvPr>
          <p:cNvSpPr>
            <a:spLocks noChangeArrowheads="1"/>
          </p:cNvSpPr>
          <p:nvPr/>
        </p:nvSpPr>
        <p:spPr bwMode="auto">
          <a:xfrm>
            <a:off x="8101519" y="1624996"/>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1" name="Rectangle 17">
            <a:extLst>
              <a:ext uri="{FF2B5EF4-FFF2-40B4-BE49-F238E27FC236}">
                <a16:creationId xmlns:a16="http://schemas.microsoft.com/office/drawing/2014/main" id="{D2E0F0A5-88C6-4033-9D2B-8A9BA7D519F9}"/>
              </a:ext>
            </a:extLst>
          </p:cNvPr>
          <p:cNvSpPr>
            <a:spLocks noChangeArrowheads="1"/>
          </p:cNvSpPr>
          <p:nvPr/>
        </p:nvSpPr>
        <p:spPr bwMode="auto">
          <a:xfrm>
            <a:off x="7998544" y="1624996"/>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2" name="Rectangle 18">
            <a:extLst>
              <a:ext uri="{FF2B5EF4-FFF2-40B4-BE49-F238E27FC236}">
                <a16:creationId xmlns:a16="http://schemas.microsoft.com/office/drawing/2014/main" id="{8C870088-F88F-437D-964B-24F610C1FD8E}"/>
              </a:ext>
            </a:extLst>
          </p:cNvPr>
          <p:cNvSpPr>
            <a:spLocks noChangeArrowheads="1"/>
          </p:cNvSpPr>
          <p:nvPr/>
        </p:nvSpPr>
        <p:spPr bwMode="auto">
          <a:xfrm>
            <a:off x="8307470"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3" name="Rectangle 19">
            <a:extLst>
              <a:ext uri="{FF2B5EF4-FFF2-40B4-BE49-F238E27FC236}">
                <a16:creationId xmlns:a16="http://schemas.microsoft.com/office/drawing/2014/main" id="{67DE1988-1F3D-4287-AF19-F98D01DCC856}"/>
              </a:ext>
            </a:extLst>
          </p:cNvPr>
          <p:cNvSpPr>
            <a:spLocks noChangeArrowheads="1"/>
          </p:cNvSpPr>
          <p:nvPr/>
        </p:nvSpPr>
        <p:spPr bwMode="auto">
          <a:xfrm>
            <a:off x="8204496"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4" name="Rectangle 20">
            <a:extLst>
              <a:ext uri="{FF2B5EF4-FFF2-40B4-BE49-F238E27FC236}">
                <a16:creationId xmlns:a16="http://schemas.microsoft.com/office/drawing/2014/main" id="{DFC58754-7441-49B1-98B3-25EFC327478D}"/>
              </a:ext>
            </a:extLst>
          </p:cNvPr>
          <p:cNvSpPr>
            <a:spLocks noChangeArrowheads="1"/>
          </p:cNvSpPr>
          <p:nvPr/>
        </p:nvSpPr>
        <p:spPr bwMode="auto">
          <a:xfrm>
            <a:off x="8101519" y="1726028"/>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5" name="Rectangle 21">
            <a:extLst>
              <a:ext uri="{FF2B5EF4-FFF2-40B4-BE49-F238E27FC236}">
                <a16:creationId xmlns:a16="http://schemas.microsoft.com/office/drawing/2014/main" id="{D831965A-0832-46CE-9964-CB1B2FD53371}"/>
              </a:ext>
            </a:extLst>
          </p:cNvPr>
          <p:cNvSpPr>
            <a:spLocks noChangeArrowheads="1"/>
          </p:cNvSpPr>
          <p:nvPr/>
        </p:nvSpPr>
        <p:spPr bwMode="auto">
          <a:xfrm>
            <a:off x="7998544" y="1726028"/>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6" name="Rectangle 22">
            <a:extLst>
              <a:ext uri="{FF2B5EF4-FFF2-40B4-BE49-F238E27FC236}">
                <a16:creationId xmlns:a16="http://schemas.microsoft.com/office/drawing/2014/main" id="{0F090705-21BD-4C9B-8FC8-9B84869C080A}"/>
              </a:ext>
            </a:extLst>
          </p:cNvPr>
          <p:cNvSpPr>
            <a:spLocks noChangeArrowheads="1"/>
          </p:cNvSpPr>
          <p:nvPr/>
        </p:nvSpPr>
        <p:spPr bwMode="auto">
          <a:xfrm>
            <a:off x="8307470"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7" name="Rectangle 23">
            <a:extLst>
              <a:ext uri="{FF2B5EF4-FFF2-40B4-BE49-F238E27FC236}">
                <a16:creationId xmlns:a16="http://schemas.microsoft.com/office/drawing/2014/main" id="{4DC5222A-35AA-4672-B867-96522EBB6EFF}"/>
              </a:ext>
            </a:extLst>
          </p:cNvPr>
          <p:cNvSpPr>
            <a:spLocks noChangeArrowheads="1"/>
          </p:cNvSpPr>
          <p:nvPr/>
        </p:nvSpPr>
        <p:spPr bwMode="auto">
          <a:xfrm>
            <a:off x="8204496"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8" name="Rectangle 24">
            <a:extLst>
              <a:ext uri="{FF2B5EF4-FFF2-40B4-BE49-F238E27FC236}">
                <a16:creationId xmlns:a16="http://schemas.microsoft.com/office/drawing/2014/main" id="{70578688-1FDF-4A59-A023-60A4CE869A50}"/>
              </a:ext>
            </a:extLst>
          </p:cNvPr>
          <p:cNvSpPr>
            <a:spLocks noChangeArrowheads="1"/>
          </p:cNvSpPr>
          <p:nvPr/>
        </p:nvSpPr>
        <p:spPr bwMode="auto">
          <a:xfrm>
            <a:off x="8101519" y="1830970"/>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9" name="Rectangle 25">
            <a:extLst>
              <a:ext uri="{FF2B5EF4-FFF2-40B4-BE49-F238E27FC236}">
                <a16:creationId xmlns:a16="http://schemas.microsoft.com/office/drawing/2014/main" id="{966B2A94-A179-48BF-A43C-AEEF4C7E880B}"/>
              </a:ext>
            </a:extLst>
          </p:cNvPr>
          <p:cNvSpPr>
            <a:spLocks noChangeArrowheads="1"/>
          </p:cNvSpPr>
          <p:nvPr/>
        </p:nvSpPr>
        <p:spPr bwMode="auto">
          <a:xfrm>
            <a:off x="7998544" y="1830970"/>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0" name="Rectangle 26">
            <a:extLst>
              <a:ext uri="{FF2B5EF4-FFF2-40B4-BE49-F238E27FC236}">
                <a16:creationId xmlns:a16="http://schemas.microsoft.com/office/drawing/2014/main" id="{7A34DE85-6FA0-4693-B962-C1287951F5AD}"/>
              </a:ext>
            </a:extLst>
          </p:cNvPr>
          <p:cNvSpPr>
            <a:spLocks noChangeArrowheads="1"/>
          </p:cNvSpPr>
          <p:nvPr/>
        </p:nvSpPr>
        <p:spPr bwMode="auto">
          <a:xfrm>
            <a:off x="8307470"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1" name="Rectangle 27">
            <a:extLst>
              <a:ext uri="{FF2B5EF4-FFF2-40B4-BE49-F238E27FC236}">
                <a16:creationId xmlns:a16="http://schemas.microsoft.com/office/drawing/2014/main" id="{443CA25C-B379-435A-9BFB-98C20F156C6B}"/>
              </a:ext>
            </a:extLst>
          </p:cNvPr>
          <p:cNvSpPr>
            <a:spLocks noChangeArrowheads="1"/>
          </p:cNvSpPr>
          <p:nvPr/>
        </p:nvSpPr>
        <p:spPr bwMode="auto">
          <a:xfrm>
            <a:off x="8204496"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2" name="Rectangle 28">
            <a:extLst>
              <a:ext uri="{FF2B5EF4-FFF2-40B4-BE49-F238E27FC236}">
                <a16:creationId xmlns:a16="http://schemas.microsoft.com/office/drawing/2014/main" id="{ADB4089A-EF93-4C3D-A1BE-F47073402F70}"/>
              </a:ext>
            </a:extLst>
          </p:cNvPr>
          <p:cNvSpPr>
            <a:spLocks noChangeArrowheads="1"/>
          </p:cNvSpPr>
          <p:nvPr/>
        </p:nvSpPr>
        <p:spPr bwMode="auto">
          <a:xfrm>
            <a:off x="8101519" y="1932002"/>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3" name="Rectangle 29">
            <a:extLst>
              <a:ext uri="{FF2B5EF4-FFF2-40B4-BE49-F238E27FC236}">
                <a16:creationId xmlns:a16="http://schemas.microsoft.com/office/drawing/2014/main" id="{A6CDC068-2F83-4C49-BD51-1F463572DE8D}"/>
              </a:ext>
            </a:extLst>
          </p:cNvPr>
          <p:cNvSpPr>
            <a:spLocks noChangeArrowheads="1"/>
          </p:cNvSpPr>
          <p:nvPr/>
        </p:nvSpPr>
        <p:spPr bwMode="auto">
          <a:xfrm>
            <a:off x="7998544" y="1932002"/>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4" name="Rectangle 30">
            <a:extLst>
              <a:ext uri="{FF2B5EF4-FFF2-40B4-BE49-F238E27FC236}">
                <a16:creationId xmlns:a16="http://schemas.microsoft.com/office/drawing/2014/main" id="{05A0E72B-FF29-41E3-A219-230DFEBEAB13}"/>
              </a:ext>
            </a:extLst>
          </p:cNvPr>
          <p:cNvSpPr>
            <a:spLocks noChangeArrowheads="1"/>
          </p:cNvSpPr>
          <p:nvPr/>
        </p:nvSpPr>
        <p:spPr bwMode="auto">
          <a:xfrm>
            <a:off x="8307470"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5" name="Rectangle 31">
            <a:extLst>
              <a:ext uri="{FF2B5EF4-FFF2-40B4-BE49-F238E27FC236}">
                <a16:creationId xmlns:a16="http://schemas.microsoft.com/office/drawing/2014/main" id="{CB618A2F-7D33-48A5-BEC6-172524CF6E0D}"/>
              </a:ext>
            </a:extLst>
          </p:cNvPr>
          <p:cNvSpPr>
            <a:spLocks noChangeArrowheads="1"/>
          </p:cNvSpPr>
          <p:nvPr/>
        </p:nvSpPr>
        <p:spPr bwMode="auto">
          <a:xfrm>
            <a:off x="8204496"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6" name="Rectangle 32">
            <a:extLst>
              <a:ext uri="{FF2B5EF4-FFF2-40B4-BE49-F238E27FC236}">
                <a16:creationId xmlns:a16="http://schemas.microsoft.com/office/drawing/2014/main" id="{186D6CCF-EE21-4F61-BC36-8472BC5376DB}"/>
              </a:ext>
            </a:extLst>
          </p:cNvPr>
          <p:cNvSpPr>
            <a:spLocks noChangeArrowheads="1"/>
          </p:cNvSpPr>
          <p:nvPr/>
        </p:nvSpPr>
        <p:spPr bwMode="auto">
          <a:xfrm>
            <a:off x="8101519" y="2034953"/>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7" name="Rectangle 33">
            <a:extLst>
              <a:ext uri="{FF2B5EF4-FFF2-40B4-BE49-F238E27FC236}">
                <a16:creationId xmlns:a16="http://schemas.microsoft.com/office/drawing/2014/main" id="{B7378E5C-03D9-4B1F-9FDE-88A6BF77C0BC}"/>
              </a:ext>
            </a:extLst>
          </p:cNvPr>
          <p:cNvSpPr>
            <a:spLocks noChangeArrowheads="1"/>
          </p:cNvSpPr>
          <p:nvPr/>
        </p:nvSpPr>
        <p:spPr bwMode="auto">
          <a:xfrm>
            <a:off x="7998544" y="2034953"/>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8" name="Rectangle 34">
            <a:extLst>
              <a:ext uri="{FF2B5EF4-FFF2-40B4-BE49-F238E27FC236}">
                <a16:creationId xmlns:a16="http://schemas.microsoft.com/office/drawing/2014/main" id="{33CE2532-9494-4262-A8E0-755ECA03972E}"/>
              </a:ext>
            </a:extLst>
          </p:cNvPr>
          <p:cNvSpPr>
            <a:spLocks noChangeArrowheads="1"/>
          </p:cNvSpPr>
          <p:nvPr/>
        </p:nvSpPr>
        <p:spPr bwMode="auto">
          <a:xfrm>
            <a:off x="8307470"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9" name="Rectangle 35">
            <a:extLst>
              <a:ext uri="{FF2B5EF4-FFF2-40B4-BE49-F238E27FC236}">
                <a16:creationId xmlns:a16="http://schemas.microsoft.com/office/drawing/2014/main" id="{AFC91074-133D-4E90-8262-55FAC61609E5}"/>
              </a:ext>
            </a:extLst>
          </p:cNvPr>
          <p:cNvSpPr>
            <a:spLocks noChangeArrowheads="1"/>
          </p:cNvSpPr>
          <p:nvPr/>
        </p:nvSpPr>
        <p:spPr bwMode="auto">
          <a:xfrm>
            <a:off x="8204496"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0" name="Rectangle 36">
            <a:extLst>
              <a:ext uri="{FF2B5EF4-FFF2-40B4-BE49-F238E27FC236}">
                <a16:creationId xmlns:a16="http://schemas.microsoft.com/office/drawing/2014/main" id="{9EB348E8-E714-4E84-BD16-128D1B37B34B}"/>
              </a:ext>
            </a:extLst>
          </p:cNvPr>
          <p:cNvSpPr>
            <a:spLocks noChangeArrowheads="1"/>
          </p:cNvSpPr>
          <p:nvPr/>
        </p:nvSpPr>
        <p:spPr bwMode="auto">
          <a:xfrm>
            <a:off x="8101519" y="2135963"/>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1" name="Rectangle 37">
            <a:extLst>
              <a:ext uri="{FF2B5EF4-FFF2-40B4-BE49-F238E27FC236}">
                <a16:creationId xmlns:a16="http://schemas.microsoft.com/office/drawing/2014/main" id="{8CA2FFF7-420A-4673-B5B0-F7655585D934}"/>
              </a:ext>
            </a:extLst>
          </p:cNvPr>
          <p:cNvSpPr>
            <a:spLocks noChangeArrowheads="1"/>
          </p:cNvSpPr>
          <p:nvPr/>
        </p:nvSpPr>
        <p:spPr bwMode="auto">
          <a:xfrm>
            <a:off x="7998544" y="2135963"/>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2" name="Rectangle 38">
            <a:extLst>
              <a:ext uri="{FF2B5EF4-FFF2-40B4-BE49-F238E27FC236}">
                <a16:creationId xmlns:a16="http://schemas.microsoft.com/office/drawing/2014/main" id="{91253E16-F0F1-493A-ADFD-F55E0473AEE9}"/>
              </a:ext>
            </a:extLst>
          </p:cNvPr>
          <p:cNvSpPr>
            <a:spLocks noChangeArrowheads="1"/>
          </p:cNvSpPr>
          <p:nvPr/>
        </p:nvSpPr>
        <p:spPr bwMode="auto">
          <a:xfrm>
            <a:off x="6931878" y="1806378"/>
            <a:ext cx="273953" cy="4938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3" name="Rectangle 39">
            <a:extLst>
              <a:ext uri="{FF2B5EF4-FFF2-40B4-BE49-F238E27FC236}">
                <a16:creationId xmlns:a16="http://schemas.microsoft.com/office/drawing/2014/main" id="{25071D37-062A-401C-8685-F2CDA9D48914}"/>
              </a:ext>
            </a:extLst>
          </p:cNvPr>
          <p:cNvSpPr>
            <a:spLocks noChangeArrowheads="1"/>
          </p:cNvSpPr>
          <p:nvPr/>
        </p:nvSpPr>
        <p:spPr bwMode="auto">
          <a:xfrm>
            <a:off x="7744020" y="1548679"/>
            <a:ext cx="273953" cy="75474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4" name="Rectangle 40">
            <a:extLst>
              <a:ext uri="{FF2B5EF4-FFF2-40B4-BE49-F238E27FC236}">
                <a16:creationId xmlns:a16="http://schemas.microsoft.com/office/drawing/2014/main" id="{08C6043D-C7F5-4E94-88EB-C3533EE49CC8}"/>
              </a:ext>
            </a:extLst>
          </p:cNvPr>
          <p:cNvSpPr>
            <a:spLocks noChangeArrowheads="1"/>
          </p:cNvSpPr>
          <p:nvPr/>
        </p:nvSpPr>
        <p:spPr bwMode="auto">
          <a:xfrm>
            <a:off x="7085370" y="1555179"/>
            <a:ext cx="460474" cy="3803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5" name="Freeform 41">
            <a:extLst>
              <a:ext uri="{FF2B5EF4-FFF2-40B4-BE49-F238E27FC236}">
                <a16:creationId xmlns:a16="http://schemas.microsoft.com/office/drawing/2014/main" id="{64E0EC1A-2109-4D35-967E-1B5E73742E53}"/>
              </a:ext>
            </a:extLst>
          </p:cNvPr>
          <p:cNvSpPr>
            <a:spLocks/>
          </p:cNvSpPr>
          <p:nvPr/>
        </p:nvSpPr>
        <p:spPr bwMode="auto">
          <a:xfrm>
            <a:off x="7349609" y="870006"/>
            <a:ext cx="394414" cy="1441782"/>
          </a:xfrm>
          <a:custGeom>
            <a:avLst/>
            <a:gdLst>
              <a:gd name="T0" fmla="*/ 0 w 203"/>
              <a:gd name="T1" fmla="*/ 0 h 724"/>
              <a:gd name="T2" fmla="*/ 203 w 203"/>
              <a:gd name="T3" fmla="*/ 0 h 724"/>
              <a:gd name="T4" fmla="*/ 203 w 203"/>
              <a:gd name="T5" fmla="*/ 724 h 724"/>
              <a:gd name="T6" fmla="*/ 0 w 203"/>
              <a:gd name="T7" fmla="*/ 724 h 724"/>
              <a:gd name="T8" fmla="*/ 0 w 203"/>
              <a:gd name="T9" fmla="*/ 472 h 724"/>
              <a:gd name="T10" fmla="*/ 0 w 203"/>
              <a:gd name="T11" fmla="*/ 0 h 724"/>
            </a:gdLst>
            <a:ahLst/>
            <a:cxnLst>
              <a:cxn ang="0">
                <a:pos x="T0" y="T1"/>
              </a:cxn>
              <a:cxn ang="0">
                <a:pos x="T2" y="T3"/>
              </a:cxn>
              <a:cxn ang="0">
                <a:pos x="T4" y="T5"/>
              </a:cxn>
              <a:cxn ang="0">
                <a:pos x="T6" y="T7"/>
              </a:cxn>
              <a:cxn ang="0">
                <a:pos x="T8" y="T9"/>
              </a:cxn>
              <a:cxn ang="0">
                <a:pos x="T10" y="T11"/>
              </a:cxn>
            </a:cxnLst>
            <a:rect l="0" t="0" r="r" b="b"/>
            <a:pathLst>
              <a:path w="203" h="724">
                <a:moveTo>
                  <a:pt x="0" y="0"/>
                </a:moveTo>
                <a:lnTo>
                  <a:pt x="203" y="0"/>
                </a:lnTo>
                <a:lnTo>
                  <a:pt x="203" y="724"/>
                </a:lnTo>
                <a:lnTo>
                  <a:pt x="0" y="724"/>
                </a:lnTo>
                <a:lnTo>
                  <a:pt x="0" y="472"/>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6" name="Freeform 42">
            <a:extLst>
              <a:ext uri="{FF2B5EF4-FFF2-40B4-BE49-F238E27FC236}">
                <a16:creationId xmlns:a16="http://schemas.microsoft.com/office/drawing/2014/main" id="{8AA3C272-2EA9-4EB5-B3FB-6F15E9B99FDA}"/>
              </a:ext>
            </a:extLst>
          </p:cNvPr>
          <p:cNvSpPr>
            <a:spLocks/>
          </p:cNvSpPr>
          <p:nvPr/>
        </p:nvSpPr>
        <p:spPr bwMode="auto">
          <a:xfrm>
            <a:off x="7085370" y="1556548"/>
            <a:ext cx="264238" cy="746778"/>
          </a:xfrm>
          <a:custGeom>
            <a:avLst/>
            <a:gdLst>
              <a:gd name="T0" fmla="*/ 0 w 136"/>
              <a:gd name="T1" fmla="*/ 188 h 375"/>
              <a:gd name="T2" fmla="*/ 0 w 136"/>
              <a:gd name="T3" fmla="*/ 375 h 375"/>
              <a:gd name="T4" fmla="*/ 136 w 136"/>
              <a:gd name="T5" fmla="*/ 375 h 375"/>
              <a:gd name="T6" fmla="*/ 136 w 136"/>
              <a:gd name="T7" fmla="*/ 0 h 375"/>
              <a:gd name="T8" fmla="*/ 0 w 136"/>
              <a:gd name="T9" fmla="*/ 188 h 375"/>
            </a:gdLst>
            <a:ahLst/>
            <a:cxnLst>
              <a:cxn ang="0">
                <a:pos x="T0" y="T1"/>
              </a:cxn>
              <a:cxn ang="0">
                <a:pos x="T2" y="T3"/>
              </a:cxn>
              <a:cxn ang="0">
                <a:pos x="T4" y="T5"/>
              </a:cxn>
              <a:cxn ang="0">
                <a:pos x="T6" y="T7"/>
              </a:cxn>
              <a:cxn ang="0">
                <a:pos x="T8" y="T9"/>
              </a:cxn>
            </a:cxnLst>
            <a:rect l="0" t="0" r="r" b="b"/>
            <a:pathLst>
              <a:path w="136" h="375">
                <a:moveTo>
                  <a:pt x="0" y="188"/>
                </a:moveTo>
                <a:lnTo>
                  <a:pt x="0" y="375"/>
                </a:lnTo>
                <a:lnTo>
                  <a:pt x="136" y="375"/>
                </a:lnTo>
                <a:lnTo>
                  <a:pt x="136" y="0"/>
                </a:lnTo>
                <a:lnTo>
                  <a:pt x="0" y="188"/>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7" name="Rectangle 43">
            <a:extLst>
              <a:ext uri="{FF2B5EF4-FFF2-40B4-BE49-F238E27FC236}">
                <a16:creationId xmlns:a16="http://schemas.microsoft.com/office/drawing/2014/main" id="{28D55F0E-03EE-4648-9F08-AF858379E528}"/>
              </a:ext>
            </a:extLst>
          </p:cNvPr>
          <p:cNvSpPr>
            <a:spLocks noChangeArrowheads="1"/>
          </p:cNvSpPr>
          <p:nvPr/>
        </p:nvSpPr>
        <p:spPr bwMode="auto">
          <a:xfrm>
            <a:off x="7398180" y="96435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8" name="Rectangle 44">
            <a:extLst>
              <a:ext uri="{FF2B5EF4-FFF2-40B4-BE49-F238E27FC236}">
                <a16:creationId xmlns:a16="http://schemas.microsoft.com/office/drawing/2014/main" id="{3F0D59EB-6AEB-42BA-8BA4-2835019D9815}"/>
              </a:ext>
            </a:extLst>
          </p:cNvPr>
          <p:cNvSpPr>
            <a:spLocks noChangeArrowheads="1"/>
          </p:cNvSpPr>
          <p:nvPr/>
        </p:nvSpPr>
        <p:spPr bwMode="auto">
          <a:xfrm>
            <a:off x="7485612"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9" name="Rectangle 45">
            <a:extLst>
              <a:ext uri="{FF2B5EF4-FFF2-40B4-BE49-F238E27FC236}">
                <a16:creationId xmlns:a16="http://schemas.microsoft.com/office/drawing/2014/main" id="{0493E148-3257-4251-A11A-A758A22985DE}"/>
              </a:ext>
            </a:extLst>
          </p:cNvPr>
          <p:cNvSpPr>
            <a:spLocks noChangeArrowheads="1"/>
          </p:cNvSpPr>
          <p:nvPr/>
        </p:nvSpPr>
        <p:spPr bwMode="auto">
          <a:xfrm>
            <a:off x="7569157"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0" name="Rectangle 46">
            <a:extLst>
              <a:ext uri="{FF2B5EF4-FFF2-40B4-BE49-F238E27FC236}">
                <a16:creationId xmlns:a16="http://schemas.microsoft.com/office/drawing/2014/main" id="{EA268C5B-B848-4D30-B611-5316178B564F}"/>
              </a:ext>
            </a:extLst>
          </p:cNvPr>
          <p:cNvSpPr>
            <a:spLocks noChangeArrowheads="1"/>
          </p:cNvSpPr>
          <p:nvPr/>
        </p:nvSpPr>
        <p:spPr bwMode="auto">
          <a:xfrm>
            <a:off x="7654646"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1" name="Rectangle 47">
            <a:extLst>
              <a:ext uri="{FF2B5EF4-FFF2-40B4-BE49-F238E27FC236}">
                <a16:creationId xmlns:a16="http://schemas.microsoft.com/office/drawing/2014/main" id="{D3F7EF8E-A320-4CE6-970C-A3E2B3FDFF36}"/>
              </a:ext>
            </a:extLst>
          </p:cNvPr>
          <p:cNvSpPr>
            <a:spLocks noChangeArrowheads="1"/>
          </p:cNvSpPr>
          <p:nvPr/>
        </p:nvSpPr>
        <p:spPr bwMode="auto">
          <a:xfrm>
            <a:off x="7398180" y="1075127"/>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2" name="Rectangle 48">
            <a:extLst>
              <a:ext uri="{FF2B5EF4-FFF2-40B4-BE49-F238E27FC236}">
                <a16:creationId xmlns:a16="http://schemas.microsoft.com/office/drawing/2014/main" id="{3ADB5864-F419-4BB2-93CB-5B83A4EACA84}"/>
              </a:ext>
            </a:extLst>
          </p:cNvPr>
          <p:cNvSpPr>
            <a:spLocks noChangeArrowheads="1"/>
          </p:cNvSpPr>
          <p:nvPr/>
        </p:nvSpPr>
        <p:spPr bwMode="auto">
          <a:xfrm>
            <a:off x="7485612"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3" name="Rectangle 49">
            <a:extLst>
              <a:ext uri="{FF2B5EF4-FFF2-40B4-BE49-F238E27FC236}">
                <a16:creationId xmlns:a16="http://schemas.microsoft.com/office/drawing/2014/main" id="{52844C09-E477-42C2-8139-80DE06D02F7E}"/>
              </a:ext>
            </a:extLst>
          </p:cNvPr>
          <p:cNvSpPr>
            <a:spLocks noChangeArrowheads="1"/>
          </p:cNvSpPr>
          <p:nvPr/>
        </p:nvSpPr>
        <p:spPr bwMode="auto">
          <a:xfrm>
            <a:off x="7569157"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4" name="Rectangle 50">
            <a:extLst>
              <a:ext uri="{FF2B5EF4-FFF2-40B4-BE49-F238E27FC236}">
                <a16:creationId xmlns:a16="http://schemas.microsoft.com/office/drawing/2014/main" id="{E75180BA-D436-46CC-9F52-110CA04C54F0}"/>
              </a:ext>
            </a:extLst>
          </p:cNvPr>
          <p:cNvSpPr>
            <a:spLocks noChangeArrowheads="1"/>
          </p:cNvSpPr>
          <p:nvPr/>
        </p:nvSpPr>
        <p:spPr bwMode="auto">
          <a:xfrm>
            <a:off x="7654646"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5" name="Rectangle 51">
            <a:extLst>
              <a:ext uri="{FF2B5EF4-FFF2-40B4-BE49-F238E27FC236}">
                <a16:creationId xmlns:a16="http://schemas.microsoft.com/office/drawing/2014/main" id="{E32B7907-239A-4067-9C65-CD134E3661A6}"/>
              </a:ext>
            </a:extLst>
          </p:cNvPr>
          <p:cNvSpPr>
            <a:spLocks noChangeArrowheads="1"/>
          </p:cNvSpPr>
          <p:nvPr/>
        </p:nvSpPr>
        <p:spPr bwMode="auto">
          <a:xfrm>
            <a:off x="7398180" y="118390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6" name="Rectangle 52">
            <a:extLst>
              <a:ext uri="{FF2B5EF4-FFF2-40B4-BE49-F238E27FC236}">
                <a16:creationId xmlns:a16="http://schemas.microsoft.com/office/drawing/2014/main" id="{41BCF4C9-5712-459B-9A1C-8AC91052E130}"/>
              </a:ext>
            </a:extLst>
          </p:cNvPr>
          <p:cNvSpPr>
            <a:spLocks noChangeArrowheads="1"/>
          </p:cNvSpPr>
          <p:nvPr/>
        </p:nvSpPr>
        <p:spPr bwMode="auto">
          <a:xfrm>
            <a:off x="7485612"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7" name="Rectangle 53">
            <a:extLst>
              <a:ext uri="{FF2B5EF4-FFF2-40B4-BE49-F238E27FC236}">
                <a16:creationId xmlns:a16="http://schemas.microsoft.com/office/drawing/2014/main" id="{C88566C1-7A3C-49D6-89AE-5F528F577B14}"/>
              </a:ext>
            </a:extLst>
          </p:cNvPr>
          <p:cNvSpPr>
            <a:spLocks noChangeArrowheads="1"/>
          </p:cNvSpPr>
          <p:nvPr/>
        </p:nvSpPr>
        <p:spPr bwMode="auto">
          <a:xfrm>
            <a:off x="7569157"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8" name="Rectangle 54">
            <a:extLst>
              <a:ext uri="{FF2B5EF4-FFF2-40B4-BE49-F238E27FC236}">
                <a16:creationId xmlns:a16="http://schemas.microsoft.com/office/drawing/2014/main" id="{1F5E232D-53BA-4B71-AC21-29D9083722F5}"/>
              </a:ext>
            </a:extLst>
          </p:cNvPr>
          <p:cNvSpPr>
            <a:spLocks noChangeArrowheads="1"/>
          </p:cNvSpPr>
          <p:nvPr/>
        </p:nvSpPr>
        <p:spPr bwMode="auto">
          <a:xfrm>
            <a:off x="7654646"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9" name="Rectangle 55">
            <a:extLst>
              <a:ext uri="{FF2B5EF4-FFF2-40B4-BE49-F238E27FC236}">
                <a16:creationId xmlns:a16="http://schemas.microsoft.com/office/drawing/2014/main" id="{4BA5B211-C389-4A0D-847D-B1BBD2EDC6CB}"/>
              </a:ext>
            </a:extLst>
          </p:cNvPr>
          <p:cNvSpPr>
            <a:spLocks noChangeArrowheads="1"/>
          </p:cNvSpPr>
          <p:nvPr/>
        </p:nvSpPr>
        <p:spPr bwMode="auto">
          <a:xfrm>
            <a:off x="7398180" y="129465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0" name="Rectangle 56">
            <a:extLst>
              <a:ext uri="{FF2B5EF4-FFF2-40B4-BE49-F238E27FC236}">
                <a16:creationId xmlns:a16="http://schemas.microsoft.com/office/drawing/2014/main" id="{4FDD9D54-758E-4A43-8805-DC07B524101D}"/>
              </a:ext>
            </a:extLst>
          </p:cNvPr>
          <p:cNvSpPr>
            <a:spLocks noChangeArrowheads="1"/>
          </p:cNvSpPr>
          <p:nvPr/>
        </p:nvSpPr>
        <p:spPr bwMode="auto">
          <a:xfrm>
            <a:off x="7485612"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1" name="Rectangle 57">
            <a:extLst>
              <a:ext uri="{FF2B5EF4-FFF2-40B4-BE49-F238E27FC236}">
                <a16:creationId xmlns:a16="http://schemas.microsoft.com/office/drawing/2014/main" id="{45F49739-0E83-4E27-AB73-417A1AF8B263}"/>
              </a:ext>
            </a:extLst>
          </p:cNvPr>
          <p:cNvSpPr>
            <a:spLocks noChangeArrowheads="1"/>
          </p:cNvSpPr>
          <p:nvPr/>
        </p:nvSpPr>
        <p:spPr bwMode="auto">
          <a:xfrm>
            <a:off x="7569157"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2" name="Rectangle 58">
            <a:extLst>
              <a:ext uri="{FF2B5EF4-FFF2-40B4-BE49-F238E27FC236}">
                <a16:creationId xmlns:a16="http://schemas.microsoft.com/office/drawing/2014/main" id="{676DB481-A6A3-4B14-9153-82C641A8F0D6}"/>
              </a:ext>
            </a:extLst>
          </p:cNvPr>
          <p:cNvSpPr>
            <a:spLocks noChangeArrowheads="1"/>
          </p:cNvSpPr>
          <p:nvPr/>
        </p:nvSpPr>
        <p:spPr bwMode="auto">
          <a:xfrm>
            <a:off x="7654646"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3" name="Rectangle 59">
            <a:extLst>
              <a:ext uri="{FF2B5EF4-FFF2-40B4-BE49-F238E27FC236}">
                <a16:creationId xmlns:a16="http://schemas.microsoft.com/office/drawing/2014/main" id="{B73EB78C-338A-49D0-9128-860CF2F3ECF7}"/>
              </a:ext>
            </a:extLst>
          </p:cNvPr>
          <p:cNvSpPr>
            <a:spLocks noChangeArrowheads="1"/>
          </p:cNvSpPr>
          <p:nvPr/>
        </p:nvSpPr>
        <p:spPr bwMode="auto">
          <a:xfrm>
            <a:off x="7398180" y="1405400"/>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4" name="Rectangle 60">
            <a:extLst>
              <a:ext uri="{FF2B5EF4-FFF2-40B4-BE49-F238E27FC236}">
                <a16:creationId xmlns:a16="http://schemas.microsoft.com/office/drawing/2014/main" id="{1421A0AC-50F3-4E8C-86FC-1BD5DE91132E}"/>
              </a:ext>
            </a:extLst>
          </p:cNvPr>
          <p:cNvSpPr>
            <a:spLocks noChangeArrowheads="1"/>
          </p:cNvSpPr>
          <p:nvPr/>
        </p:nvSpPr>
        <p:spPr bwMode="auto">
          <a:xfrm>
            <a:off x="7485612"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5" name="Rectangle 61">
            <a:extLst>
              <a:ext uri="{FF2B5EF4-FFF2-40B4-BE49-F238E27FC236}">
                <a16:creationId xmlns:a16="http://schemas.microsoft.com/office/drawing/2014/main" id="{6BAD61EE-37EE-4C35-9652-8C9D84763872}"/>
              </a:ext>
            </a:extLst>
          </p:cNvPr>
          <p:cNvSpPr>
            <a:spLocks noChangeArrowheads="1"/>
          </p:cNvSpPr>
          <p:nvPr/>
        </p:nvSpPr>
        <p:spPr bwMode="auto">
          <a:xfrm>
            <a:off x="7569157"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6" name="Rectangle 62">
            <a:extLst>
              <a:ext uri="{FF2B5EF4-FFF2-40B4-BE49-F238E27FC236}">
                <a16:creationId xmlns:a16="http://schemas.microsoft.com/office/drawing/2014/main" id="{ABB952C7-D6CA-4F38-91A9-41833C1D471E}"/>
              </a:ext>
            </a:extLst>
          </p:cNvPr>
          <p:cNvSpPr>
            <a:spLocks noChangeArrowheads="1"/>
          </p:cNvSpPr>
          <p:nvPr/>
        </p:nvSpPr>
        <p:spPr bwMode="auto">
          <a:xfrm>
            <a:off x="7654646"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7" name="Rectangle 63">
            <a:extLst>
              <a:ext uri="{FF2B5EF4-FFF2-40B4-BE49-F238E27FC236}">
                <a16:creationId xmlns:a16="http://schemas.microsoft.com/office/drawing/2014/main" id="{F162D483-613F-44D8-8530-46E270F4BC87}"/>
              </a:ext>
            </a:extLst>
          </p:cNvPr>
          <p:cNvSpPr>
            <a:spLocks noChangeArrowheads="1"/>
          </p:cNvSpPr>
          <p:nvPr/>
        </p:nvSpPr>
        <p:spPr bwMode="auto">
          <a:xfrm>
            <a:off x="7398180" y="151614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8" name="Rectangle 64">
            <a:extLst>
              <a:ext uri="{FF2B5EF4-FFF2-40B4-BE49-F238E27FC236}">
                <a16:creationId xmlns:a16="http://schemas.microsoft.com/office/drawing/2014/main" id="{11A04E99-5540-4288-ADE0-1500655C1926}"/>
              </a:ext>
            </a:extLst>
          </p:cNvPr>
          <p:cNvSpPr>
            <a:spLocks noChangeArrowheads="1"/>
          </p:cNvSpPr>
          <p:nvPr/>
        </p:nvSpPr>
        <p:spPr bwMode="auto">
          <a:xfrm>
            <a:off x="7485612"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9" name="Rectangle 65">
            <a:extLst>
              <a:ext uri="{FF2B5EF4-FFF2-40B4-BE49-F238E27FC236}">
                <a16:creationId xmlns:a16="http://schemas.microsoft.com/office/drawing/2014/main" id="{8EAA805F-D45F-46A7-AB0D-DBAE418BB8F4}"/>
              </a:ext>
            </a:extLst>
          </p:cNvPr>
          <p:cNvSpPr>
            <a:spLocks noChangeArrowheads="1"/>
          </p:cNvSpPr>
          <p:nvPr/>
        </p:nvSpPr>
        <p:spPr bwMode="auto">
          <a:xfrm>
            <a:off x="7569157"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0" name="Rectangle 66">
            <a:extLst>
              <a:ext uri="{FF2B5EF4-FFF2-40B4-BE49-F238E27FC236}">
                <a16:creationId xmlns:a16="http://schemas.microsoft.com/office/drawing/2014/main" id="{FEFA1BA0-46AB-4F19-8CCA-C9A24F978F25}"/>
              </a:ext>
            </a:extLst>
          </p:cNvPr>
          <p:cNvSpPr>
            <a:spLocks noChangeArrowheads="1"/>
          </p:cNvSpPr>
          <p:nvPr/>
        </p:nvSpPr>
        <p:spPr bwMode="auto">
          <a:xfrm>
            <a:off x="7654646"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1" name="Rectangle 67">
            <a:extLst>
              <a:ext uri="{FF2B5EF4-FFF2-40B4-BE49-F238E27FC236}">
                <a16:creationId xmlns:a16="http://schemas.microsoft.com/office/drawing/2014/main" id="{DF37E4A8-D6E7-47EA-8881-DDEC03F03633}"/>
              </a:ext>
            </a:extLst>
          </p:cNvPr>
          <p:cNvSpPr>
            <a:spLocks noChangeArrowheads="1"/>
          </p:cNvSpPr>
          <p:nvPr/>
        </p:nvSpPr>
        <p:spPr bwMode="auto">
          <a:xfrm>
            <a:off x="7398180"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2" name="Rectangle 68">
            <a:extLst>
              <a:ext uri="{FF2B5EF4-FFF2-40B4-BE49-F238E27FC236}">
                <a16:creationId xmlns:a16="http://schemas.microsoft.com/office/drawing/2014/main" id="{250B574A-6EC7-4836-8DC3-F684144B4FBB}"/>
              </a:ext>
            </a:extLst>
          </p:cNvPr>
          <p:cNvSpPr>
            <a:spLocks noChangeArrowheads="1"/>
          </p:cNvSpPr>
          <p:nvPr/>
        </p:nvSpPr>
        <p:spPr bwMode="auto">
          <a:xfrm>
            <a:off x="7485612"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3" name="Rectangle 69">
            <a:extLst>
              <a:ext uri="{FF2B5EF4-FFF2-40B4-BE49-F238E27FC236}">
                <a16:creationId xmlns:a16="http://schemas.microsoft.com/office/drawing/2014/main" id="{6FF2C248-EEB7-47D5-9D46-A4D5627D4E4B}"/>
              </a:ext>
            </a:extLst>
          </p:cNvPr>
          <p:cNvSpPr>
            <a:spLocks noChangeArrowheads="1"/>
          </p:cNvSpPr>
          <p:nvPr/>
        </p:nvSpPr>
        <p:spPr bwMode="auto">
          <a:xfrm>
            <a:off x="7569157"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4" name="Rectangle 70">
            <a:extLst>
              <a:ext uri="{FF2B5EF4-FFF2-40B4-BE49-F238E27FC236}">
                <a16:creationId xmlns:a16="http://schemas.microsoft.com/office/drawing/2014/main" id="{08F91A47-4F3B-4089-BEB2-B11185536B9D}"/>
              </a:ext>
            </a:extLst>
          </p:cNvPr>
          <p:cNvSpPr>
            <a:spLocks noChangeArrowheads="1"/>
          </p:cNvSpPr>
          <p:nvPr/>
        </p:nvSpPr>
        <p:spPr bwMode="auto">
          <a:xfrm>
            <a:off x="7654646"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5" name="Rectangle 71">
            <a:extLst>
              <a:ext uri="{FF2B5EF4-FFF2-40B4-BE49-F238E27FC236}">
                <a16:creationId xmlns:a16="http://schemas.microsoft.com/office/drawing/2014/main" id="{FC2FC08E-CD1A-4C9B-9A65-8C51FD55600E}"/>
              </a:ext>
            </a:extLst>
          </p:cNvPr>
          <p:cNvSpPr>
            <a:spLocks noChangeArrowheads="1"/>
          </p:cNvSpPr>
          <p:nvPr/>
        </p:nvSpPr>
        <p:spPr bwMode="auto">
          <a:xfrm>
            <a:off x="7398180" y="184255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6" name="Rectangle 72">
            <a:extLst>
              <a:ext uri="{FF2B5EF4-FFF2-40B4-BE49-F238E27FC236}">
                <a16:creationId xmlns:a16="http://schemas.microsoft.com/office/drawing/2014/main" id="{EBFA38EE-A3B5-4C11-9E46-090DFA18A49C}"/>
              </a:ext>
            </a:extLst>
          </p:cNvPr>
          <p:cNvSpPr>
            <a:spLocks noChangeArrowheads="1"/>
          </p:cNvSpPr>
          <p:nvPr/>
        </p:nvSpPr>
        <p:spPr bwMode="auto">
          <a:xfrm>
            <a:off x="7485612"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7" name="Rectangle 73">
            <a:extLst>
              <a:ext uri="{FF2B5EF4-FFF2-40B4-BE49-F238E27FC236}">
                <a16:creationId xmlns:a16="http://schemas.microsoft.com/office/drawing/2014/main" id="{1E2BBB39-0345-410C-A7CF-86909E804C2D}"/>
              </a:ext>
            </a:extLst>
          </p:cNvPr>
          <p:cNvSpPr>
            <a:spLocks noChangeArrowheads="1"/>
          </p:cNvSpPr>
          <p:nvPr/>
        </p:nvSpPr>
        <p:spPr bwMode="auto">
          <a:xfrm>
            <a:off x="7569157"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8" name="Rectangle 74">
            <a:extLst>
              <a:ext uri="{FF2B5EF4-FFF2-40B4-BE49-F238E27FC236}">
                <a16:creationId xmlns:a16="http://schemas.microsoft.com/office/drawing/2014/main" id="{7F2D0183-E795-497D-879C-2FC4401212D7}"/>
              </a:ext>
            </a:extLst>
          </p:cNvPr>
          <p:cNvSpPr>
            <a:spLocks noChangeArrowheads="1"/>
          </p:cNvSpPr>
          <p:nvPr/>
        </p:nvSpPr>
        <p:spPr bwMode="auto">
          <a:xfrm>
            <a:off x="7654646"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9" name="Rectangle 75">
            <a:extLst>
              <a:ext uri="{FF2B5EF4-FFF2-40B4-BE49-F238E27FC236}">
                <a16:creationId xmlns:a16="http://schemas.microsoft.com/office/drawing/2014/main" id="{3237CEF7-DF61-4A37-8CC6-5143320D5E67}"/>
              </a:ext>
            </a:extLst>
          </p:cNvPr>
          <p:cNvSpPr>
            <a:spLocks noChangeArrowheads="1"/>
          </p:cNvSpPr>
          <p:nvPr/>
        </p:nvSpPr>
        <p:spPr bwMode="auto">
          <a:xfrm>
            <a:off x="7398180" y="1729868"/>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0" name="Rectangle 76">
            <a:extLst>
              <a:ext uri="{FF2B5EF4-FFF2-40B4-BE49-F238E27FC236}">
                <a16:creationId xmlns:a16="http://schemas.microsoft.com/office/drawing/2014/main" id="{62BBE6CE-E46B-4B1A-B6C1-744EB4251FA3}"/>
              </a:ext>
            </a:extLst>
          </p:cNvPr>
          <p:cNvSpPr>
            <a:spLocks noChangeArrowheads="1"/>
          </p:cNvSpPr>
          <p:nvPr/>
        </p:nvSpPr>
        <p:spPr bwMode="auto">
          <a:xfrm>
            <a:off x="7485612"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1" name="Rectangle 77">
            <a:extLst>
              <a:ext uri="{FF2B5EF4-FFF2-40B4-BE49-F238E27FC236}">
                <a16:creationId xmlns:a16="http://schemas.microsoft.com/office/drawing/2014/main" id="{49F1E75A-55ED-419A-831B-220EC3BC98FA}"/>
              </a:ext>
            </a:extLst>
          </p:cNvPr>
          <p:cNvSpPr>
            <a:spLocks noChangeArrowheads="1"/>
          </p:cNvSpPr>
          <p:nvPr/>
        </p:nvSpPr>
        <p:spPr bwMode="auto">
          <a:xfrm>
            <a:off x="7569157"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2" name="Rectangle 78">
            <a:extLst>
              <a:ext uri="{FF2B5EF4-FFF2-40B4-BE49-F238E27FC236}">
                <a16:creationId xmlns:a16="http://schemas.microsoft.com/office/drawing/2014/main" id="{20AB922D-C74C-4A8A-B4BA-64864D8FAA5A}"/>
              </a:ext>
            </a:extLst>
          </p:cNvPr>
          <p:cNvSpPr>
            <a:spLocks noChangeArrowheads="1"/>
          </p:cNvSpPr>
          <p:nvPr/>
        </p:nvSpPr>
        <p:spPr bwMode="auto">
          <a:xfrm>
            <a:off x="7654646"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3" name="Rectangle 79">
            <a:extLst>
              <a:ext uri="{FF2B5EF4-FFF2-40B4-BE49-F238E27FC236}">
                <a16:creationId xmlns:a16="http://schemas.microsoft.com/office/drawing/2014/main" id="{0C8C0280-3AA6-4B73-BDB6-39F522D058DD}"/>
              </a:ext>
            </a:extLst>
          </p:cNvPr>
          <p:cNvSpPr>
            <a:spLocks noChangeArrowheads="1"/>
          </p:cNvSpPr>
          <p:nvPr/>
        </p:nvSpPr>
        <p:spPr bwMode="auto">
          <a:xfrm>
            <a:off x="7398180" y="195330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4" name="Rectangle 80">
            <a:extLst>
              <a:ext uri="{FF2B5EF4-FFF2-40B4-BE49-F238E27FC236}">
                <a16:creationId xmlns:a16="http://schemas.microsoft.com/office/drawing/2014/main" id="{FD8955B2-0594-4171-A6FA-B6213B5DD0CA}"/>
              </a:ext>
            </a:extLst>
          </p:cNvPr>
          <p:cNvSpPr>
            <a:spLocks noChangeArrowheads="1"/>
          </p:cNvSpPr>
          <p:nvPr/>
        </p:nvSpPr>
        <p:spPr bwMode="auto">
          <a:xfrm>
            <a:off x="7485612"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5" name="Rectangle 81">
            <a:extLst>
              <a:ext uri="{FF2B5EF4-FFF2-40B4-BE49-F238E27FC236}">
                <a16:creationId xmlns:a16="http://schemas.microsoft.com/office/drawing/2014/main" id="{CC09F45F-452D-40A9-AF89-83526914FE1C}"/>
              </a:ext>
            </a:extLst>
          </p:cNvPr>
          <p:cNvSpPr>
            <a:spLocks noChangeArrowheads="1"/>
          </p:cNvSpPr>
          <p:nvPr/>
        </p:nvSpPr>
        <p:spPr bwMode="auto">
          <a:xfrm>
            <a:off x="7569157"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6" name="Rectangle 82">
            <a:extLst>
              <a:ext uri="{FF2B5EF4-FFF2-40B4-BE49-F238E27FC236}">
                <a16:creationId xmlns:a16="http://schemas.microsoft.com/office/drawing/2014/main" id="{BFD4E438-4B4D-4A1B-B7A0-DE90BE330BD6}"/>
              </a:ext>
            </a:extLst>
          </p:cNvPr>
          <p:cNvSpPr>
            <a:spLocks noChangeArrowheads="1"/>
          </p:cNvSpPr>
          <p:nvPr/>
        </p:nvSpPr>
        <p:spPr bwMode="auto">
          <a:xfrm>
            <a:off x="7654646"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7" name="Rectangle 83">
            <a:extLst>
              <a:ext uri="{FF2B5EF4-FFF2-40B4-BE49-F238E27FC236}">
                <a16:creationId xmlns:a16="http://schemas.microsoft.com/office/drawing/2014/main" id="{8325C925-3BCB-4617-BF2E-49F0A0C4286B}"/>
              </a:ext>
            </a:extLst>
          </p:cNvPr>
          <p:cNvSpPr>
            <a:spLocks noChangeArrowheads="1"/>
          </p:cNvSpPr>
          <p:nvPr/>
        </p:nvSpPr>
        <p:spPr bwMode="auto">
          <a:xfrm>
            <a:off x="7398180" y="206793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8" name="Rectangle 84">
            <a:extLst>
              <a:ext uri="{FF2B5EF4-FFF2-40B4-BE49-F238E27FC236}">
                <a16:creationId xmlns:a16="http://schemas.microsoft.com/office/drawing/2014/main" id="{5C8DEB33-3377-4610-BF82-5CBFC15A0E36}"/>
              </a:ext>
            </a:extLst>
          </p:cNvPr>
          <p:cNvSpPr>
            <a:spLocks noChangeArrowheads="1"/>
          </p:cNvSpPr>
          <p:nvPr/>
        </p:nvSpPr>
        <p:spPr bwMode="auto">
          <a:xfrm>
            <a:off x="7485612"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9" name="Rectangle 85">
            <a:extLst>
              <a:ext uri="{FF2B5EF4-FFF2-40B4-BE49-F238E27FC236}">
                <a16:creationId xmlns:a16="http://schemas.microsoft.com/office/drawing/2014/main" id="{8B9976EE-AABD-4302-8042-CFB94C01AE5A}"/>
              </a:ext>
            </a:extLst>
          </p:cNvPr>
          <p:cNvSpPr>
            <a:spLocks noChangeArrowheads="1"/>
          </p:cNvSpPr>
          <p:nvPr/>
        </p:nvSpPr>
        <p:spPr bwMode="auto">
          <a:xfrm>
            <a:off x="7569157"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0" name="Rectangle 86">
            <a:extLst>
              <a:ext uri="{FF2B5EF4-FFF2-40B4-BE49-F238E27FC236}">
                <a16:creationId xmlns:a16="http://schemas.microsoft.com/office/drawing/2014/main" id="{F6AA3115-C097-4182-8FAF-220197CE491E}"/>
              </a:ext>
            </a:extLst>
          </p:cNvPr>
          <p:cNvSpPr>
            <a:spLocks noChangeArrowheads="1"/>
          </p:cNvSpPr>
          <p:nvPr/>
        </p:nvSpPr>
        <p:spPr bwMode="auto">
          <a:xfrm>
            <a:off x="7654646"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1" name="Rectangle 87">
            <a:extLst>
              <a:ext uri="{FF2B5EF4-FFF2-40B4-BE49-F238E27FC236}">
                <a16:creationId xmlns:a16="http://schemas.microsoft.com/office/drawing/2014/main" id="{11FD7ADB-D166-4346-BBFA-D385EC873D32}"/>
              </a:ext>
            </a:extLst>
          </p:cNvPr>
          <p:cNvSpPr>
            <a:spLocks noChangeArrowheads="1"/>
          </p:cNvSpPr>
          <p:nvPr/>
        </p:nvSpPr>
        <p:spPr bwMode="auto">
          <a:xfrm>
            <a:off x="7398180" y="217868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2" name="Rectangle 88">
            <a:extLst>
              <a:ext uri="{FF2B5EF4-FFF2-40B4-BE49-F238E27FC236}">
                <a16:creationId xmlns:a16="http://schemas.microsoft.com/office/drawing/2014/main" id="{926D9F0C-DF3E-47A0-8A3B-C999B4D25EC0}"/>
              </a:ext>
            </a:extLst>
          </p:cNvPr>
          <p:cNvSpPr>
            <a:spLocks noChangeArrowheads="1"/>
          </p:cNvSpPr>
          <p:nvPr/>
        </p:nvSpPr>
        <p:spPr bwMode="auto">
          <a:xfrm>
            <a:off x="7485612"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3" name="Rectangle 89">
            <a:extLst>
              <a:ext uri="{FF2B5EF4-FFF2-40B4-BE49-F238E27FC236}">
                <a16:creationId xmlns:a16="http://schemas.microsoft.com/office/drawing/2014/main" id="{3B3523D3-F0EE-4377-9E93-8D33CF104DBE}"/>
              </a:ext>
            </a:extLst>
          </p:cNvPr>
          <p:cNvSpPr>
            <a:spLocks noChangeArrowheads="1"/>
          </p:cNvSpPr>
          <p:nvPr/>
        </p:nvSpPr>
        <p:spPr bwMode="auto">
          <a:xfrm>
            <a:off x="7569157"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4" name="Rectangle 90">
            <a:extLst>
              <a:ext uri="{FF2B5EF4-FFF2-40B4-BE49-F238E27FC236}">
                <a16:creationId xmlns:a16="http://schemas.microsoft.com/office/drawing/2014/main" id="{5F5622A4-928F-4C06-B89E-727C1BE8857F}"/>
              </a:ext>
            </a:extLst>
          </p:cNvPr>
          <p:cNvSpPr>
            <a:spLocks noChangeArrowheads="1"/>
          </p:cNvSpPr>
          <p:nvPr/>
        </p:nvSpPr>
        <p:spPr bwMode="auto">
          <a:xfrm>
            <a:off x="7654646"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5" name="Rectangle 91">
            <a:extLst>
              <a:ext uri="{FF2B5EF4-FFF2-40B4-BE49-F238E27FC236}">
                <a16:creationId xmlns:a16="http://schemas.microsoft.com/office/drawing/2014/main" id="{26CA11A5-0B47-4C6D-A1C9-C3D2AD2FD119}"/>
              </a:ext>
            </a:extLst>
          </p:cNvPr>
          <p:cNvSpPr>
            <a:spLocks noChangeArrowheads="1"/>
          </p:cNvSpPr>
          <p:nvPr/>
        </p:nvSpPr>
        <p:spPr bwMode="auto">
          <a:xfrm>
            <a:off x="7112571"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6" name="Rectangle 92">
            <a:extLst>
              <a:ext uri="{FF2B5EF4-FFF2-40B4-BE49-F238E27FC236}">
                <a16:creationId xmlns:a16="http://schemas.microsoft.com/office/drawing/2014/main" id="{A106527A-260D-4888-98A6-40155EF8F7C2}"/>
              </a:ext>
            </a:extLst>
          </p:cNvPr>
          <p:cNvSpPr>
            <a:spLocks noChangeArrowheads="1"/>
          </p:cNvSpPr>
          <p:nvPr/>
        </p:nvSpPr>
        <p:spPr bwMode="auto">
          <a:xfrm>
            <a:off x="7198061" y="1626893"/>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7" name="Rectangle 93">
            <a:extLst>
              <a:ext uri="{FF2B5EF4-FFF2-40B4-BE49-F238E27FC236}">
                <a16:creationId xmlns:a16="http://schemas.microsoft.com/office/drawing/2014/main" id="{36C47076-08F8-425E-9100-95D6CCDE72CB}"/>
              </a:ext>
            </a:extLst>
          </p:cNvPr>
          <p:cNvSpPr>
            <a:spLocks noChangeArrowheads="1"/>
          </p:cNvSpPr>
          <p:nvPr/>
        </p:nvSpPr>
        <p:spPr bwMode="auto">
          <a:xfrm>
            <a:off x="7281605"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8" name="Rectangle 94">
            <a:extLst>
              <a:ext uri="{FF2B5EF4-FFF2-40B4-BE49-F238E27FC236}">
                <a16:creationId xmlns:a16="http://schemas.microsoft.com/office/drawing/2014/main" id="{986EF941-B225-4F3F-8E5B-95192918ED25}"/>
              </a:ext>
            </a:extLst>
          </p:cNvPr>
          <p:cNvSpPr>
            <a:spLocks noChangeArrowheads="1"/>
          </p:cNvSpPr>
          <p:nvPr/>
        </p:nvSpPr>
        <p:spPr bwMode="auto">
          <a:xfrm>
            <a:off x="7112571"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9" name="Rectangle 95">
            <a:extLst>
              <a:ext uri="{FF2B5EF4-FFF2-40B4-BE49-F238E27FC236}">
                <a16:creationId xmlns:a16="http://schemas.microsoft.com/office/drawing/2014/main" id="{DDD43BA5-635E-4DB8-94F0-EF1D211B59B0}"/>
              </a:ext>
            </a:extLst>
          </p:cNvPr>
          <p:cNvSpPr>
            <a:spLocks noChangeArrowheads="1"/>
          </p:cNvSpPr>
          <p:nvPr/>
        </p:nvSpPr>
        <p:spPr bwMode="auto">
          <a:xfrm>
            <a:off x="7198061" y="1737639"/>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0" name="Rectangle 96">
            <a:extLst>
              <a:ext uri="{FF2B5EF4-FFF2-40B4-BE49-F238E27FC236}">
                <a16:creationId xmlns:a16="http://schemas.microsoft.com/office/drawing/2014/main" id="{AF9345F1-B6A2-4433-935A-115FFDC6B97D}"/>
              </a:ext>
            </a:extLst>
          </p:cNvPr>
          <p:cNvSpPr>
            <a:spLocks noChangeArrowheads="1"/>
          </p:cNvSpPr>
          <p:nvPr/>
        </p:nvSpPr>
        <p:spPr bwMode="auto">
          <a:xfrm>
            <a:off x="7281605"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1" name="Rectangle 97">
            <a:extLst>
              <a:ext uri="{FF2B5EF4-FFF2-40B4-BE49-F238E27FC236}">
                <a16:creationId xmlns:a16="http://schemas.microsoft.com/office/drawing/2014/main" id="{ED78A014-DA58-47FE-8F1E-1FA3C72B0747}"/>
              </a:ext>
            </a:extLst>
          </p:cNvPr>
          <p:cNvSpPr>
            <a:spLocks noChangeArrowheads="1"/>
          </p:cNvSpPr>
          <p:nvPr/>
        </p:nvSpPr>
        <p:spPr bwMode="auto">
          <a:xfrm>
            <a:off x="7112571" y="1840615"/>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2" name="Rectangle 98">
            <a:extLst>
              <a:ext uri="{FF2B5EF4-FFF2-40B4-BE49-F238E27FC236}">
                <a16:creationId xmlns:a16="http://schemas.microsoft.com/office/drawing/2014/main" id="{6D83D8E8-0DE6-4A82-810D-A1F14705D2E7}"/>
              </a:ext>
            </a:extLst>
          </p:cNvPr>
          <p:cNvSpPr>
            <a:spLocks noChangeArrowheads="1"/>
          </p:cNvSpPr>
          <p:nvPr/>
        </p:nvSpPr>
        <p:spPr bwMode="auto">
          <a:xfrm>
            <a:off x="7198061" y="1840615"/>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3" name="Rectangle 99">
            <a:extLst>
              <a:ext uri="{FF2B5EF4-FFF2-40B4-BE49-F238E27FC236}">
                <a16:creationId xmlns:a16="http://schemas.microsoft.com/office/drawing/2014/main" id="{C4A52500-EE86-4D67-A221-405CA358BD88}"/>
              </a:ext>
            </a:extLst>
          </p:cNvPr>
          <p:cNvSpPr>
            <a:spLocks noChangeArrowheads="1"/>
          </p:cNvSpPr>
          <p:nvPr/>
        </p:nvSpPr>
        <p:spPr bwMode="auto">
          <a:xfrm>
            <a:off x="7281605" y="1840615"/>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4" name="Rectangle 100">
            <a:extLst>
              <a:ext uri="{FF2B5EF4-FFF2-40B4-BE49-F238E27FC236}">
                <a16:creationId xmlns:a16="http://schemas.microsoft.com/office/drawing/2014/main" id="{CDF0C244-49F1-469E-9110-4D0B9A11A7E7}"/>
              </a:ext>
            </a:extLst>
          </p:cNvPr>
          <p:cNvSpPr>
            <a:spLocks noChangeArrowheads="1"/>
          </p:cNvSpPr>
          <p:nvPr/>
        </p:nvSpPr>
        <p:spPr bwMode="auto">
          <a:xfrm>
            <a:off x="7112571" y="194164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5" name="Rectangle 101">
            <a:extLst>
              <a:ext uri="{FF2B5EF4-FFF2-40B4-BE49-F238E27FC236}">
                <a16:creationId xmlns:a16="http://schemas.microsoft.com/office/drawing/2014/main" id="{63CEDD11-11D5-4330-9822-E568E4FB9EED}"/>
              </a:ext>
            </a:extLst>
          </p:cNvPr>
          <p:cNvSpPr>
            <a:spLocks noChangeArrowheads="1"/>
          </p:cNvSpPr>
          <p:nvPr/>
        </p:nvSpPr>
        <p:spPr bwMode="auto">
          <a:xfrm>
            <a:off x="7198061" y="194164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6" name="Rectangle 102">
            <a:extLst>
              <a:ext uri="{FF2B5EF4-FFF2-40B4-BE49-F238E27FC236}">
                <a16:creationId xmlns:a16="http://schemas.microsoft.com/office/drawing/2014/main" id="{112A6B24-DC80-4EC7-972A-F801DCA01485}"/>
              </a:ext>
            </a:extLst>
          </p:cNvPr>
          <p:cNvSpPr>
            <a:spLocks noChangeArrowheads="1"/>
          </p:cNvSpPr>
          <p:nvPr/>
        </p:nvSpPr>
        <p:spPr bwMode="auto">
          <a:xfrm>
            <a:off x="7281605" y="194164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7" name="Rectangle 103">
            <a:extLst>
              <a:ext uri="{FF2B5EF4-FFF2-40B4-BE49-F238E27FC236}">
                <a16:creationId xmlns:a16="http://schemas.microsoft.com/office/drawing/2014/main" id="{66F544E0-7B2E-4B77-A028-BCD2E1ADDCA2}"/>
              </a:ext>
            </a:extLst>
          </p:cNvPr>
          <p:cNvSpPr>
            <a:spLocks noChangeArrowheads="1"/>
          </p:cNvSpPr>
          <p:nvPr/>
        </p:nvSpPr>
        <p:spPr bwMode="auto">
          <a:xfrm>
            <a:off x="7112571" y="2046611"/>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8" name="Rectangle 104">
            <a:extLst>
              <a:ext uri="{FF2B5EF4-FFF2-40B4-BE49-F238E27FC236}">
                <a16:creationId xmlns:a16="http://schemas.microsoft.com/office/drawing/2014/main" id="{0A76B35A-7A3B-42F7-9155-14C97CB8A31B}"/>
              </a:ext>
            </a:extLst>
          </p:cNvPr>
          <p:cNvSpPr>
            <a:spLocks noChangeArrowheads="1"/>
          </p:cNvSpPr>
          <p:nvPr/>
        </p:nvSpPr>
        <p:spPr bwMode="auto">
          <a:xfrm>
            <a:off x="7198061" y="2046611"/>
            <a:ext cx="36916"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9" name="Rectangle 105">
            <a:extLst>
              <a:ext uri="{FF2B5EF4-FFF2-40B4-BE49-F238E27FC236}">
                <a16:creationId xmlns:a16="http://schemas.microsoft.com/office/drawing/2014/main" id="{EFE3F6B1-8540-4DCA-9636-B4DF73EA0DA4}"/>
              </a:ext>
            </a:extLst>
          </p:cNvPr>
          <p:cNvSpPr>
            <a:spLocks noChangeArrowheads="1"/>
          </p:cNvSpPr>
          <p:nvPr/>
        </p:nvSpPr>
        <p:spPr bwMode="auto">
          <a:xfrm>
            <a:off x="7281605" y="2046611"/>
            <a:ext cx="40802"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0" name="Rectangle 106">
            <a:extLst>
              <a:ext uri="{FF2B5EF4-FFF2-40B4-BE49-F238E27FC236}">
                <a16:creationId xmlns:a16="http://schemas.microsoft.com/office/drawing/2014/main" id="{42AEF7A5-A04E-4A99-85B1-B31141E9B067}"/>
              </a:ext>
            </a:extLst>
          </p:cNvPr>
          <p:cNvSpPr>
            <a:spLocks noChangeArrowheads="1"/>
          </p:cNvSpPr>
          <p:nvPr/>
        </p:nvSpPr>
        <p:spPr bwMode="auto">
          <a:xfrm>
            <a:off x="7112571"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1" name="Rectangle 107">
            <a:extLst>
              <a:ext uri="{FF2B5EF4-FFF2-40B4-BE49-F238E27FC236}">
                <a16:creationId xmlns:a16="http://schemas.microsoft.com/office/drawing/2014/main" id="{44F6AFAA-69D5-4882-A208-F1C920C65E6E}"/>
              </a:ext>
            </a:extLst>
          </p:cNvPr>
          <p:cNvSpPr>
            <a:spLocks noChangeArrowheads="1"/>
          </p:cNvSpPr>
          <p:nvPr/>
        </p:nvSpPr>
        <p:spPr bwMode="auto">
          <a:xfrm>
            <a:off x="7198061" y="214759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2" name="Rectangle 108">
            <a:extLst>
              <a:ext uri="{FF2B5EF4-FFF2-40B4-BE49-F238E27FC236}">
                <a16:creationId xmlns:a16="http://schemas.microsoft.com/office/drawing/2014/main" id="{EB0EA769-5FC9-45A9-BD3C-653429FF6DCD}"/>
              </a:ext>
            </a:extLst>
          </p:cNvPr>
          <p:cNvSpPr>
            <a:spLocks noChangeArrowheads="1"/>
          </p:cNvSpPr>
          <p:nvPr/>
        </p:nvSpPr>
        <p:spPr bwMode="auto">
          <a:xfrm>
            <a:off x="7281605"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3" name="Rectangle 109">
            <a:extLst>
              <a:ext uri="{FF2B5EF4-FFF2-40B4-BE49-F238E27FC236}">
                <a16:creationId xmlns:a16="http://schemas.microsoft.com/office/drawing/2014/main" id="{F463B485-CBB6-431B-9090-BCBD48CF4841}"/>
              </a:ext>
            </a:extLst>
          </p:cNvPr>
          <p:cNvSpPr>
            <a:spLocks noChangeArrowheads="1"/>
          </p:cNvSpPr>
          <p:nvPr/>
        </p:nvSpPr>
        <p:spPr bwMode="auto">
          <a:xfrm>
            <a:off x="7569157" y="812808"/>
            <a:ext cx="124347"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4" name="Rectangle 110">
            <a:extLst>
              <a:ext uri="{FF2B5EF4-FFF2-40B4-BE49-F238E27FC236}">
                <a16:creationId xmlns:a16="http://schemas.microsoft.com/office/drawing/2014/main" id="{1CC80DF8-02DB-4791-AF7C-1641898486F1}"/>
              </a:ext>
            </a:extLst>
          </p:cNvPr>
          <p:cNvSpPr>
            <a:spLocks noChangeArrowheads="1"/>
          </p:cNvSpPr>
          <p:nvPr/>
        </p:nvSpPr>
        <p:spPr bwMode="auto">
          <a:xfrm>
            <a:off x="7438982" y="765596"/>
            <a:ext cx="25259" cy="12346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5" name="Freeform 111">
            <a:extLst>
              <a:ext uri="{FF2B5EF4-FFF2-40B4-BE49-F238E27FC236}">
                <a16:creationId xmlns:a16="http://schemas.microsoft.com/office/drawing/2014/main" id="{97A4667B-918C-4404-9D1C-8D4D9754E7A6}"/>
              </a:ext>
            </a:extLst>
          </p:cNvPr>
          <p:cNvSpPr>
            <a:spLocks/>
          </p:cNvSpPr>
          <p:nvPr/>
        </p:nvSpPr>
        <p:spPr bwMode="auto">
          <a:xfrm>
            <a:off x="6654480" y="1170983"/>
            <a:ext cx="285610" cy="1137096"/>
          </a:xfrm>
          <a:custGeom>
            <a:avLst/>
            <a:gdLst>
              <a:gd name="T0" fmla="*/ 0 w 147"/>
              <a:gd name="T1" fmla="*/ 95 h 571"/>
              <a:gd name="T2" fmla="*/ 147 w 147"/>
              <a:gd name="T3" fmla="*/ 0 h 571"/>
              <a:gd name="T4" fmla="*/ 147 w 147"/>
              <a:gd name="T5" fmla="*/ 571 h 571"/>
              <a:gd name="T6" fmla="*/ 0 w 147"/>
              <a:gd name="T7" fmla="*/ 571 h 571"/>
              <a:gd name="T8" fmla="*/ 0 w 147"/>
              <a:gd name="T9" fmla="*/ 95 h 571"/>
            </a:gdLst>
            <a:ahLst/>
            <a:cxnLst>
              <a:cxn ang="0">
                <a:pos x="T0" y="T1"/>
              </a:cxn>
              <a:cxn ang="0">
                <a:pos x="T2" y="T3"/>
              </a:cxn>
              <a:cxn ang="0">
                <a:pos x="T4" y="T5"/>
              </a:cxn>
              <a:cxn ang="0">
                <a:pos x="T6" y="T7"/>
              </a:cxn>
              <a:cxn ang="0">
                <a:pos x="T8" y="T9"/>
              </a:cxn>
            </a:cxnLst>
            <a:rect l="0" t="0" r="r" b="b"/>
            <a:pathLst>
              <a:path w="147" h="571">
                <a:moveTo>
                  <a:pt x="0" y="95"/>
                </a:moveTo>
                <a:lnTo>
                  <a:pt x="147" y="0"/>
                </a:lnTo>
                <a:lnTo>
                  <a:pt x="147" y="571"/>
                </a:lnTo>
                <a:lnTo>
                  <a:pt x="0" y="571"/>
                </a:lnTo>
                <a:lnTo>
                  <a:pt x="0" y="9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6" name="Rectangle 112">
            <a:extLst>
              <a:ext uri="{FF2B5EF4-FFF2-40B4-BE49-F238E27FC236}">
                <a16:creationId xmlns:a16="http://schemas.microsoft.com/office/drawing/2014/main" id="{91A167EA-DE04-4DA5-B9B4-4CBDBE7AD5CD}"/>
              </a:ext>
            </a:extLst>
          </p:cNvPr>
          <p:cNvSpPr>
            <a:spLocks noChangeArrowheads="1"/>
          </p:cNvSpPr>
          <p:nvPr/>
        </p:nvSpPr>
        <p:spPr bwMode="auto">
          <a:xfrm>
            <a:off x="6289210" y="1586054"/>
            <a:ext cx="153492" cy="71691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7" name="Rectangle 113">
            <a:extLst>
              <a:ext uri="{FF2B5EF4-FFF2-40B4-BE49-F238E27FC236}">
                <a16:creationId xmlns:a16="http://schemas.microsoft.com/office/drawing/2014/main" id="{4F482DF2-728C-45C6-8BA2-6B77EDE65FC9}"/>
              </a:ext>
            </a:extLst>
          </p:cNvPr>
          <p:cNvSpPr>
            <a:spLocks noChangeArrowheads="1"/>
          </p:cNvSpPr>
          <p:nvPr/>
        </p:nvSpPr>
        <p:spPr bwMode="auto">
          <a:xfrm>
            <a:off x="6366925" y="1182788"/>
            <a:ext cx="303096" cy="1125146"/>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8" name="Freeform 114">
            <a:extLst>
              <a:ext uri="{FF2B5EF4-FFF2-40B4-BE49-F238E27FC236}">
                <a16:creationId xmlns:a16="http://schemas.microsoft.com/office/drawing/2014/main" id="{3AF6F669-BDC6-4BA6-B4B6-DD82B2E0CBC8}"/>
              </a:ext>
            </a:extLst>
          </p:cNvPr>
          <p:cNvSpPr>
            <a:spLocks/>
          </p:cNvSpPr>
          <p:nvPr/>
        </p:nvSpPr>
        <p:spPr bwMode="auto">
          <a:xfrm>
            <a:off x="6440756" y="1084356"/>
            <a:ext cx="155434" cy="113510"/>
          </a:xfrm>
          <a:custGeom>
            <a:avLst/>
            <a:gdLst>
              <a:gd name="T0" fmla="*/ 60 w 80"/>
              <a:gd name="T1" fmla="*/ 0 h 57"/>
              <a:gd name="T2" fmla="*/ 20 w 80"/>
              <a:gd name="T3" fmla="*/ 0 h 57"/>
              <a:gd name="T4" fmla="*/ 0 w 80"/>
              <a:gd name="T5" fmla="*/ 57 h 57"/>
              <a:gd name="T6" fmla="*/ 80 w 80"/>
              <a:gd name="T7" fmla="*/ 57 h 57"/>
              <a:gd name="T8" fmla="*/ 60 w 80"/>
              <a:gd name="T9" fmla="*/ 0 h 57"/>
            </a:gdLst>
            <a:ahLst/>
            <a:cxnLst>
              <a:cxn ang="0">
                <a:pos x="T0" y="T1"/>
              </a:cxn>
              <a:cxn ang="0">
                <a:pos x="T2" y="T3"/>
              </a:cxn>
              <a:cxn ang="0">
                <a:pos x="T4" y="T5"/>
              </a:cxn>
              <a:cxn ang="0">
                <a:pos x="T6" y="T7"/>
              </a:cxn>
              <a:cxn ang="0">
                <a:pos x="T8" y="T9"/>
              </a:cxn>
            </a:cxnLst>
            <a:rect l="0" t="0" r="r" b="b"/>
            <a:pathLst>
              <a:path w="80" h="57">
                <a:moveTo>
                  <a:pt x="60" y="0"/>
                </a:moveTo>
                <a:lnTo>
                  <a:pt x="20" y="0"/>
                </a:lnTo>
                <a:lnTo>
                  <a:pt x="0" y="57"/>
                </a:lnTo>
                <a:lnTo>
                  <a:pt x="80" y="57"/>
                </a:lnTo>
                <a:lnTo>
                  <a:pt x="6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9" name="Rectangle 115">
            <a:extLst>
              <a:ext uri="{FF2B5EF4-FFF2-40B4-BE49-F238E27FC236}">
                <a16:creationId xmlns:a16="http://schemas.microsoft.com/office/drawing/2014/main" id="{B64E3146-648B-459C-A6A2-F94AF26FEA76}"/>
              </a:ext>
            </a:extLst>
          </p:cNvPr>
          <p:cNvSpPr>
            <a:spLocks noChangeArrowheads="1"/>
          </p:cNvSpPr>
          <p:nvPr/>
        </p:nvSpPr>
        <p:spPr bwMode="auto">
          <a:xfrm flipH="1">
            <a:off x="6483835" y="858724"/>
            <a:ext cx="55955" cy="27898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0" name="Rectangle 116">
            <a:extLst>
              <a:ext uri="{FF2B5EF4-FFF2-40B4-BE49-F238E27FC236}">
                <a16:creationId xmlns:a16="http://schemas.microsoft.com/office/drawing/2014/main" id="{BFA1FAFB-7592-42EE-869F-4C1C1B9BF8F0}"/>
              </a:ext>
            </a:extLst>
          </p:cNvPr>
          <p:cNvSpPr>
            <a:spLocks noChangeArrowheads="1"/>
          </p:cNvSpPr>
          <p:nvPr/>
        </p:nvSpPr>
        <p:spPr bwMode="auto">
          <a:xfrm>
            <a:off x="6405783"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1" name="Rectangle 117">
            <a:extLst>
              <a:ext uri="{FF2B5EF4-FFF2-40B4-BE49-F238E27FC236}">
                <a16:creationId xmlns:a16="http://schemas.microsoft.com/office/drawing/2014/main" id="{16A91866-A147-4565-AA7F-D5CE11C29FD3}"/>
              </a:ext>
            </a:extLst>
          </p:cNvPr>
          <p:cNvSpPr>
            <a:spLocks noChangeArrowheads="1"/>
          </p:cNvSpPr>
          <p:nvPr/>
        </p:nvSpPr>
        <p:spPr bwMode="auto">
          <a:xfrm>
            <a:off x="6469901"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2" name="Rectangle 118">
            <a:extLst>
              <a:ext uri="{FF2B5EF4-FFF2-40B4-BE49-F238E27FC236}">
                <a16:creationId xmlns:a16="http://schemas.microsoft.com/office/drawing/2014/main" id="{C314EEC3-0C5F-4BB7-815D-A198AFFE1E48}"/>
              </a:ext>
            </a:extLst>
          </p:cNvPr>
          <p:cNvSpPr>
            <a:spLocks noChangeArrowheads="1"/>
          </p:cNvSpPr>
          <p:nvPr/>
        </p:nvSpPr>
        <p:spPr bwMode="auto">
          <a:xfrm>
            <a:off x="6535960" y="1232503"/>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3" name="Rectangle 119">
            <a:extLst>
              <a:ext uri="{FF2B5EF4-FFF2-40B4-BE49-F238E27FC236}">
                <a16:creationId xmlns:a16="http://schemas.microsoft.com/office/drawing/2014/main" id="{D25B269A-478E-4EE4-BA3C-68DC9946F9AC}"/>
              </a:ext>
            </a:extLst>
          </p:cNvPr>
          <p:cNvSpPr>
            <a:spLocks noChangeArrowheads="1"/>
          </p:cNvSpPr>
          <p:nvPr/>
        </p:nvSpPr>
        <p:spPr bwMode="auto">
          <a:xfrm>
            <a:off x="6600076"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4" name="Rectangle 120">
            <a:extLst>
              <a:ext uri="{FF2B5EF4-FFF2-40B4-BE49-F238E27FC236}">
                <a16:creationId xmlns:a16="http://schemas.microsoft.com/office/drawing/2014/main" id="{E7759683-050C-4A5F-BA5E-0ED5B7A3D22C}"/>
              </a:ext>
            </a:extLst>
          </p:cNvPr>
          <p:cNvSpPr>
            <a:spLocks noChangeArrowheads="1"/>
          </p:cNvSpPr>
          <p:nvPr/>
        </p:nvSpPr>
        <p:spPr bwMode="auto">
          <a:xfrm>
            <a:off x="6405783"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5" name="Rectangle 121">
            <a:extLst>
              <a:ext uri="{FF2B5EF4-FFF2-40B4-BE49-F238E27FC236}">
                <a16:creationId xmlns:a16="http://schemas.microsoft.com/office/drawing/2014/main" id="{D007A8CF-9382-47CC-8060-8F0336DBE365}"/>
              </a:ext>
            </a:extLst>
          </p:cNvPr>
          <p:cNvSpPr>
            <a:spLocks noChangeArrowheads="1"/>
          </p:cNvSpPr>
          <p:nvPr/>
        </p:nvSpPr>
        <p:spPr bwMode="auto">
          <a:xfrm>
            <a:off x="6469901" y="1333535"/>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6" name="Rectangle 122">
            <a:extLst>
              <a:ext uri="{FF2B5EF4-FFF2-40B4-BE49-F238E27FC236}">
                <a16:creationId xmlns:a16="http://schemas.microsoft.com/office/drawing/2014/main" id="{F12FE0A8-F94A-446F-88DD-1F29959B38B7}"/>
              </a:ext>
            </a:extLst>
          </p:cNvPr>
          <p:cNvSpPr>
            <a:spLocks noChangeArrowheads="1"/>
          </p:cNvSpPr>
          <p:nvPr/>
        </p:nvSpPr>
        <p:spPr bwMode="auto">
          <a:xfrm>
            <a:off x="6535960"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7" name="Rectangle 123">
            <a:extLst>
              <a:ext uri="{FF2B5EF4-FFF2-40B4-BE49-F238E27FC236}">
                <a16:creationId xmlns:a16="http://schemas.microsoft.com/office/drawing/2014/main" id="{4B1B61A1-0D52-4E36-B10F-A6D60D66AB24}"/>
              </a:ext>
            </a:extLst>
          </p:cNvPr>
          <p:cNvSpPr>
            <a:spLocks noChangeArrowheads="1"/>
          </p:cNvSpPr>
          <p:nvPr/>
        </p:nvSpPr>
        <p:spPr bwMode="auto">
          <a:xfrm>
            <a:off x="6600076"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8" name="Rectangle 124">
            <a:extLst>
              <a:ext uri="{FF2B5EF4-FFF2-40B4-BE49-F238E27FC236}">
                <a16:creationId xmlns:a16="http://schemas.microsoft.com/office/drawing/2014/main" id="{33AD4BCD-31F2-41E7-AB24-7B2FD8EE78A0}"/>
              </a:ext>
            </a:extLst>
          </p:cNvPr>
          <p:cNvSpPr>
            <a:spLocks noChangeArrowheads="1"/>
          </p:cNvSpPr>
          <p:nvPr/>
        </p:nvSpPr>
        <p:spPr bwMode="auto">
          <a:xfrm>
            <a:off x="6405783"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9" name="Rectangle 125">
            <a:extLst>
              <a:ext uri="{FF2B5EF4-FFF2-40B4-BE49-F238E27FC236}">
                <a16:creationId xmlns:a16="http://schemas.microsoft.com/office/drawing/2014/main" id="{1D0EF998-696E-4119-AA4F-ADFB68063929}"/>
              </a:ext>
            </a:extLst>
          </p:cNvPr>
          <p:cNvSpPr>
            <a:spLocks noChangeArrowheads="1"/>
          </p:cNvSpPr>
          <p:nvPr/>
        </p:nvSpPr>
        <p:spPr bwMode="auto">
          <a:xfrm>
            <a:off x="6469901"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0" name="Rectangle 126">
            <a:extLst>
              <a:ext uri="{FF2B5EF4-FFF2-40B4-BE49-F238E27FC236}">
                <a16:creationId xmlns:a16="http://schemas.microsoft.com/office/drawing/2014/main" id="{E690B277-A6B8-48E0-B0FE-FD5F724725C5}"/>
              </a:ext>
            </a:extLst>
          </p:cNvPr>
          <p:cNvSpPr>
            <a:spLocks noChangeArrowheads="1"/>
          </p:cNvSpPr>
          <p:nvPr/>
        </p:nvSpPr>
        <p:spPr bwMode="auto">
          <a:xfrm>
            <a:off x="6535960" y="1436533"/>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1" name="Rectangle 127">
            <a:extLst>
              <a:ext uri="{FF2B5EF4-FFF2-40B4-BE49-F238E27FC236}">
                <a16:creationId xmlns:a16="http://schemas.microsoft.com/office/drawing/2014/main" id="{1C1861E7-BB2E-4C4C-8C9E-343B5097BBD7}"/>
              </a:ext>
            </a:extLst>
          </p:cNvPr>
          <p:cNvSpPr>
            <a:spLocks noChangeArrowheads="1"/>
          </p:cNvSpPr>
          <p:nvPr/>
        </p:nvSpPr>
        <p:spPr bwMode="auto">
          <a:xfrm>
            <a:off x="6600076"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2" name="Rectangle 128">
            <a:extLst>
              <a:ext uri="{FF2B5EF4-FFF2-40B4-BE49-F238E27FC236}">
                <a16:creationId xmlns:a16="http://schemas.microsoft.com/office/drawing/2014/main" id="{26086759-A291-4D90-84B8-4E4AB4AB9399}"/>
              </a:ext>
            </a:extLst>
          </p:cNvPr>
          <p:cNvSpPr>
            <a:spLocks noChangeArrowheads="1"/>
          </p:cNvSpPr>
          <p:nvPr/>
        </p:nvSpPr>
        <p:spPr bwMode="auto">
          <a:xfrm>
            <a:off x="6405783"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3" name="Rectangle 129">
            <a:extLst>
              <a:ext uri="{FF2B5EF4-FFF2-40B4-BE49-F238E27FC236}">
                <a16:creationId xmlns:a16="http://schemas.microsoft.com/office/drawing/2014/main" id="{3076B989-02D5-47C7-9D24-E5B4DE9038ED}"/>
              </a:ext>
            </a:extLst>
          </p:cNvPr>
          <p:cNvSpPr>
            <a:spLocks noChangeArrowheads="1"/>
          </p:cNvSpPr>
          <p:nvPr/>
        </p:nvSpPr>
        <p:spPr bwMode="auto">
          <a:xfrm>
            <a:off x="6469901"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4" name="Rectangle 130">
            <a:extLst>
              <a:ext uri="{FF2B5EF4-FFF2-40B4-BE49-F238E27FC236}">
                <a16:creationId xmlns:a16="http://schemas.microsoft.com/office/drawing/2014/main" id="{5CA95A17-9543-4724-A163-DF7BA9A28458}"/>
              </a:ext>
            </a:extLst>
          </p:cNvPr>
          <p:cNvSpPr>
            <a:spLocks noChangeArrowheads="1"/>
          </p:cNvSpPr>
          <p:nvPr/>
        </p:nvSpPr>
        <p:spPr bwMode="auto">
          <a:xfrm>
            <a:off x="6535960"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5" name="Rectangle 131">
            <a:extLst>
              <a:ext uri="{FF2B5EF4-FFF2-40B4-BE49-F238E27FC236}">
                <a16:creationId xmlns:a16="http://schemas.microsoft.com/office/drawing/2014/main" id="{361062AD-CE1D-424E-A185-7C4EDCA99986}"/>
              </a:ext>
            </a:extLst>
          </p:cNvPr>
          <p:cNvSpPr>
            <a:spLocks noChangeArrowheads="1"/>
          </p:cNvSpPr>
          <p:nvPr/>
        </p:nvSpPr>
        <p:spPr bwMode="auto">
          <a:xfrm>
            <a:off x="6600076"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6" name="Rectangle 132">
            <a:extLst>
              <a:ext uri="{FF2B5EF4-FFF2-40B4-BE49-F238E27FC236}">
                <a16:creationId xmlns:a16="http://schemas.microsoft.com/office/drawing/2014/main" id="{A902981C-0955-407C-9644-520451AAA39B}"/>
              </a:ext>
            </a:extLst>
          </p:cNvPr>
          <p:cNvSpPr>
            <a:spLocks noChangeArrowheads="1"/>
          </p:cNvSpPr>
          <p:nvPr/>
        </p:nvSpPr>
        <p:spPr bwMode="auto">
          <a:xfrm>
            <a:off x="6405783"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7" name="Rectangle 133">
            <a:extLst>
              <a:ext uri="{FF2B5EF4-FFF2-40B4-BE49-F238E27FC236}">
                <a16:creationId xmlns:a16="http://schemas.microsoft.com/office/drawing/2014/main" id="{F32A75A6-8785-418B-BCD7-3D05A9C92FD7}"/>
              </a:ext>
            </a:extLst>
          </p:cNvPr>
          <p:cNvSpPr>
            <a:spLocks noChangeArrowheads="1"/>
          </p:cNvSpPr>
          <p:nvPr/>
        </p:nvSpPr>
        <p:spPr bwMode="auto">
          <a:xfrm>
            <a:off x="6469901" y="1642460"/>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8" name="Rectangle 134">
            <a:extLst>
              <a:ext uri="{FF2B5EF4-FFF2-40B4-BE49-F238E27FC236}">
                <a16:creationId xmlns:a16="http://schemas.microsoft.com/office/drawing/2014/main" id="{BEC7C993-63E6-4FF6-8E0E-C8E34E590095}"/>
              </a:ext>
            </a:extLst>
          </p:cNvPr>
          <p:cNvSpPr>
            <a:spLocks noChangeArrowheads="1"/>
          </p:cNvSpPr>
          <p:nvPr/>
        </p:nvSpPr>
        <p:spPr bwMode="auto">
          <a:xfrm>
            <a:off x="6535960"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9" name="Rectangle 135">
            <a:extLst>
              <a:ext uri="{FF2B5EF4-FFF2-40B4-BE49-F238E27FC236}">
                <a16:creationId xmlns:a16="http://schemas.microsoft.com/office/drawing/2014/main" id="{03262B7B-DBAF-4E65-BD5E-2DFB57D77374}"/>
              </a:ext>
            </a:extLst>
          </p:cNvPr>
          <p:cNvSpPr>
            <a:spLocks noChangeArrowheads="1"/>
          </p:cNvSpPr>
          <p:nvPr/>
        </p:nvSpPr>
        <p:spPr bwMode="auto">
          <a:xfrm>
            <a:off x="6600076"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0" name="Rectangle 136">
            <a:extLst>
              <a:ext uri="{FF2B5EF4-FFF2-40B4-BE49-F238E27FC236}">
                <a16:creationId xmlns:a16="http://schemas.microsoft.com/office/drawing/2014/main" id="{4045AE6A-C2EF-44D0-87ED-2BF8FBDB42DC}"/>
              </a:ext>
            </a:extLst>
          </p:cNvPr>
          <p:cNvSpPr>
            <a:spLocks noChangeArrowheads="1"/>
          </p:cNvSpPr>
          <p:nvPr/>
        </p:nvSpPr>
        <p:spPr bwMode="auto">
          <a:xfrm>
            <a:off x="6405783"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1" name="Rectangle 137">
            <a:extLst>
              <a:ext uri="{FF2B5EF4-FFF2-40B4-BE49-F238E27FC236}">
                <a16:creationId xmlns:a16="http://schemas.microsoft.com/office/drawing/2014/main" id="{05B3FCD5-5269-458A-80FF-D1ECE2D7B200}"/>
              </a:ext>
            </a:extLst>
          </p:cNvPr>
          <p:cNvSpPr>
            <a:spLocks noChangeArrowheads="1"/>
          </p:cNvSpPr>
          <p:nvPr/>
        </p:nvSpPr>
        <p:spPr bwMode="auto">
          <a:xfrm>
            <a:off x="6469901"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2" name="Rectangle 138">
            <a:extLst>
              <a:ext uri="{FF2B5EF4-FFF2-40B4-BE49-F238E27FC236}">
                <a16:creationId xmlns:a16="http://schemas.microsoft.com/office/drawing/2014/main" id="{3098C63B-051E-40D0-B3BE-B3FBE2ACBF47}"/>
              </a:ext>
            </a:extLst>
          </p:cNvPr>
          <p:cNvSpPr>
            <a:spLocks noChangeArrowheads="1"/>
          </p:cNvSpPr>
          <p:nvPr/>
        </p:nvSpPr>
        <p:spPr bwMode="auto">
          <a:xfrm>
            <a:off x="6535960" y="174349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3" name="Rectangle 139">
            <a:extLst>
              <a:ext uri="{FF2B5EF4-FFF2-40B4-BE49-F238E27FC236}">
                <a16:creationId xmlns:a16="http://schemas.microsoft.com/office/drawing/2014/main" id="{4BB3ABB5-0F6B-4E29-B383-F49DE47081A8}"/>
              </a:ext>
            </a:extLst>
          </p:cNvPr>
          <p:cNvSpPr>
            <a:spLocks noChangeArrowheads="1"/>
          </p:cNvSpPr>
          <p:nvPr/>
        </p:nvSpPr>
        <p:spPr bwMode="auto">
          <a:xfrm>
            <a:off x="6600076"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4" name="Rectangle 140">
            <a:extLst>
              <a:ext uri="{FF2B5EF4-FFF2-40B4-BE49-F238E27FC236}">
                <a16:creationId xmlns:a16="http://schemas.microsoft.com/office/drawing/2014/main" id="{EC8F0487-13FA-48A9-BF49-CFACF1C9D363}"/>
              </a:ext>
            </a:extLst>
          </p:cNvPr>
          <p:cNvSpPr>
            <a:spLocks noChangeArrowheads="1"/>
          </p:cNvSpPr>
          <p:nvPr/>
        </p:nvSpPr>
        <p:spPr bwMode="auto">
          <a:xfrm>
            <a:off x="6405783"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5" name="Rectangle 141">
            <a:extLst>
              <a:ext uri="{FF2B5EF4-FFF2-40B4-BE49-F238E27FC236}">
                <a16:creationId xmlns:a16="http://schemas.microsoft.com/office/drawing/2014/main" id="{9B2F42C9-03B3-43B9-93F5-B909245EBBBD}"/>
              </a:ext>
            </a:extLst>
          </p:cNvPr>
          <p:cNvSpPr>
            <a:spLocks noChangeArrowheads="1"/>
          </p:cNvSpPr>
          <p:nvPr/>
        </p:nvSpPr>
        <p:spPr bwMode="auto">
          <a:xfrm>
            <a:off x="6469901"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6" name="Rectangle 142">
            <a:extLst>
              <a:ext uri="{FF2B5EF4-FFF2-40B4-BE49-F238E27FC236}">
                <a16:creationId xmlns:a16="http://schemas.microsoft.com/office/drawing/2014/main" id="{5C3E9EAD-CC74-45BD-B612-ED6D9B7BD74C}"/>
              </a:ext>
            </a:extLst>
          </p:cNvPr>
          <p:cNvSpPr>
            <a:spLocks noChangeArrowheads="1"/>
          </p:cNvSpPr>
          <p:nvPr/>
        </p:nvSpPr>
        <p:spPr bwMode="auto">
          <a:xfrm>
            <a:off x="6535960"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7" name="Rectangle 143">
            <a:extLst>
              <a:ext uri="{FF2B5EF4-FFF2-40B4-BE49-F238E27FC236}">
                <a16:creationId xmlns:a16="http://schemas.microsoft.com/office/drawing/2014/main" id="{F5EB1465-E047-4AA6-89FB-B7D7FFEC413E}"/>
              </a:ext>
            </a:extLst>
          </p:cNvPr>
          <p:cNvSpPr>
            <a:spLocks noChangeArrowheads="1"/>
          </p:cNvSpPr>
          <p:nvPr/>
        </p:nvSpPr>
        <p:spPr bwMode="auto">
          <a:xfrm>
            <a:off x="6600076"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8" name="Rectangle 144">
            <a:extLst>
              <a:ext uri="{FF2B5EF4-FFF2-40B4-BE49-F238E27FC236}">
                <a16:creationId xmlns:a16="http://schemas.microsoft.com/office/drawing/2014/main" id="{BEB5A9CA-CD40-443B-919A-55ADC98D5371}"/>
              </a:ext>
            </a:extLst>
          </p:cNvPr>
          <p:cNvSpPr>
            <a:spLocks noChangeArrowheads="1"/>
          </p:cNvSpPr>
          <p:nvPr/>
        </p:nvSpPr>
        <p:spPr bwMode="auto">
          <a:xfrm>
            <a:off x="6405783"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9" name="Rectangle 145">
            <a:extLst>
              <a:ext uri="{FF2B5EF4-FFF2-40B4-BE49-F238E27FC236}">
                <a16:creationId xmlns:a16="http://schemas.microsoft.com/office/drawing/2014/main" id="{A35D342E-B6DA-49D5-B833-3AC3C27F71D3}"/>
              </a:ext>
            </a:extLst>
          </p:cNvPr>
          <p:cNvSpPr>
            <a:spLocks noChangeArrowheads="1"/>
          </p:cNvSpPr>
          <p:nvPr/>
        </p:nvSpPr>
        <p:spPr bwMode="auto">
          <a:xfrm>
            <a:off x="6469901"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0" name="Rectangle 146">
            <a:extLst>
              <a:ext uri="{FF2B5EF4-FFF2-40B4-BE49-F238E27FC236}">
                <a16:creationId xmlns:a16="http://schemas.microsoft.com/office/drawing/2014/main" id="{0B357F7F-2FE2-4A2A-9F31-47B0F459EDFC}"/>
              </a:ext>
            </a:extLst>
          </p:cNvPr>
          <p:cNvSpPr>
            <a:spLocks noChangeArrowheads="1"/>
          </p:cNvSpPr>
          <p:nvPr/>
        </p:nvSpPr>
        <p:spPr bwMode="auto">
          <a:xfrm>
            <a:off x="6535960"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1" name="Rectangle 147">
            <a:extLst>
              <a:ext uri="{FF2B5EF4-FFF2-40B4-BE49-F238E27FC236}">
                <a16:creationId xmlns:a16="http://schemas.microsoft.com/office/drawing/2014/main" id="{DBB7C0FC-CF5B-4085-8AEE-5C02F9CDA427}"/>
              </a:ext>
            </a:extLst>
          </p:cNvPr>
          <p:cNvSpPr>
            <a:spLocks noChangeArrowheads="1"/>
          </p:cNvSpPr>
          <p:nvPr/>
        </p:nvSpPr>
        <p:spPr bwMode="auto">
          <a:xfrm>
            <a:off x="6600076"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2" name="Rectangle 148">
            <a:extLst>
              <a:ext uri="{FF2B5EF4-FFF2-40B4-BE49-F238E27FC236}">
                <a16:creationId xmlns:a16="http://schemas.microsoft.com/office/drawing/2014/main" id="{71FF0E02-D2C9-461B-B23F-6E2B487E8A8D}"/>
              </a:ext>
            </a:extLst>
          </p:cNvPr>
          <p:cNvSpPr>
            <a:spLocks noChangeArrowheads="1"/>
          </p:cNvSpPr>
          <p:nvPr/>
        </p:nvSpPr>
        <p:spPr bwMode="auto">
          <a:xfrm>
            <a:off x="6405783"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3" name="Rectangle 149">
            <a:extLst>
              <a:ext uri="{FF2B5EF4-FFF2-40B4-BE49-F238E27FC236}">
                <a16:creationId xmlns:a16="http://schemas.microsoft.com/office/drawing/2014/main" id="{8946B7E0-366A-4A18-871E-1D8686D69AC6}"/>
              </a:ext>
            </a:extLst>
          </p:cNvPr>
          <p:cNvSpPr>
            <a:spLocks noChangeArrowheads="1"/>
          </p:cNvSpPr>
          <p:nvPr/>
        </p:nvSpPr>
        <p:spPr bwMode="auto">
          <a:xfrm>
            <a:off x="6469901"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4" name="Rectangle 150">
            <a:extLst>
              <a:ext uri="{FF2B5EF4-FFF2-40B4-BE49-F238E27FC236}">
                <a16:creationId xmlns:a16="http://schemas.microsoft.com/office/drawing/2014/main" id="{8BD15256-6EFB-4BDE-9AD6-55EBEC40A26F}"/>
              </a:ext>
            </a:extLst>
          </p:cNvPr>
          <p:cNvSpPr>
            <a:spLocks noChangeArrowheads="1"/>
          </p:cNvSpPr>
          <p:nvPr/>
        </p:nvSpPr>
        <p:spPr bwMode="auto">
          <a:xfrm>
            <a:off x="6535960"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5" name="Rectangle 151">
            <a:extLst>
              <a:ext uri="{FF2B5EF4-FFF2-40B4-BE49-F238E27FC236}">
                <a16:creationId xmlns:a16="http://schemas.microsoft.com/office/drawing/2014/main" id="{999DBA0E-4DA9-4984-831D-6A68C6DAE9D8}"/>
              </a:ext>
            </a:extLst>
          </p:cNvPr>
          <p:cNvSpPr>
            <a:spLocks noChangeArrowheads="1"/>
          </p:cNvSpPr>
          <p:nvPr/>
        </p:nvSpPr>
        <p:spPr bwMode="auto">
          <a:xfrm>
            <a:off x="6600076"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6" name="Rectangle 152">
            <a:extLst>
              <a:ext uri="{FF2B5EF4-FFF2-40B4-BE49-F238E27FC236}">
                <a16:creationId xmlns:a16="http://schemas.microsoft.com/office/drawing/2014/main" id="{B7358F92-FB35-4746-9145-B22914C30CEF}"/>
              </a:ext>
            </a:extLst>
          </p:cNvPr>
          <p:cNvSpPr>
            <a:spLocks noChangeArrowheads="1"/>
          </p:cNvSpPr>
          <p:nvPr/>
        </p:nvSpPr>
        <p:spPr bwMode="auto">
          <a:xfrm>
            <a:off x="6405783"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7" name="Rectangle 153">
            <a:extLst>
              <a:ext uri="{FF2B5EF4-FFF2-40B4-BE49-F238E27FC236}">
                <a16:creationId xmlns:a16="http://schemas.microsoft.com/office/drawing/2014/main" id="{A1DD9080-62B3-434F-B88A-DC04DF1EDD79}"/>
              </a:ext>
            </a:extLst>
          </p:cNvPr>
          <p:cNvSpPr>
            <a:spLocks noChangeArrowheads="1"/>
          </p:cNvSpPr>
          <p:nvPr/>
        </p:nvSpPr>
        <p:spPr bwMode="auto">
          <a:xfrm>
            <a:off x="6469901"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8" name="Rectangle 154">
            <a:extLst>
              <a:ext uri="{FF2B5EF4-FFF2-40B4-BE49-F238E27FC236}">
                <a16:creationId xmlns:a16="http://schemas.microsoft.com/office/drawing/2014/main" id="{D30037C4-0C85-4431-9E4B-3DA63A4B15D2}"/>
              </a:ext>
            </a:extLst>
          </p:cNvPr>
          <p:cNvSpPr>
            <a:spLocks noChangeArrowheads="1"/>
          </p:cNvSpPr>
          <p:nvPr/>
        </p:nvSpPr>
        <p:spPr bwMode="auto">
          <a:xfrm>
            <a:off x="6535960"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9" name="Rectangle 155">
            <a:extLst>
              <a:ext uri="{FF2B5EF4-FFF2-40B4-BE49-F238E27FC236}">
                <a16:creationId xmlns:a16="http://schemas.microsoft.com/office/drawing/2014/main" id="{2705B40F-C175-40DD-89CA-1DB4184011F0}"/>
              </a:ext>
            </a:extLst>
          </p:cNvPr>
          <p:cNvSpPr>
            <a:spLocks noChangeArrowheads="1"/>
          </p:cNvSpPr>
          <p:nvPr/>
        </p:nvSpPr>
        <p:spPr bwMode="auto">
          <a:xfrm>
            <a:off x="6600076"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0" name="Line 156">
            <a:extLst>
              <a:ext uri="{FF2B5EF4-FFF2-40B4-BE49-F238E27FC236}">
                <a16:creationId xmlns:a16="http://schemas.microsoft.com/office/drawing/2014/main" id="{83D4F0F8-413D-40F3-835D-77E8F5E2257B}"/>
              </a:ext>
            </a:extLst>
          </p:cNvPr>
          <p:cNvSpPr>
            <a:spLocks noChangeShapeType="1"/>
          </p:cNvSpPr>
          <p:nvPr/>
        </p:nvSpPr>
        <p:spPr bwMode="auto">
          <a:xfrm>
            <a:off x="689734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1" name="Line 157">
            <a:extLst>
              <a:ext uri="{FF2B5EF4-FFF2-40B4-BE49-F238E27FC236}">
                <a16:creationId xmlns:a16="http://schemas.microsoft.com/office/drawing/2014/main" id="{F4EF810C-A659-4746-83E1-3C6902A6ACFA}"/>
              </a:ext>
            </a:extLst>
          </p:cNvPr>
          <p:cNvSpPr>
            <a:spLocks noChangeShapeType="1"/>
          </p:cNvSpPr>
          <p:nvPr/>
        </p:nvSpPr>
        <p:spPr bwMode="auto">
          <a:xfrm>
            <a:off x="684488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2" name="Line 158">
            <a:extLst>
              <a:ext uri="{FF2B5EF4-FFF2-40B4-BE49-F238E27FC236}">
                <a16:creationId xmlns:a16="http://schemas.microsoft.com/office/drawing/2014/main" id="{62FABB99-E439-467C-A739-26580FA88F1A}"/>
              </a:ext>
            </a:extLst>
          </p:cNvPr>
          <p:cNvSpPr>
            <a:spLocks noChangeShapeType="1"/>
          </p:cNvSpPr>
          <p:nvPr/>
        </p:nvSpPr>
        <p:spPr bwMode="auto">
          <a:xfrm>
            <a:off x="679631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3" name="Line 159">
            <a:extLst>
              <a:ext uri="{FF2B5EF4-FFF2-40B4-BE49-F238E27FC236}">
                <a16:creationId xmlns:a16="http://schemas.microsoft.com/office/drawing/2014/main" id="{7EDA80CE-DBD2-421D-8651-2AFB5CF150C9}"/>
              </a:ext>
            </a:extLst>
          </p:cNvPr>
          <p:cNvSpPr>
            <a:spLocks noChangeShapeType="1"/>
          </p:cNvSpPr>
          <p:nvPr/>
        </p:nvSpPr>
        <p:spPr bwMode="auto">
          <a:xfrm>
            <a:off x="674385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4" name="Line 160">
            <a:extLst>
              <a:ext uri="{FF2B5EF4-FFF2-40B4-BE49-F238E27FC236}">
                <a16:creationId xmlns:a16="http://schemas.microsoft.com/office/drawing/2014/main" id="{6FB9B2EA-A22B-4ED5-B406-324B727C5C5D}"/>
              </a:ext>
            </a:extLst>
          </p:cNvPr>
          <p:cNvSpPr>
            <a:spLocks noChangeShapeType="1"/>
          </p:cNvSpPr>
          <p:nvPr/>
        </p:nvSpPr>
        <p:spPr bwMode="auto">
          <a:xfrm>
            <a:off x="6695280"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5" name="Rectangle 161">
            <a:extLst>
              <a:ext uri="{FF2B5EF4-FFF2-40B4-BE49-F238E27FC236}">
                <a16:creationId xmlns:a16="http://schemas.microsoft.com/office/drawing/2014/main" id="{619A1027-A958-4D75-9BB5-F5BDEBC13EA3}"/>
              </a:ext>
            </a:extLst>
          </p:cNvPr>
          <p:cNvSpPr>
            <a:spLocks noChangeArrowheads="1"/>
          </p:cNvSpPr>
          <p:nvPr/>
        </p:nvSpPr>
        <p:spPr bwMode="auto">
          <a:xfrm>
            <a:off x="7744020" y="1594057"/>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6" name="Rectangle 162">
            <a:extLst>
              <a:ext uri="{FF2B5EF4-FFF2-40B4-BE49-F238E27FC236}">
                <a16:creationId xmlns:a16="http://schemas.microsoft.com/office/drawing/2014/main" id="{9B29BCC6-2CB8-4DA1-B277-6D06CBA3FAD0}"/>
              </a:ext>
            </a:extLst>
          </p:cNvPr>
          <p:cNvSpPr>
            <a:spLocks noChangeArrowheads="1"/>
          </p:cNvSpPr>
          <p:nvPr/>
        </p:nvSpPr>
        <p:spPr bwMode="auto">
          <a:xfrm>
            <a:off x="7744020" y="1695089"/>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7" name="Rectangle 163">
            <a:extLst>
              <a:ext uri="{FF2B5EF4-FFF2-40B4-BE49-F238E27FC236}">
                <a16:creationId xmlns:a16="http://schemas.microsoft.com/office/drawing/2014/main" id="{DEA8EAA2-4C1D-4DE8-B710-F2A970647B8E}"/>
              </a:ext>
            </a:extLst>
          </p:cNvPr>
          <p:cNvSpPr>
            <a:spLocks noChangeArrowheads="1"/>
          </p:cNvSpPr>
          <p:nvPr/>
        </p:nvSpPr>
        <p:spPr bwMode="auto">
          <a:xfrm>
            <a:off x="7744020" y="1800031"/>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8" name="Rectangle 164">
            <a:extLst>
              <a:ext uri="{FF2B5EF4-FFF2-40B4-BE49-F238E27FC236}">
                <a16:creationId xmlns:a16="http://schemas.microsoft.com/office/drawing/2014/main" id="{2B4B5F74-CC25-47DF-B39D-36DFD0BE1F6B}"/>
              </a:ext>
            </a:extLst>
          </p:cNvPr>
          <p:cNvSpPr>
            <a:spLocks noChangeArrowheads="1"/>
          </p:cNvSpPr>
          <p:nvPr/>
        </p:nvSpPr>
        <p:spPr bwMode="auto">
          <a:xfrm>
            <a:off x="7744020" y="1901012"/>
            <a:ext cx="273953" cy="617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9" name="Rectangle 165">
            <a:extLst>
              <a:ext uri="{FF2B5EF4-FFF2-40B4-BE49-F238E27FC236}">
                <a16:creationId xmlns:a16="http://schemas.microsoft.com/office/drawing/2014/main" id="{771EFDB0-3881-4BE6-9B18-3FC62BE3C5D4}"/>
              </a:ext>
            </a:extLst>
          </p:cNvPr>
          <p:cNvSpPr>
            <a:spLocks noChangeArrowheads="1"/>
          </p:cNvSpPr>
          <p:nvPr/>
        </p:nvSpPr>
        <p:spPr bwMode="auto">
          <a:xfrm>
            <a:off x="7744020" y="2004014"/>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0" name="Rectangle 166">
            <a:extLst>
              <a:ext uri="{FF2B5EF4-FFF2-40B4-BE49-F238E27FC236}">
                <a16:creationId xmlns:a16="http://schemas.microsoft.com/office/drawing/2014/main" id="{2403714E-AAFA-4954-BEB6-BDD3FFA8FE39}"/>
              </a:ext>
            </a:extLst>
          </p:cNvPr>
          <p:cNvSpPr>
            <a:spLocks noChangeArrowheads="1"/>
          </p:cNvSpPr>
          <p:nvPr/>
        </p:nvSpPr>
        <p:spPr bwMode="auto">
          <a:xfrm>
            <a:off x="7744020" y="2105046"/>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1" name="Rectangle 167">
            <a:extLst>
              <a:ext uri="{FF2B5EF4-FFF2-40B4-BE49-F238E27FC236}">
                <a16:creationId xmlns:a16="http://schemas.microsoft.com/office/drawing/2014/main" id="{9D727091-C226-4798-8961-945390CC92AA}"/>
              </a:ext>
            </a:extLst>
          </p:cNvPr>
          <p:cNvSpPr>
            <a:spLocks noChangeArrowheads="1"/>
          </p:cNvSpPr>
          <p:nvPr/>
        </p:nvSpPr>
        <p:spPr bwMode="auto">
          <a:xfrm>
            <a:off x="7744020" y="2209988"/>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pic>
        <p:nvPicPr>
          <p:cNvPr id="182" name="Picture 181">
            <a:extLst>
              <a:ext uri="{FF2B5EF4-FFF2-40B4-BE49-F238E27FC236}">
                <a16:creationId xmlns:a16="http://schemas.microsoft.com/office/drawing/2014/main" id="{941B6985-21E7-4E65-98B1-F19985F708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0369" y="6240438"/>
            <a:ext cx="440352" cy="539637"/>
          </a:xfrm>
          <a:prstGeom prst="rect">
            <a:avLst/>
          </a:prstGeom>
        </p:spPr>
      </p:pic>
      <p:sp>
        <p:nvSpPr>
          <p:cNvPr id="12" name="TextBox 11">
            <a:extLst>
              <a:ext uri="{FF2B5EF4-FFF2-40B4-BE49-F238E27FC236}">
                <a16:creationId xmlns:a16="http://schemas.microsoft.com/office/drawing/2014/main" id="{36BA804E-E2D1-4BA6-8EBE-F5FEAE3105DD}"/>
              </a:ext>
            </a:extLst>
          </p:cNvPr>
          <p:cNvSpPr txBox="1"/>
          <p:nvPr/>
        </p:nvSpPr>
        <p:spPr>
          <a:xfrm>
            <a:off x="8567146" y="6152350"/>
            <a:ext cx="1447995" cy="193899"/>
          </a:xfrm>
          <a:prstGeom prst="rect">
            <a:avLst/>
          </a:prstGeom>
          <a:solidFill>
            <a:schemeClr val="tx2">
              <a:lumMod val="10000"/>
            </a:schemeClr>
          </a:solidFill>
        </p:spPr>
        <p:txBody>
          <a:bodyPr wrap="square" lIns="0" tIns="0" rIns="0" bIns="0" rtlCol="0" anchor="ctr" anchorCtr="0">
            <a:spAutoFit/>
          </a:bodyPr>
          <a:lstStyle/>
          <a:p>
            <a:pPr algn="ctr" defTabSz="914367">
              <a:lnSpc>
                <a:spcPct val="90000"/>
              </a:lnSpc>
              <a:spcAft>
                <a:spcPts val="588"/>
              </a:spcAft>
              <a:defRPr/>
            </a:pPr>
            <a:r>
              <a:rPr lang="en-US" sz="1400" dirty="0">
                <a:latin typeface="Segoe UI" panose="020B0502040204020203" pitchFamily="34" charset="0"/>
                <a:cs typeface="Segoe UI" panose="020B0502040204020203" pitchFamily="34" charset="0"/>
              </a:rPr>
              <a:t>Azure Network</a:t>
            </a:r>
          </a:p>
        </p:txBody>
      </p:sp>
    </p:spTree>
    <p:extLst>
      <p:ext uri="{BB962C8B-B14F-4D97-AF65-F5344CB8AC3E}">
        <p14:creationId xmlns:p14="http://schemas.microsoft.com/office/powerpoint/2010/main" val="26151904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Service Tags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4" y="1122766"/>
            <a:ext cx="6250037" cy="5620000"/>
          </a:xfrm>
        </p:spPr>
        <p:txBody>
          <a:bodyPr/>
          <a:lstStyle/>
          <a:p>
            <a:pPr marL="457200" indent="-457200">
              <a:buFont typeface="Arial" panose="020B0604020202020204" pitchFamily="34" charset="0"/>
              <a:buChar char="•"/>
            </a:pPr>
            <a:r>
              <a:rPr lang="en-US" sz="3200" dirty="0">
                <a:latin typeface="+mn-lt"/>
              </a:rPr>
              <a:t>Define security policies to Azure Services</a:t>
            </a:r>
          </a:p>
          <a:p>
            <a:pPr marL="457200" indent="-457200">
              <a:buFont typeface="Arial" panose="020B0604020202020204" pitchFamily="34" charset="0"/>
              <a:buChar char="•"/>
            </a:pPr>
            <a:r>
              <a:rPr lang="en-US" sz="3200" dirty="0">
                <a:latin typeface="+mn-lt"/>
              </a:rPr>
              <a:t>Maintenance of tags will be perform by azure</a:t>
            </a:r>
          </a:p>
          <a:p>
            <a:pPr marL="457200" indent="-457200">
              <a:buFont typeface="Arial" panose="020B0604020202020204" pitchFamily="34" charset="0"/>
              <a:buChar char="•"/>
            </a:pPr>
            <a:r>
              <a:rPr lang="en-US" sz="3200" dirty="0">
                <a:latin typeface="+mn-lt"/>
              </a:rPr>
              <a:t>Restrict network access to just the Azure services you use.</a:t>
            </a:r>
          </a:p>
          <a:p>
            <a:pPr marL="457200" indent="-457200">
              <a:buFont typeface="Arial" panose="020B0604020202020204" pitchFamily="34" charset="0"/>
              <a:buChar char="•"/>
            </a:pPr>
            <a:r>
              <a:rPr lang="en-US" sz="3200" dirty="0">
                <a:latin typeface="+mn-lt"/>
              </a:rPr>
              <a:t>Maintenance of IP addresses for each tag provided by Azure</a:t>
            </a:r>
          </a:p>
          <a:p>
            <a:pPr marL="457200" indent="-457200">
              <a:buFont typeface="Arial" panose="020B0604020202020204" pitchFamily="34" charset="0"/>
              <a:buChar char="•"/>
            </a:pPr>
            <a:r>
              <a:rPr lang="en-US" sz="3200" dirty="0">
                <a:latin typeface="+mn-lt"/>
              </a:rPr>
              <a:t>Support for global and regional tags (varies by service)</a:t>
            </a:r>
          </a:p>
          <a:p>
            <a:endParaRPr lang="en-US" dirty="0"/>
          </a:p>
        </p:txBody>
      </p:sp>
      <p:graphicFrame>
        <p:nvGraphicFramePr>
          <p:cNvPr id="6" name="Table 5">
            <a:extLst>
              <a:ext uri="{FF2B5EF4-FFF2-40B4-BE49-F238E27FC236}">
                <a16:creationId xmlns:a16="http://schemas.microsoft.com/office/drawing/2014/main" id="{2F1E9C96-AE20-445A-97F1-B18B6BF17B0E}"/>
              </a:ext>
            </a:extLst>
          </p:cNvPr>
          <p:cNvGraphicFramePr>
            <a:graphicFrameLocks noGrp="1"/>
          </p:cNvGraphicFramePr>
          <p:nvPr>
            <p:extLst/>
          </p:nvPr>
        </p:nvGraphicFramePr>
        <p:xfrm>
          <a:off x="6312958" y="4919971"/>
          <a:ext cx="6081125" cy="1849120"/>
        </p:xfrm>
        <a:graphic>
          <a:graphicData uri="http://schemas.openxmlformats.org/drawingml/2006/table">
            <a:tbl>
              <a:tblPr>
                <a:tableStyleId>{1E171933-4619-4E11-9A3F-F7608DF75F80}</a:tableStyleId>
              </a:tblPr>
              <a:tblGrid>
                <a:gridCol w="595030">
                  <a:extLst>
                    <a:ext uri="{9D8B030D-6E8A-4147-A177-3AD203B41FA5}">
                      <a16:colId xmlns:a16="http://schemas.microsoft.com/office/drawing/2014/main" val="878956919"/>
                    </a:ext>
                  </a:extLst>
                </a:gridCol>
                <a:gridCol w="1546342">
                  <a:extLst>
                    <a:ext uri="{9D8B030D-6E8A-4147-A177-3AD203B41FA5}">
                      <a16:colId xmlns:a16="http://schemas.microsoft.com/office/drawing/2014/main" val="1546973202"/>
                    </a:ext>
                  </a:extLst>
                </a:gridCol>
                <a:gridCol w="1432748">
                  <a:extLst>
                    <a:ext uri="{9D8B030D-6E8A-4147-A177-3AD203B41FA5}">
                      <a16:colId xmlns:a16="http://schemas.microsoft.com/office/drawing/2014/main" val="236321253"/>
                    </a:ext>
                  </a:extLst>
                </a:gridCol>
                <a:gridCol w="1757032">
                  <a:extLst>
                    <a:ext uri="{9D8B030D-6E8A-4147-A177-3AD203B41FA5}">
                      <a16:colId xmlns:a16="http://schemas.microsoft.com/office/drawing/2014/main" val="2021927125"/>
                    </a:ext>
                  </a:extLst>
                </a:gridCol>
                <a:gridCol w="749973">
                  <a:extLst>
                    <a:ext uri="{9D8B030D-6E8A-4147-A177-3AD203B41FA5}">
                      <a16:colId xmlns:a16="http://schemas.microsoft.com/office/drawing/2014/main" val="414589496"/>
                    </a:ext>
                  </a:extLst>
                </a:gridCol>
              </a:tblGrid>
              <a:tr h="340454">
                <a:tc gridSpan="5">
                  <a:txBody>
                    <a:bodyPr/>
                    <a:lstStyle/>
                    <a:p>
                      <a:pPr marL="0" marR="0" algn="ctr" fontAlgn="t">
                        <a:spcBef>
                          <a:spcPts val="0"/>
                        </a:spcBef>
                        <a:spcAft>
                          <a:spcPts val="0"/>
                        </a:spcAft>
                      </a:pPr>
                      <a:r>
                        <a:rPr lang="en-US" sz="1800" b="1" dirty="0">
                          <a:effectLst/>
                        </a:rPr>
                        <a:t>Network Security Group (NSG)</a:t>
                      </a:r>
                      <a:endParaRPr lang="en-US" sz="18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12097">
                <a:tc>
                  <a:txBody>
                    <a:bodyPr/>
                    <a:lstStyle/>
                    <a:p>
                      <a:pPr marL="0" marR="0" fontAlgn="t">
                        <a:spcBef>
                          <a:spcPts val="0"/>
                        </a:spcBef>
                        <a:spcAft>
                          <a:spcPts val="0"/>
                        </a:spcAft>
                      </a:pPr>
                      <a:r>
                        <a:rPr lang="en-US" sz="1400" b="1" dirty="0">
                          <a:effectLst/>
                        </a:rPr>
                        <a:t>Action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Name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Source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Destination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Port</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extLst>
                  <a:ext uri="{0D108BD9-81ED-4DB2-BD59-A6C34878D82A}">
                    <a16:rowId xmlns:a16="http://schemas.microsoft.com/office/drawing/2014/main" val="819426849"/>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AllowStorage</a:t>
                      </a:r>
                      <a:endParaRPr lang="en-US" sz="14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b="1" dirty="0">
                          <a:solidFill>
                            <a:schemeClr val="bg2"/>
                          </a:solidFill>
                          <a:effectLst/>
                        </a:rPr>
                        <a:t>Storage</a:t>
                      </a:r>
                      <a:endParaRPr lang="en-US" sz="1400" b="1" dirty="0">
                        <a:solidFill>
                          <a:schemeClr val="bg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dirty="0">
                          <a:solidFill>
                            <a:schemeClr val="bg2"/>
                          </a:solidFill>
                          <a:effectLst/>
                          <a:latin typeface="+mn-lt"/>
                        </a:rPr>
                        <a:t>Sql.EastUS</a:t>
                      </a: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312097">
                <a:tc>
                  <a:txBody>
                    <a:bodyPr/>
                    <a:lstStyle/>
                    <a:p>
                      <a:pPr marL="0" marR="0" fontAlgn="t">
                        <a:spcBef>
                          <a:spcPts val="0"/>
                        </a:spcBef>
                        <a:spcAft>
                          <a:spcPts val="0"/>
                        </a:spcAft>
                      </a:pPr>
                      <a:r>
                        <a:rPr lang="en-US" sz="1400" b="0"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9" name="Picture 8">
            <a:extLst>
              <a:ext uri="{FF2B5EF4-FFF2-40B4-BE49-F238E27FC236}">
                <a16:creationId xmlns:a16="http://schemas.microsoft.com/office/drawing/2014/main" id="{7CF603DC-3226-4ECE-8260-B619942FA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704" y="2789245"/>
            <a:ext cx="1380643" cy="1691933"/>
          </a:xfrm>
          <a:prstGeom prst="rect">
            <a:avLst/>
          </a:prstGeom>
        </p:spPr>
      </p:pic>
      <p:sp>
        <p:nvSpPr>
          <p:cNvPr id="10" name="Rectangle 9">
            <a:extLst>
              <a:ext uri="{FF2B5EF4-FFF2-40B4-BE49-F238E27FC236}">
                <a16:creationId xmlns:a16="http://schemas.microsoft.com/office/drawing/2014/main" id="{9E4276D2-6565-4ABC-AD59-23E01E73CA75}"/>
              </a:ext>
            </a:extLst>
          </p:cNvPr>
          <p:cNvSpPr/>
          <p:nvPr/>
        </p:nvSpPr>
        <p:spPr>
          <a:xfrm>
            <a:off x="9886981" y="1369086"/>
            <a:ext cx="2277734" cy="2561574"/>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ED0D34-90FD-417F-8EE4-9E325638CB98}"/>
              </a:ext>
            </a:extLst>
          </p:cNvPr>
          <p:cNvSpPr txBox="1"/>
          <p:nvPr/>
        </p:nvSpPr>
        <p:spPr>
          <a:xfrm>
            <a:off x="10161747" y="3588573"/>
            <a:ext cx="1728203" cy="481749"/>
          </a:xfrm>
          <a:prstGeom prst="rect">
            <a:avLst/>
          </a:prstGeom>
          <a:solidFill>
            <a:schemeClr val="bg2"/>
          </a:solidFill>
        </p:spPr>
        <p:txBody>
          <a:bodyPr wrap="square" rtlCol="0">
            <a:spAutoFit/>
          </a:bodyPr>
          <a:lstStyle/>
          <a:p>
            <a:r>
              <a:rPr lang="en-US" sz="1600" b="1" dirty="0"/>
              <a:t>   Azure Services</a:t>
            </a:r>
          </a:p>
        </p:txBody>
      </p:sp>
      <p:pic>
        <p:nvPicPr>
          <p:cNvPr id="12" name="Picture 11">
            <a:extLst>
              <a:ext uri="{FF2B5EF4-FFF2-40B4-BE49-F238E27FC236}">
                <a16:creationId xmlns:a16="http://schemas.microsoft.com/office/drawing/2014/main" id="{4BEE554B-F7D6-43A6-B01B-F8D0DB63836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509622" y="1676025"/>
            <a:ext cx="721399" cy="720967"/>
          </a:xfrm>
          <a:prstGeom prst="rect">
            <a:avLst/>
          </a:prstGeom>
          <a:solidFill>
            <a:srgbClr val="002060"/>
          </a:solidFill>
          <a:ln>
            <a:solidFill>
              <a:srgbClr val="0070C0"/>
            </a:solidFill>
            <a:tailEnd type="triangle"/>
          </a:ln>
        </p:spPr>
      </p:pic>
      <p:pic>
        <p:nvPicPr>
          <p:cNvPr id="13" name="Picture 12">
            <a:extLst>
              <a:ext uri="{FF2B5EF4-FFF2-40B4-BE49-F238E27FC236}">
                <a16:creationId xmlns:a16="http://schemas.microsoft.com/office/drawing/2014/main" id="{6FF434FB-E316-4776-9072-D28C4BB54F7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0127424" y="2443110"/>
            <a:ext cx="704818" cy="616627"/>
          </a:xfrm>
          <a:prstGeom prst="rect">
            <a:avLst/>
          </a:prstGeom>
          <a:solidFill>
            <a:srgbClr val="002060"/>
          </a:solidFill>
          <a:ln>
            <a:solidFill>
              <a:srgbClr val="0070C0"/>
            </a:solidFill>
            <a:tailEnd type="triangle"/>
          </a:ln>
        </p:spPr>
      </p:pic>
      <p:pic>
        <p:nvPicPr>
          <p:cNvPr id="14"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677AA823-A9B9-4176-B9BC-4AB66FF0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697" y="3305582"/>
            <a:ext cx="624860" cy="6431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5754618-9A14-4C1A-9055-7FFBAFDC7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971" y="1089891"/>
            <a:ext cx="836061" cy="911168"/>
          </a:xfrm>
          <a:prstGeom prst="rect">
            <a:avLst/>
          </a:prstGeom>
        </p:spPr>
      </p:pic>
      <p:sp>
        <p:nvSpPr>
          <p:cNvPr id="16" name="Up Arrow 11">
            <a:extLst>
              <a:ext uri="{FF2B5EF4-FFF2-40B4-BE49-F238E27FC236}">
                <a16:creationId xmlns:a16="http://schemas.microsoft.com/office/drawing/2014/main" id="{402682FF-AD8D-4D8E-8B56-E7CF0DE61499}"/>
              </a:ext>
            </a:extLst>
          </p:cNvPr>
          <p:cNvSpPr/>
          <p:nvPr/>
        </p:nvSpPr>
        <p:spPr bwMode="auto">
          <a:xfrm>
            <a:off x="7766196" y="1935778"/>
            <a:ext cx="321612" cy="1388256"/>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Up Arrow 78">
            <a:extLst>
              <a:ext uri="{FF2B5EF4-FFF2-40B4-BE49-F238E27FC236}">
                <a16:creationId xmlns:a16="http://schemas.microsoft.com/office/drawing/2014/main" id="{CDB63D5F-672D-492B-AA8D-85CD1F65AF3A}"/>
              </a:ext>
            </a:extLst>
          </p:cNvPr>
          <p:cNvSpPr/>
          <p:nvPr/>
        </p:nvSpPr>
        <p:spPr bwMode="auto">
          <a:xfrm rot="5400000">
            <a:off x="8878268" y="2820735"/>
            <a:ext cx="350504" cy="1666921"/>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Multiply 79">
            <a:extLst>
              <a:ext uri="{FF2B5EF4-FFF2-40B4-BE49-F238E27FC236}">
                <a16:creationId xmlns:a16="http://schemas.microsoft.com/office/drawing/2014/main" id="{14D94390-F46B-4608-BE6E-5E0127749F3E}"/>
              </a:ext>
            </a:extLst>
          </p:cNvPr>
          <p:cNvSpPr/>
          <p:nvPr/>
        </p:nvSpPr>
        <p:spPr bwMode="auto">
          <a:xfrm>
            <a:off x="7607987" y="2385507"/>
            <a:ext cx="612280" cy="736057"/>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9" name="Freeform 6">
            <a:extLst>
              <a:ext uri="{FF2B5EF4-FFF2-40B4-BE49-F238E27FC236}">
                <a16:creationId xmlns:a16="http://schemas.microsoft.com/office/drawing/2014/main" id="{ECE40A77-B7C8-4330-8C9C-646D639D3DDA}"/>
              </a:ext>
            </a:extLst>
          </p:cNvPr>
          <p:cNvSpPr>
            <a:spLocks/>
          </p:cNvSpPr>
          <p:nvPr/>
        </p:nvSpPr>
        <p:spPr bwMode="auto">
          <a:xfrm>
            <a:off x="8386212" y="3430882"/>
            <a:ext cx="443454" cy="448807"/>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sp>
        <p:nvSpPr>
          <p:cNvPr id="20" name="TextBox 19">
            <a:extLst>
              <a:ext uri="{FF2B5EF4-FFF2-40B4-BE49-F238E27FC236}">
                <a16:creationId xmlns:a16="http://schemas.microsoft.com/office/drawing/2014/main" id="{C0B1381C-F530-4BB7-9E04-FDAF393CB8FD}"/>
              </a:ext>
            </a:extLst>
          </p:cNvPr>
          <p:cNvSpPr txBox="1"/>
          <p:nvPr/>
        </p:nvSpPr>
        <p:spPr>
          <a:xfrm>
            <a:off x="7975140" y="1826241"/>
            <a:ext cx="1278568" cy="56351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Internet</a:t>
            </a:r>
          </a:p>
        </p:txBody>
      </p:sp>
      <p:sp>
        <p:nvSpPr>
          <p:cNvPr id="21" name="TextBox 20">
            <a:extLst>
              <a:ext uri="{FF2B5EF4-FFF2-40B4-BE49-F238E27FC236}">
                <a16:creationId xmlns:a16="http://schemas.microsoft.com/office/drawing/2014/main" id="{114A1817-B1BC-43FE-BAB6-DCAFCB033220}"/>
              </a:ext>
            </a:extLst>
          </p:cNvPr>
          <p:cNvSpPr txBox="1"/>
          <p:nvPr/>
        </p:nvSpPr>
        <p:spPr>
          <a:xfrm>
            <a:off x="8164059" y="3735708"/>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Allow only Azure service traffic</a:t>
            </a:r>
          </a:p>
        </p:txBody>
      </p:sp>
      <p:sp>
        <p:nvSpPr>
          <p:cNvPr id="22" name="TextBox 21">
            <a:extLst>
              <a:ext uri="{FF2B5EF4-FFF2-40B4-BE49-F238E27FC236}">
                <a16:creationId xmlns:a16="http://schemas.microsoft.com/office/drawing/2014/main" id="{5DC13D6F-0182-4D3C-AB8C-BB71B21E6638}"/>
              </a:ext>
            </a:extLst>
          </p:cNvPr>
          <p:cNvSpPr txBox="1"/>
          <p:nvPr/>
        </p:nvSpPr>
        <p:spPr>
          <a:xfrm>
            <a:off x="7975140" y="2359663"/>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Deny Internet outbound</a:t>
            </a:r>
          </a:p>
        </p:txBody>
      </p:sp>
      <p:pic>
        <p:nvPicPr>
          <p:cNvPr id="23" name="Picture 22">
            <a:extLst>
              <a:ext uri="{FF2B5EF4-FFF2-40B4-BE49-F238E27FC236}">
                <a16:creationId xmlns:a16="http://schemas.microsoft.com/office/drawing/2014/main" id="{C5164BBC-EE92-4D79-8C4E-38E22710C14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931830" y="2949878"/>
            <a:ext cx="497075" cy="541729"/>
          </a:xfrm>
          <a:prstGeom prst="rect">
            <a:avLst/>
          </a:prstGeom>
          <a:solidFill>
            <a:srgbClr val="002060"/>
          </a:solidFill>
          <a:ln>
            <a:solidFill>
              <a:srgbClr val="0070C0"/>
            </a:solidFill>
          </a:ln>
        </p:spPr>
      </p:pic>
      <p:pic>
        <p:nvPicPr>
          <p:cNvPr id="24" name="Picture 23">
            <a:extLst>
              <a:ext uri="{FF2B5EF4-FFF2-40B4-BE49-F238E27FC236}">
                <a16:creationId xmlns:a16="http://schemas.microsoft.com/office/drawing/2014/main" id="{2FB76616-F8D0-47EE-A297-D7C82EE5D11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1290582" y="2253990"/>
            <a:ext cx="780290" cy="850387"/>
          </a:xfrm>
          <a:prstGeom prst="rect">
            <a:avLst/>
          </a:prstGeom>
          <a:solidFill>
            <a:srgbClr val="002060"/>
          </a:solidFill>
          <a:ln>
            <a:solidFill>
              <a:srgbClr val="0070C0"/>
            </a:solidFill>
          </a:ln>
        </p:spPr>
      </p:pic>
      <p:cxnSp>
        <p:nvCxnSpPr>
          <p:cNvPr id="25" name="Straight Connector 24">
            <a:extLst>
              <a:ext uri="{FF2B5EF4-FFF2-40B4-BE49-F238E27FC236}">
                <a16:creationId xmlns:a16="http://schemas.microsoft.com/office/drawing/2014/main" id="{8B6AB749-6E39-47FC-9FB8-59CC975EE98A}"/>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6E9992C9-7B5D-4A0A-904B-565038F6DC47}"/>
              </a:ext>
            </a:extLst>
          </p:cNvPr>
          <p:cNvSpPr txBox="1"/>
          <p:nvPr/>
        </p:nvSpPr>
        <p:spPr>
          <a:xfrm>
            <a:off x="6185811" y="4296427"/>
            <a:ext cx="654386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t>Preview: Azure Storage, SQL, TrafficManager</a:t>
            </a:r>
          </a:p>
        </p:txBody>
      </p:sp>
    </p:spTree>
    <p:extLst>
      <p:ext uri="{BB962C8B-B14F-4D97-AF65-F5344CB8AC3E}">
        <p14:creationId xmlns:p14="http://schemas.microsoft.com/office/powerpoint/2010/main" val="3008770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Application Security groups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5" y="1122766"/>
            <a:ext cx="6027616" cy="5546939"/>
          </a:xfrm>
        </p:spPr>
        <p:txBody>
          <a:bodyPr/>
          <a:lstStyle/>
          <a:p>
            <a:pPr marL="457200" indent="-457200">
              <a:buFont typeface="Arial" panose="020B0604020202020204" pitchFamily="34" charset="0"/>
              <a:buChar char="•"/>
            </a:pPr>
            <a:r>
              <a:rPr lang="en-US" sz="2800" dirty="0">
                <a:latin typeface="+mn-lt"/>
              </a:rPr>
              <a:t>Group VM/NICs hiding the complexity of subnets and IP addresses</a:t>
            </a:r>
          </a:p>
          <a:p>
            <a:pPr marL="457200" indent="-457200">
              <a:buFont typeface="Arial" panose="020B0604020202020204" pitchFamily="34" charset="0"/>
              <a:buChar char="•"/>
            </a:pPr>
            <a:r>
              <a:rPr lang="en-US" sz="2800" dirty="0">
                <a:latin typeface="+mn-lt"/>
              </a:rPr>
              <a:t>Abstract security policies definition, based on customer abstractions like applications, jobs, roles, etc.</a:t>
            </a:r>
          </a:p>
          <a:p>
            <a:pPr marL="457200" indent="-457200">
              <a:buFont typeface="Arial" panose="020B0604020202020204" pitchFamily="34" charset="0"/>
              <a:buChar char="•"/>
            </a:pPr>
            <a:r>
              <a:rPr lang="en-US" sz="2800" dirty="0">
                <a:latin typeface="+mn-lt"/>
              </a:rPr>
              <a:t>Security Management improved define once, reused at scale</a:t>
            </a:r>
          </a:p>
        </p:txBody>
      </p:sp>
      <p:sp>
        <p:nvSpPr>
          <p:cNvPr id="6" name="Rectangle 5">
            <a:extLst>
              <a:ext uri="{FF2B5EF4-FFF2-40B4-BE49-F238E27FC236}">
                <a16:creationId xmlns:a16="http://schemas.microsoft.com/office/drawing/2014/main" id="{C63C6D47-56B6-4C3D-B537-CF6286A2CD9A}"/>
              </a:ext>
            </a:extLst>
          </p:cNvPr>
          <p:cNvSpPr/>
          <p:nvPr/>
        </p:nvSpPr>
        <p:spPr bwMode="auto">
          <a:xfrm>
            <a:off x="6460592" y="1168437"/>
            <a:ext cx="5637819" cy="1328950"/>
          </a:xfrm>
          <a:prstGeom prst="rect">
            <a:avLst/>
          </a:prstGeom>
          <a:solidFill>
            <a:schemeClr val="tx1">
              <a:lumMod val="85000"/>
            </a:schemeClr>
          </a:solidFill>
          <a:ln w="28575">
            <a:solidFill>
              <a:schemeClr val="accent4"/>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07153C01-8D71-40BF-8395-6F7D13BF1A19}"/>
              </a:ext>
            </a:extLst>
          </p:cNvPr>
          <p:cNvSpPr/>
          <p:nvPr/>
        </p:nvSpPr>
        <p:spPr>
          <a:xfrm>
            <a:off x="6545258" y="1262139"/>
            <a:ext cx="1298093"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WebServers</a:t>
            </a:r>
          </a:p>
        </p:txBody>
      </p:sp>
      <p:graphicFrame>
        <p:nvGraphicFramePr>
          <p:cNvPr id="9" name="Table 8">
            <a:extLst>
              <a:ext uri="{FF2B5EF4-FFF2-40B4-BE49-F238E27FC236}">
                <a16:creationId xmlns:a16="http://schemas.microsoft.com/office/drawing/2014/main" id="{F99FF0BB-E7EA-405B-ABFE-A7A5238A52A2}"/>
              </a:ext>
            </a:extLst>
          </p:cNvPr>
          <p:cNvGraphicFramePr>
            <a:graphicFrameLocks noGrp="1"/>
          </p:cNvGraphicFramePr>
          <p:nvPr>
            <p:extLst/>
          </p:nvPr>
        </p:nvGraphicFramePr>
        <p:xfrm>
          <a:off x="6443912" y="2568887"/>
          <a:ext cx="5654499" cy="1986280"/>
        </p:xfrm>
        <a:graphic>
          <a:graphicData uri="http://schemas.openxmlformats.org/drawingml/2006/table">
            <a:tbl>
              <a:tblPr>
                <a:tableStyleId>{1E171933-4619-4E11-9A3F-F7608DF75F80}</a:tableStyleId>
              </a:tblPr>
              <a:tblGrid>
                <a:gridCol w="553286">
                  <a:extLst>
                    <a:ext uri="{9D8B030D-6E8A-4147-A177-3AD203B41FA5}">
                      <a16:colId xmlns:a16="http://schemas.microsoft.com/office/drawing/2014/main" val="878956919"/>
                    </a:ext>
                  </a:extLst>
                </a:gridCol>
                <a:gridCol w="1632405">
                  <a:extLst>
                    <a:ext uri="{9D8B030D-6E8A-4147-A177-3AD203B41FA5}">
                      <a16:colId xmlns:a16="http://schemas.microsoft.com/office/drawing/2014/main" val="1546973202"/>
                    </a:ext>
                  </a:extLst>
                </a:gridCol>
                <a:gridCol w="1137684">
                  <a:extLst>
                    <a:ext uri="{9D8B030D-6E8A-4147-A177-3AD203B41FA5}">
                      <a16:colId xmlns:a16="http://schemas.microsoft.com/office/drawing/2014/main" val="236321253"/>
                    </a:ext>
                  </a:extLst>
                </a:gridCol>
                <a:gridCol w="1414130">
                  <a:extLst>
                    <a:ext uri="{9D8B030D-6E8A-4147-A177-3AD203B41FA5}">
                      <a16:colId xmlns:a16="http://schemas.microsoft.com/office/drawing/2014/main" val="2021927125"/>
                    </a:ext>
                  </a:extLst>
                </a:gridCol>
                <a:gridCol w="916994">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900" b="1" dirty="0">
                          <a:effectLst/>
                        </a:rPr>
                        <a:t>Action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Name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Source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Destination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Port</a:t>
                      </a:r>
                      <a:endParaRPr lang="en-US" sz="9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900" b="1" dirty="0">
                          <a:solidFill>
                            <a:srgbClr val="FF0000"/>
                          </a:solidFill>
                          <a:effectLst/>
                          <a:latin typeface="+mn-lt"/>
                        </a:rPr>
                        <a:t>Deny</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BlockQuarantineVMs</a:t>
                      </a: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Any</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QuarantineVMs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Any</a:t>
                      </a:r>
                    </a:p>
                  </a:txBody>
                  <a:tcPr marL="50800" marR="50800" marT="50800" marB="50800" anchor="ctr"/>
                </a:tc>
                <a:extLst>
                  <a:ext uri="{0D108BD9-81ED-4DB2-BD59-A6C34878D82A}">
                    <a16:rowId xmlns:a16="http://schemas.microsoft.com/office/drawing/2014/main" val="2431182223"/>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AllowInternetToWeb</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80,8080 (HTTP)</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160016">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AllowWebToApp</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AppServers</a:t>
                      </a:r>
                    </a:p>
                  </a:txBody>
                  <a:tcPr marL="50800" marR="50800" marT="50800" marB="50800" anchor="ctr"/>
                </a:tc>
                <a:tc>
                  <a:txBody>
                    <a:bodyPr/>
                    <a:lstStyle/>
                    <a:p>
                      <a:pPr marL="0" marR="0" fontAlgn="t">
                        <a:spcBef>
                          <a:spcPts val="0"/>
                        </a:spcBef>
                        <a:spcAft>
                          <a:spcPts val="0"/>
                        </a:spcAft>
                      </a:pPr>
                      <a:r>
                        <a:rPr lang="en-US" sz="900" dirty="0">
                          <a:effectLst/>
                        </a:rPr>
                        <a:t>443       (HTTPS)</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2308255462"/>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AllowAppToDb</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AppServers</a:t>
                      </a:r>
                      <a:endParaRPr lang="en-US" sz="9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DatabaseServers</a:t>
                      </a:r>
                    </a:p>
                  </a:txBody>
                  <a:tcPr marL="50800" marR="50800" marT="50800" marB="50800" anchor="ctr"/>
                </a:tc>
                <a:tc>
                  <a:txBody>
                    <a:bodyPr/>
                    <a:lstStyle/>
                    <a:p>
                      <a:pPr marL="0" marR="0" fontAlgn="t">
                        <a:spcBef>
                          <a:spcPts val="0"/>
                        </a:spcBef>
                        <a:spcAft>
                          <a:spcPts val="0"/>
                        </a:spcAft>
                      </a:pPr>
                      <a:r>
                        <a:rPr lang="en-US" sz="900" dirty="0">
                          <a:effectLst/>
                        </a:rPr>
                        <a:t>3306    (MySQL)</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AllowInternetToJumpboxes</a:t>
                      </a:r>
                    </a:p>
                  </a:txBody>
                  <a:tcPr marL="50800" marR="50800" marT="50800" marB="50800" anchor="ctr"/>
                </a:tc>
                <a:tc>
                  <a:txBody>
                    <a:bodyPr/>
                    <a:lstStyle/>
                    <a:p>
                      <a:pPr marL="0" marR="0" fontAlgn="t">
                        <a:spcBef>
                          <a:spcPts val="0"/>
                        </a:spcBef>
                        <a:spcAft>
                          <a:spcPts val="0"/>
                        </a:spcAft>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Jumpboxes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22          (SSH)</a:t>
                      </a:r>
                    </a:p>
                  </a:txBody>
                  <a:tcPr marL="50800" marR="50800" marT="50800" marB="50800" anchor="ctr"/>
                </a:tc>
                <a:extLst>
                  <a:ext uri="{0D108BD9-81ED-4DB2-BD59-A6C34878D82A}">
                    <a16:rowId xmlns:a16="http://schemas.microsoft.com/office/drawing/2014/main" val="3021479718"/>
                  </a:ext>
                </a:extLst>
              </a:tr>
              <a:tr h="0">
                <a:tc>
                  <a:txBody>
                    <a:bodyPr/>
                    <a:lstStyle/>
                    <a:p>
                      <a:pPr marL="0" marR="0" fontAlgn="t">
                        <a:spcBef>
                          <a:spcPts val="0"/>
                        </a:spcBef>
                        <a:spcAft>
                          <a:spcPts val="0"/>
                        </a:spcAft>
                      </a:pPr>
                      <a:r>
                        <a:rPr lang="en-US" sz="9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900" dirty="0">
                          <a:effectLst/>
                        </a:rPr>
                        <a:t>DenyAllOutBound</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0" name="Picture 9">
            <a:extLst>
              <a:ext uri="{FF2B5EF4-FFF2-40B4-BE49-F238E27FC236}">
                <a16:creationId xmlns:a16="http://schemas.microsoft.com/office/drawing/2014/main" id="{C4BC6398-44DF-46ED-891B-0F3C90D8FFC0}"/>
              </a:ext>
            </a:extLst>
          </p:cNvPr>
          <p:cNvPicPr>
            <a:picLocks noChangeAspect="1"/>
          </p:cNvPicPr>
          <p:nvPr/>
        </p:nvPicPr>
        <p:blipFill>
          <a:blip r:embed="rId3"/>
          <a:stretch>
            <a:fillRect/>
          </a:stretch>
        </p:blipFill>
        <p:spPr>
          <a:xfrm>
            <a:off x="10733746" y="1758496"/>
            <a:ext cx="1362064" cy="659391"/>
          </a:xfrm>
          <a:prstGeom prst="rect">
            <a:avLst/>
          </a:prstGeom>
        </p:spPr>
      </p:pic>
      <p:pic>
        <p:nvPicPr>
          <p:cNvPr id="11"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506688C-A581-463A-A5AB-40FD8219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15" y="2142519"/>
            <a:ext cx="309068" cy="3090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4D7CC084-8412-4426-8038-9388015C0D92}"/>
              </a:ext>
            </a:extLst>
          </p:cNvPr>
          <p:cNvGraphicFramePr>
            <a:graphicFrameLocks noGrp="1"/>
          </p:cNvGraphicFramePr>
          <p:nvPr>
            <p:extLst/>
          </p:nvPr>
        </p:nvGraphicFramePr>
        <p:xfrm>
          <a:off x="6555572" y="6618319"/>
          <a:ext cx="5654499" cy="357305"/>
        </p:xfrm>
        <a:graphic>
          <a:graphicData uri="http://schemas.openxmlformats.org/drawingml/2006/table">
            <a:tbl>
              <a:tblPr>
                <a:tableStyleId>{1E171933-4619-4E11-9A3F-F7608DF75F80}</a:tableStyleId>
              </a:tblPr>
              <a:tblGrid>
                <a:gridCol w="5654499">
                  <a:extLst>
                    <a:ext uri="{9D8B030D-6E8A-4147-A177-3AD203B41FA5}">
                      <a16:colId xmlns:a16="http://schemas.microsoft.com/office/drawing/2014/main" val="878956919"/>
                    </a:ext>
                  </a:extLst>
                </a:gridCol>
              </a:tblGrid>
              <a:tr h="357305">
                <a:tc>
                  <a:txBody>
                    <a:bodyPr/>
                    <a:lstStyle/>
                    <a:p>
                      <a:pPr marL="0" marR="0" algn="ctr" fontAlgn="t">
                        <a:spcBef>
                          <a:spcPts val="0"/>
                        </a:spcBef>
                        <a:spcAft>
                          <a:spcPts val="0"/>
                        </a:spcAft>
                      </a:pPr>
                      <a:r>
                        <a:rPr lang="en-US" sz="1600" b="1" dirty="0">
                          <a:effectLst/>
                        </a:rPr>
                        <a:t>Application Security Groups</a:t>
                      </a:r>
                      <a:endParaRPr lang="en-US" sz="1600" b="1" dirty="0">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bl>
          </a:graphicData>
        </a:graphic>
      </p:graphicFrame>
      <p:sp>
        <p:nvSpPr>
          <p:cNvPr id="13" name="Rectangle: Rounded Corners 19">
            <a:extLst>
              <a:ext uri="{FF2B5EF4-FFF2-40B4-BE49-F238E27FC236}">
                <a16:creationId xmlns:a16="http://schemas.microsoft.com/office/drawing/2014/main" id="{2DA97D5E-9999-494F-9144-051CA82E2612}"/>
              </a:ext>
            </a:extLst>
          </p:cNvPr>
          <p:cNvSpPr/>
          <p:nvPr/>
        </p:nvSpPr>
        <p:spPr>
          <a:xfrm>
            <a:off x="7976664" y="1261854"/>
            <a:ext cx="1313328"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AppServers</a:t>
            </a:r>
          </a:p>
        </p:txBody>
      </p:sp>
      <p:sp>
        <p:nvSpPr>
          <p:cNvPr id="14" name="Rectangle: Rounded Corners 19">
            <a:extLst>
              <a:ext uri="{FF2B5EF4-FFF2-40B4-BE49-F238E27FC236}">
                <a16:creationId xmlns:a16="http://schemas.microsoft.com/office/drawing/2014/main" id="{7584323B-E350-4993-9FEF-6A9C1E188C6E}"/>
              </a:ext>
            </a:extLst>
          </p:cNvPr>
          <p:cNvSpPr/>
          <p:nvPr/>
        </p:nvSpPr>
        <p:spPr>
          <a:xfrm>
            <a:off x="9423305" y="1258607"/>
            <a:ext cx="1543590"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DatabaseServers</a:t>
            </a:r>
          </a:p>
        </p:txBody>
      </p:sp>
      <p:sp>
        <p:nvSpPr>
          <p:cNvPr id="15" name="Rectangle: Rounded Corners 19">
            <a:extLst>
              <a:ext uri="{FF2B5EF4-FFF2-40B4-BE49-F238E27FC236}">
                <a16:creationId xmlns:a16="http://schemas.microsoft.com/office/drawing/2014/main" id="{0BB812D7-9AA0-44A2-A737-05AE13B0C686}"/>
              </a:ext>
            </a:extLst>
          </p:cNvPr>
          <p:cNvSpPr/>
          <p:nvPr/>
        </p:nvSpPr>
        <p:spPr>
          <a:xfrm>
            <a:off x="7114367" y="1815590"/>
            <a:ext cx="129088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Jumpboxes</a:t>
            </a:r>
          </a:p>
        </p:txBody>
      </p:sp>
      <p:sp>
        <p:nvSpPr>
          <p:cNvPr id="16" name="Rectangle: Rounded Corners 19">
            <a:extLst>
              <a:ext uri="{FF2B5EF4-FFF2-40B4-BE49-F238E27FC236}">
                <a16:creationId xmlns:a16="http://schemas.microsoft.com/office/drawing/2014/main" id="{55EE44F6-DBBC-4947-B54D-799FD69E2301}"/>
              </a:ext>
            </a:extLst>
          </p:cNvPr>
          <p:cNvSpPr/>
          <p:nvPr/>
        </p:nvSpPr>
        <p:spPr>
          <a:xfrm>
            <a:off x="8738549" y="1815590"/>
            <a:ext cx="146230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QuarantineVMs</a:t>
            </a:r>
          </a:p>
        </p:txBody>
      </p:sp>
      <p:pic>
        <p:nvPicPr>
          <p:cNvPr id="18" name="Picture 4" descr="Image result for azure container service">
            <a:extLst>
              <a:ext uri="{FF2B5EF4-FFF2-40B4-BE49-F238E27FC236}">
                <a16:creationId xmlns:a16="http://schemas.microsoft.com/office/drawing/2014/main" id="{A9B8DFBA-3A9A-4183-A1CA-53D779AD58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19" name="Left Brace 18">
            <a:extLst>
              <a:ext uri="{FF2B5EF4-FFF2-40B4-BE49-F238E27FC236}">
                <a16:creationId xmlns:a16="http://schemas.microsoft.com/office/drawing/2014/main" id="{F7D99CB2-687A-4B39-9498-05F193FDDD1D}"/>
              </a:ext>
            </a:extLst>
          </p:cNvPr>
          <p:cNvSpPr/>
          <p:nvPr/>
        </p:nvSpPr>
        <p:spPr>
          <a:xfrm>
            <a:off x="7318656"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2DB56F52-E17A-4E76-967F-B2BCFA275F71}"/>
              </a:ext>
            </a:extLst>
          </p:cNvPr>
          <p:cNvSpPr txBox="1"/>
          <p:nvPr/>
        </p:nvSpPr>
        <p:spPr>
          <a:xfrm>
            <a:off x="7361978"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p:txBody>
      </p:sp>
      <p:pic>
        <p:nvPicPr>
          <p:cNvPr id="21" name="Picture 4" descr="Image result for azure container service">
            <a:extLst>
              <a:ext uri="{FF2B5EF4-FFF2-40B4-BE49-F238E27FC236}">
                <a16:creationId xmlns:a16="http://schemas.microsoft.com/office/drawing/2014/main" id="{5C7074A7-1F29-494D-86B3-751EC244A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2" name="Left Brace 21">
            <a:extLst>
              <a:ext uri="{FF2B5EF4-FFF2-40B4-BE49-F238E27FC236}">
                <a16:creationId xmlns:a16="http://schemas.microsoft.com/office/drawing/2014/main" id="{8A023A6A-7D24-442F-BFF1-89E2E60B845C}"/>
              </a:ext>
            </a:extLst>
          </p:cNvPr>
          <p:cNvSpPr/>
          <p:nvPr/>
        </p:nvSpPr>
        <p:spPr>
          <a:xfrm>
            <a:off x="7318656"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322AB04-12F0-4AF9-A5C9-DC159FFC1B73}"/>
              </a:ext>
            </a:extLst>
          </p:cNvPr>
          <p:cNvSpPr txBox="1"/>
          <p:nvPr/>
        </p:nvSpPr>
        <p:spPr>
          <a:xfrm>
            <a:off x="7361978" y="5858320"/>
            <a:ext cx="129885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Jumboxes</a:t>
            </a:r>
          </a:p>
        </p:txBody>
      </p:sp>
      <p:pic>
        <p:nvPicPr>
          <p:cNvPr id="24" name="Picture 4" descr="Image result for azure container service">
            <a:extLst>
              <a:ext uri="{FF2B5EF4-FFF2-40B4-BE49-F238E27FC236}">
                <a16:creationId xmlns:a16="http://schemas.microsoft.com/office/drawing/2014/main" id="{910CC905-844B-42DA-931A-B4C4E12697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395642"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5" name="Left Brace 24">
            <a:extLst>
              <a:ext uri="{FF2B5EF4-FFF2-40B4-BE49-F238E27FC236}">
                <a16:creationId xmlns:a16="http://schemas.microsoft.com/office/drawing/2014/main" id="{E4528D4D-2BCF-4E87-890A-967D3B1D2C3B}"/>
              </a:ext>
            </a:extLst>
          </p:cNvPr>
          <p:cNvSpPr/>
          <p:nvPr/>
        </p:nvSpPr>
        <p:spPr>
          <a:xfrm>
            <a:off x="9256702"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CAA6CCA8-01AD-4C5B-9DDB-7EC2EA0352D2}"/>
              </a:ext>
            </a:extLst>
          </p:cNvPr>
          <p:cNvSpPr txBox="1"/>
          <p:nvPr/>
        </p:nvSpPr>
        <p:spPr>
          <a:xfrm>
            <a:off x="9300024"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p:txBody>
      </p:sp>
      <p:pic>
        <p:nvPicPr>
          <p:cNvPr id="27" name="Picture 4" descr="Image result for azure container service">
            <a:extLst>
              <a:ext uri="{FF2B5EF4-FFF2-40B4-BE49-F238E27FC236}">
                <a16:creationId xmlns:a16="http://schemas.microsoft.com/office/drawing/2014/main" id="{8FAF9A14-9D44-4E35-B5B6-4C9893290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10322172" y="5007676"/>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8" name="Left Brace 27">
            <a:extLst>
              <a:ext uri="{FF2B5EF4-FFF2-40B4-BE49-F238E27FC236}">
                <a16:creationId xmlns:a16="http://schemas.microsoft.com/office/drawing/2014/main" id="{8C54D21F-4F7B-4F82-87C8-F7DC676804DF}"/>
              </a:ext>
            </a:extLst>
          </p:cNvPr>
          <p:cNvSpPr/>
          <p:nvPr/>
        </p:nvSpPr>
        <p:spPr>
          <a:xfrm>
            <a:off x="11183232" y="5011139"/>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14B65DE9-B0B2-4B9B-BAFD-1F0D0053C295}"/>
              </a:ext>
            </a:extLst>
          </p:cNvPr>
          <p:cNvSpPr txBox="1"/>
          <p:nvPr/>
        </p:nvSpPr>
        <p:spPr>
          <a:xfrm>
            <a:off x="11226554" y="4949433"/>
            <a:ext cx="145323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p:txBody>
      </p:sp>
      <p:pic>
        <p:nvPicPr>
          <p:cNvPr id="30" name="Picture 4" descr="Image result for azure container service">
            <a:extLst>
              <a:ext uri="{FF2B5EF4-FFF2-40B4-BE49-F238E27FC236}">
                <a16:creationId xmlns:a16="http://schemas.microsoft.com/office/drawing/2014/main" id="{B0F4A8BD-6113-46E8-A1A0-E3A30BA2F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413732"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1" name="Left Brace 30">
            <a:extLst>
              <a:ext uri="{FF2B5EF4-FFF2-40B4-BE49-F238E27FC236}">
                <a16:creationId xmlns:a16="http://schemas.microsoft.com/office/drawing/2014/main" id="{FC03B89F-44B9-4EDC-8A0E-688DE3127FC1}"/>
              </a:ext>
            </a:extLst>
          </p:cNvPr>
          <p:cNvSpPr/>
          <p:nvPr/>
        </p:nvSpPr>
        <p:spPr>
          <a:xfrm>
            <a:off x="9274792"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AD40886D-B52C-407D-82FA-E641BBC42AAE}"/>
              </a:ext>
            </a:extLst>
          </p:cNvPr>
          <p:cNvSpPr txBox="1"/>
          <p:nvPr/>
        </p:nvSpPr>
        <p:spPr>
          <a:xfrm>
            <a:off x="9318114" y="5858320"/>
            <a:ext cx="1540058"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Jumpboxes</a:t>
            </a:r>
          </a:p>
        </p:txBody>
      </p:sp>
      <p:pic>
        <p:nvPicPr>
          <p:cNvPr id="33" name="Picture 4" descr="Image result for azure container service">
            <a:extLst>
              <a:ext uri="{FF2B5EF4-FFF2-40B4-BE49-F238E27FC236}">
                <a16:creationId xmlns:a16="http://schemas.microsoft.com/office/drawing/2014/main" id="{1650B2BE-2AFC-4955-8723-C7597E402EE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 uri="{28A0092B-C50C-407E-A947-70E740481C1C}">
                <a14:useLocalDpi xmlns:a14="http://schemas.microsoft.com/office/drawing/2010/main" val="0"/>
              </a:ext>
            </a:extLst>
          </a:blip>
          <a:srcRect l="72388" t="53635"/>
          <a:stretch/>
        </p:blipFill>
        <p:spPr bwMode="auto">
          <a:xfrm>
            <a:off x="10340262" y="5890561"/>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4" name="Left Brace 33">
            <a:extLst>
              <a:ext uri="{FF2B5EF4-FFF2-40B4-BE49-F238E27FC236}">
                <a16:creationId xmlns:a16="http://schemas.microsoft.com/office/drawing/2014/main" id="{A815C8EE-4824-4C72-97DC-A7ED4D68FFDA}"/>
              </a:ext>
            </a:extLst>
          </p:cNvPr>
          <p:cNvSpPr/>
          <p:nvPr/>
        </p:nvSpPr>
        <p:spPr>
          <a:xfrm>
            <a:off x="11201322" y="5894024"/>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5" name="TextBox 34">
            <a:extLst>
              <a:ext uri="{FF2B5EF4-FFF2-40B4-BE49-F238E27FC236}">
                <a16:creationId xmlns:a16="http://schemas.microsoft.com/office/drawing/2014/main" id="{4DDBC212-B60E-4C52-B206-6D374DC586DD}"/>
              </a:ext>
            </a:extLst>
          </p:cNvPr>
          <p:cNvSpPr txBox="1"/>
          <p:nvPr/>
        </p:nvSpPr>
        <p:spPr>
          <a:xfrm>
            <a:off x="11244644" y="5832318"/>
            <a:ext cx="145323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QuarantineVMs</a:t>
            </a:r>
          </a:p>
        </p:txBody>
      </p:sp>
    </p:spTree>
    <p:extLst>
      <p:ext uri="{BB962C8B-B14F-4D97-AF65-F5344CB8AC3E}">
        <p14:creationId xmlns:p14="http://schemas.microsoft.com/office/powerpoint/2010/main" val="973398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330272"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106625"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dirty="0">
                <a:solidFill>
                  <a:srgbClr val="0078D7"/>
                </a:solidFill>
                <a:latin typeface="Segoe UI Light"/>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585916"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851101"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87583" y="3765867"/>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49526"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833583"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566629"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312628" y="3765869"/>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5043713"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828570"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87697" y="2358928"/>
            <a:ext cx="969627" cy="96962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472238" y="2407852"/>
            <a:ext cx="892544" cy="871776"/>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326019" y="2350897"/>
            <a:ext cx="663915" cy="98568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4" name="Freeform 33"/>
          <p:cNvSpPr>
            <a:spLocks noChangeArrowheads="1"/>
          </p:cNvSpPr>
          <p:nvPr/>
        </p:nvSpPr>
        <p:spPr bwMode="auto">
          <a:xfrm>
            <a:off x="9877399" y="2352498"/>
            <a:ext cx="1046245" cy="1035260"/>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81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NIC</a:t>
            </a:r>
            <a:endParaRPr lang="en-GB" sz="1600" dirty="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3942008" y="6482248"/>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PIP</a:t>
            </a:r>
            <a:endParaRPr lang="en-GB" sz="1600" dirty="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33"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380411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aka.ms/citadel/azure101</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2.68271E-6 L -0.05284 -2.68271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D2209D85-2BF7-41E7-A82F-DD48FDC275DE}"/>
              </a:ext>
            </a:extLst>
          </p:cNvPr>
          <p:cNvSpPr/>
          <p:nvPr/>
        </p:nvSpPr>
        <p:spPr bwMode="auto">
          <a:xfrm>
            <a:off x="10610597" y="2967818"/>
            <a:ext cx="1220307" cy="2925795"/>
          </a:xfrm>
          <a:prstGeom prst="rect">
            <a:avLst/>
          </a:prstGeom>
          <a:noFill/>
          <a:ln w="28575">
            <a:solidFill>
              <a:schemeClr val="bg1">
                <a:lumMod val="65000"/>
              </a:schemeClr>
            </a:solidFill>
            <a:prstDash val="solid"/>
          </a:ln>
        </p:spPr>
        <p:txBody>
          <a:bodyPr lIns="182854" tIns="146283" rIns="182854" bIns="146283" anchor="t" anchorCtr="0"/>
          <a:lstStyle/>
          <a:p>
            <a:pPr algn="ctr" defTabSz="950600">
              <a:defRPr/>
            </a:pPr>
            <a:endParaRPr lang="en-US" sz="1428" kern="0" err="1">
              <a:gradFill>
                <a:gsLst>
                  <a:gs pos="1250">
                    <a:srgbClr val="353535"/>
                  </a:gs>
                  <a:gs pos="100000">
                    <a:srgbClr val="353535"/>
                  </a:gs>
                </a:gsLst>
                <a:lin ang="5400000" scaled="0"/>
              </a:gradFill>
              <a:latin typeface="Segoe UI"/>
              <a:ea typeface="MS PGothic" pitchFamily="34" charset="-128"/>
            </a:endParaRPr>
          </a:p>
        </p:txBody>
      </p:sp>
      <p:sp>
        <p:nvSpPr>
          <p:cNvPr id="11" name="Text Placeholder 10"/>
          <p:cNvSpPr>
            <a:spLocks noGrp="1"/>
          </p:cNvSpPr>
          <p:nvPr>
            <p:ph type="body" sz="quarter" idx="12"/>
          </p:nvPr>
        </p:nvSpPr>
        <p:spPr/>
        <p:txBody>
          <a:bodyPr/>
          <a:lstStyle/>
          <a:p>
            <a:r>
              <a:rPr lang="en-US"/>
              <a:t>GA</a:t>
            </a:r>
          </a:p>
          <a:p>
            <a:r>
              <a:rPr lang="en-US"/>
              <a:t>Released</a:t>
            </a:r>
          </a:p>
          <a:p>
            <a:r>
              <a:rPr lang="en-US"/>
              <a:t>Feb ‘18</a:t>
            </a:r>
            <a:endParaRPr lang="en-US" dirty="0"/>
          </a:p>
        </p:txBody>
      </p:sp>
      <p:sp>
        <p:nvSpPr>
          <p:cNvPr id="7" name="Title 6"/>
          <p:cNvSpPr>
            <a:spLocks noGrp="1"/>
          </p:cNvSpPr>
          <p:nvPr>
            <p:ph type="title"/>
          </p:nvPr>
        </p:nvSpPr>
        <p:spPr/>
        <p:txBody>
          <a:bodyPr/>
          <a:lstStyle/>
          <a:p>
            <a:r>
              <a:rPr lang="en-US" dirty="0"/>
              <a:t>vNet Service Endpoints for Storage</a:t>
            </a:r>
          </a:p>
        </p:txBody>
      </p:sp>
      <p:sp>
        <p:nvSpPr>
          <p:cNvPr id="9" name="Text Placeholder 8"/>
          <p:cNvSpPr>
            <a:spLocks noGrp="1"/>
          </p:cNvSpPr>
          <p:nvPr>
            <p:ph type="body" sz="quarter" idx="11"/>
          </p:nvPr>
        </p:nvSpPr>
        <p:spPr>
          <a:xfrm>
            <a:off x="783511" y="5895561"/>
            <a:ext cx="3396404" cy="975652"/>
          </a:xfrm>
        </p:spPr>
        <p:txBody>
          <a:bodyPr/>
          <a:lstStyle/>
          <a:p>
            <a:r>
              <a:rPr lang="en-US" dirty="0">
                <a:hlinkClick r:id="rId3"/>
              </a:rPr>
              <a:t>https://azure.microsoft.com/en-us/blog/virtual-network-service-endpoints-and-firewalls-for-azure-storage-now-generally-available/</a:t>
            </a:r>
            <a:endParaRPr lang="en-US" dirty="0"/>
          </a:p>
        </p:txBody>
      </p:sp>
      <p:grpSp>
        <p:nvGrpSpPr>
          <p:cNvPr id="22" name="Group 21">
            <a:extLst>
              <a:ext uri="{FF2B5EF4-FFF2-40B4-BE49-F238E27FC236}">
                <a16:creationId xmlns:a16="http://schemas.microsoft.com/office/drawing/2014/main" id="{D836C98B-AD38-4C50-9CDC-5128B3B68F40}"/>
              </a:ext>
            </a:extLst>
          </p:cNvPr>
          <p:cNvGrpSpPr/>
          <p:nvPr/>
        </p:nvGrpSpPr>
        <p:grpSpPr>
          <a:xfrm>
            <a:off x="10384985" y="6424118"/>
            <a:ext cx="1840660" cy="343531"/>
            <a:chOff x="10181418" y="6298727"/>
            <a:chExt cx="1804732" cy="336826"/>
          </a:xfrm>
        </p:grpSpPr>
        <p:sp>
          <p:nvSpPr>
            <p:cNvPr id="23" name="Freeform 5">
              <a:hlinkClick r:id="" action="ppaction://hlinkshowjump?jump=previousslide"/>
              <a:extLst>
                <a:ext uri="{FF2B5EF4-FFF2-40B4-BE49-F238E27FC236}">
                  <a16:creationId xmlns:a16="http://schemas.microsoft.com/office/drawing/2014/main" id="{DE09BF6A-44BE-489A-A883-4391AE10E2AB}"/>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FFFFFF"/>
                </a:solidFill>
                <a:latin typeface="Segoe UI Semilight"/>
              </a:endParaRPr>
            </a:p>
          </p:txBody>
        </p:sp>
        <p:sp>
          <p:nvSpPr>
            <p:cNvPr id="24" name="Freeform 5">
              <a:hlinkClick r:id="" action="ppaction://hlinkshowjump?jump=nextslide"/>
              <a:extLst>
                <a:ext uri="{FF2B5EF4-FFF2-40B4-BE49-F238E27FC236}">
                  <a16:creationId xmlns:a16="http://schemas.microsoft.com/office/drawing/2014/main" id="{7796B5A3-F943-4936-AD87-8AFA5A5B2231}"/>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FFFFFF"/>
                </a:solidFill>
                <a:latin typeface="Segoe UI Semilight"/>
              </a:endParaRPr>
            </a:p>
          </p:txBody>
        </p:sp>
        <p:grpSp>
          <p:nvGrpSpPr>
            <p:cNvPr id="25" name="Group 24">
              <a:extLst>
                <a:ext uri="{FF2B5EF4-FFF2-40B4-BE49-F238E27FC236}">
                  <a16:creationId xmlns:a16="http://schemas.microsoft.com/office/drawing/2014/main" id="{6D7DE55E-4504-48B4-B1F3-E169A0851D90}"/>
                </a:ext>
              </a:extLst>
            </p:cNvPr>
            <p:cNvGrpSpPr/>
            <p:nvPr/>
          </p:nvGrpSpPr>
          <p:grpSpPr>
            <a:xfrm>
              <a:off x="11160022" y="6298727"/>
              <a:ext cx="336826" cy="336826"/>
              <a:chOff x="9003250" y="423863"/>
              <a:chExt cx="336826" cy="336826"/>
            </a:xfrm>
          </p:grpSpPr>
          <p:grpSp>
            <p:nvGrpSpPr>
              <p:cNvPr id="42" name="Group 14">
                <a:extLst>
                  <a:ext uri="{FF2B5EF4-FFF2-40B4-BE49-F238E27FC236}">
                    <a16:creationId xmlns:a16="http://schemas.microsoft.com/office/drawing/2014/main" id="{B38DAF29-630B-4EC4-801A-CF5AAC67EDAF}"/>
                  </a:ext>
                </a:extLst>
              </p:cNvPr>
              <p:cNvGrpSpPr>
                <a:grpSpLocks noChangeAspect="1"/>
              </p:cNvGrpSpPr>
              <p:nvPr userDrawn="1"/>
            </p:nvGrpSpPr>
            <p:grpSpPr bwMode="auto">
              <a:xfrm>
                <a:off x="9057081" y="495300"/>
                <a:ext cx="229164" cy="179665"/>
                <a:chOff x="1201" y="104"/>
                <a:chExt cx="5278" cy="4138"/>
              </a:xfrm>
            </p:grpSpPr>
            <p:sp>
              <p:nvSpPr>
                <p:cNvPr id="44" name="Freeform 15">
                  <a:extLst>
                    <a:ext uri="{FF2B5EF4-FFF2-40B4-BE49-F238E27FC236}">
                      <a16:creationId xmlns:a16="http://schemas.microsoft.com/office/drawing/2014/main" id="{B335E490-411A-4CA1-AC41-8CC549B96D5C}"/>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45" name="Freeform 16">
                  <a:extLst>
                    <a:ext uri="{FF2B5EF4-FFF2-40B4-BE49-F238E27FC236}">
                      <a16:creationId xmlns:a16="http://schemas.microsoft.com/office/drawing/2014/main" id="{BF88EDB6-A0A8-40AA-A473-D3A584A6CD37}"/>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grpSp>
          <p:sp>
            <p:nvSpPr>
              <p:cNvPr id="43" name="Oval 42">
                <a:hlinkClick r:id="" action="ppaction://noaction"/>
                <a:extLst>
                  <a:ext uri="{FF2B5EF4-FFF2-40B4-BE49-F238E27FC236}">
                    <a16:creationId xmlns:a16="http://schemas.microsoft.com/office/drawing/2014/main" id="{8C970339-31D6-4BDF-8C7E-E1430C4C663D}"/>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err="1">
                  <a:solidFill>
                    <a:srgbClr val="FFFFFF"/>
                  </a:solidFill>
                  <a:latin typeface="Segoe UI Semilight"/>
                </a:endParaRPr>
              </a:p>
            </p:txBody>
          </p:sp>
        </p:grpSp>
        <p:grpSp>
          <p:nvGrpSpPr>
            <p:cNvPr id="26" name="Group 25">
              <a:extLst>
                <a:ext uri="{FF2B5EF4-FFF2-40B4-BE49-F238E27FC236}">
                  <a16:creationId xmlns:a16="http://schemas.microsoft.com/office/drawing/2014/main" id="{25DF14BA-AA3D-4542-92B5-223645ED0043}"/>
                </a:ext>
              </a:extLst>
            </p:cNvPr>
            <p:cNvGrpSpPr/>
            <p:nvPr/>
          </p:nvGrpSpPr>
          <p:grpSpPr>
            <a:xfrm>
              <a:off x="10181418" y="6298727"/>
              <a:ext cx="336826" cy="336826"/>
              <a:chOff x="10151852" y="440684"/>
              <a:chExt cx="336826" cy="336826"/>
            </a:xfrm>
          </p:grpSpPr>
          <p:grpSp>
            <p:nvGrpSpPr>
              <p:cNvPr id="27" name="Group 26">
                <a:extLst>
                  <a:ext uri="{FF2B5EF4-FFF2-40B4-BE49-F238E27FC236}">
                    <a16:creationId xmlns:a16="http://schemas.microsoft.com/office/drawing/2014/main" id="{EA372295-7AFE-4C03-9DA4-D53FCB0188B2}"/>
                  </a:ext>
                </a:extLst>
              </p:cNvPr>
              <p:cNvGrpSpPr/>
              <p:nvPr/>
            </p:nvGrpSpPr>
            <p:grpSpPr>
              <a:xfrm>
                <a:off x="10151853" y="609097"/>
                <a:ext cx="336825" cy="0"/>
                <a:chOff x="10151852" y="593763"/>
                <a:chExt cx="336825" cy="0"/>
              </a:xfrm>
            </p:grpSpPr>
            <p:cxnSp>
              <p:nvCxnSpPr>
                <p:cNvPr id="40" name="Straight Connector 39">
                  <a:extLst>
                    <a:ext uri="{FF2B5EF4-FFF2-40B4-BE49-F238E27FC236}">
                      <a16:creationId xmlns:a16="http://schemas.microsoft.com/office/drawing/2014/main" id="{5D6A5029-E2DD-4903-B070-EFA90433FF4B}"/>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1" name="Straight Connector 40">
                  <a:extLst>
                    <a:ext uri="{FF2B5EF4-FFF2-40B4-BE49-F238E27FC236}">
                      <a16:creationId xmlns:a16="http://schemas.microsoft.com/office/drawing/2014/main" id="{DAC2F5BA-4362-4DD9-8820-14FB157F3BB9}"/>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C32E3472-A63B-4433-A715-F8FAD8573875}"/>
                  </a:ext>
                </a:extLst>
              </p:cNvPr>
              <p:cNvGrpSpPr/>
              <p:nvPr/>
            </p:nvGrpSpPr>
            <p:grpSpPr>
              <a:xfrm>
                <a:off x="10321269" y="440684"/>
                <a:ext cx="0" cy="336826"/>
                <a:chOff x="10320265" y="423863"/>
                <a:chExt cx="0" cy="336826"/>
              </a:xfrm>
            </p:grpSpPr>
            <p:cxnSp>
              <p:nvCxnSpPr>
                <p:cNvPr id="37" name="Straight Connector 36">
                  <a:extLst>
                    <a:ext uri="{FF2B5EF4-FFF2-40B4-BE49-F238E27FC236}">
                      <a16:creationId xmlns:a16="http://schemas.microsoft.com/office/drawing/2014/main" id="{5291E408-B06C-42FB-9FA4-54CF67B13722}"/>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8" name="Straight Connector 37">
                  <a:extLst>
                    <a:ext uri="{FF2B5EF4-FFF2-40B4-BE49-F238E27FC236}">
                      <a16:creationId xmlns:a16="http://schemas.microsoft.com/office/drawing/2014/main" id="{814A8C6F-624E-4E8E-B08E-A0CFF4A894A0}"/>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9" name="Straight Connector 38">
                  <a:extLst>
                    <a:ext uri="{FF2B5EF4-FFF2-40B4-BE49-F238E27FC236}">
                      <a16:creationId xmlns:a16="http://schemas.microsoft.com/office/drawing/2014/main" id="{C89EB604-BC2C-405E-AEAE-6112CC088BD3}"/>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7B0EEA8D-0302-43BB-847A-2D87E31FDDFE}"/>
                  </a:ext>
                </a:extLst>
              </p:cNvPr>
              <p:cNvGrpSpPr/>
              <p:nvPr/>
            </p:nvGrpSpPr>
            <p:grpSpPr>
              <a:xfrm rot="18900000">
                <a:off x="10158623" y="592084"/>
                <a:ext cx="323006" cy="34301"/>
                <a:chOff x="10158567" y="631983"/>
                <a:chExt cx="323006" cy="34301"/>
              </a:xfrm>
            </p:grpSpPr>
            <p:cxnSp>
              <p:nvCxnSpPr>
                <p:cNvPr id="35" name="Straight Connector 34">
                  <a:extLst>
                    <a:ext uri="{FF2B5EF4-FFF2-40B4-BE49-F238E27FC236}">
                      <a16:creationId xmlns:a16="http://schemas.microsoft.com/office/drawing/2014/main" id="{85A603DC-DD08-4C6B-86FC-F2656F43E153}"/>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6" name="Straight Connector 35">
                  <a:extLst>
                    <a:ext uri="{FF2B5EF4-FFF2-40B4-BE49-F238E27FC236}">
                      <a16:creationId xmlns:a16="http://schemas.microsoft.com/office/drawing/2014/main" id="{21AB766C-7DA7-4941-B0D2-83E75DCCC284}"/>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0" name="Group 29">
                <a:extLst>
                  <a:ext uri="{FF2B5EF4-FFF2-40B4-BE49-F238E27FC236}">
                    <a16:creationId xmlns:a16="http://schemas.microsoft.com/office/drawing/2014/main" id="{485EF476-2328-4FAF-A784-626AE23E7716}"/>
                  </a:ext>
                </a:extLst>
              </p:cNvPr>
              <p:cNvGrpSpPr/>
              <p:nvPr/>
            </p:nvGrpSpPr>
            <p:grpSpPr>
              <a:xfrm rot="2700000">
                <a:off x="10157934" y="587792"/>
                <a:ext cx="325375" cy="43317"/>
                <a:chOff x="10158080" y="627475"/>
                <a:chExt cx="325375" cy="43317"/>
              </a:xfrm>
            </p:grpSpPr>
            <p:cxnSp>
              <p:nvCxnSpPr>
                <p:cNvPr id="32" name="Straight Connector 31">
                  <a:extLst>
                    <a:ext uri="{FF2B5EF4-FFF2-40B4-BE49-F238E27FC236}">
                      <a16:creationId xmlns:a16="http://schemas.microsoft.com/office/drawing/2014/main" id="{ADAC6E3E-6CAB-47CA-8D9B-46CFB0FFC3FD}"/>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 name="Straight Connector 32">
                  <a:extLst>
                    <a:ext uri="{FF2B5EF4-FFF2-40B4-BE49-F238E27FC236}">
                      <a16:creationId xmlns:a16="http://schemas.microsoft.com/office/drawing/2014/main" id="{12E20616-70F9-4EAE-AFA2-835F0F04D946}"/>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 name="Straight Connector 33">
                  <a:extLst>
                    <a:ext uri="{FF2B5EF4-FFF2-40B4-BE49-F238E27FC236}">
                      <a16:creationId xmlns:a16="http://schemas.microsoft.com/office/drawing/2014/main" id="{CD417BDB-0565-48AD-94AC-418B02C8A129}"/>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1" name="Oval 30">
                <a:hlinkClick r:id="" action="ppaction://noaction"/>
                <a:extLst>
                  <a:ext uri="{FF2B5EF4-FFF2-40B4-BE49-F238E27FC236}">
                    <a16:creationId xmlns:a16="http://schemas.microsoft.com/office/drawing/2014/main" id="{7469BD72-8ECF-4BB2-882E-4FC5F0D800F6}"/>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dirty="0" err="1">
                  <a:solidFill>
                    <a:srgbClr val="FFFFFF"/>
                  </a:solidFill>
                  <a:latin typeface="Segoe UI Semilight"/>
                </a:endParaRPr>
              </a:p>
            </p:txBody>
          </p:sp>
        </p:grpSp>
      </p:grpSp>
      <p:sp>
        <p:nvSpPr>
          <p:cNvPr id="174" name="Title 1">
            <a:extLst>
              <a:ext uri="{FF2B5EF4-FFF2-40B4-BE49-F238E27FC236}">
                <a16:creationId xmlns:a16="http://schemas.microsoft.com/office/drawing/2014/main" id="{A74345EC-A7A3-46FB-9A28-D7F92591850F}"/>
              </a:ext>
            </a:extLst>
          </p:cNvPr>
          <p:cNvSpPr txBox="1">
            <a:spLocks/>
          </p:cNvSpPr>
          <p:nvPr/>
        </p:nvSpPr>
        <p:spPr>
          <a:xfrm>
            <a:off x="4861484" y="592756"/>
            <a:ext cx="7459491" cy="684025"/>
          </a:xfrm>
          <a:prstGeom prst="rect">
            <a:avLst/>
          </a:prstGeom>
        </p:spPr>
        <p:txBody>
          <a:bodyPr vert="horz" lIns="93260" tIns="46630" rIns="93260" bIns="4663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932597">
              <a:defRPr/>
            </a:pPr>
            <a:r>
              <a:rPr lang="en-US" sz="2856" dirty="0">
                <a:solidFill>
                  <a:srgbClr val="0068BB"/>
                </a:solidFill>
                <a:latin typeface="Segoe UI Semilight" panose="020B0402040204020203" pitchFamily="34" charset="0"/>
                <a:cs typeface="Segoe UI Semilight" panose="020B0402040204020203" pitchFamily="34" charset="0"/>
              </a:rPr>
              <a:t>Securing PaaS Services</a:t>
            </a:r>
          </a:p>
        </p:txBody>
      </p:sp>
      <p:pic>
        <p:nvPicPr>
          <p:cNvPr id="176" name="Picture 175">
            <a:extLst>
              <a:ext uri="{FF2B5EF4-FFF2-40B4-BE49-F238E27FC236}">
                <a16:creationId xmlns:a16="http://schemas.microsoft.com/office/drawing/2014/main" id="{B043BF24-4246-4B88-A5CF-1B28763329CB}"/>
              </a:ext>
            </a:extLst>
          </p:cNvPr>
          <p:cNvPicPr>
            <a:picLocks noChangeAspect="1"/>
          </p:cNvPicPr>
          <p:nvPr/>
        </p:nvPicPr>
        <p:blipFill>
          <a:blip r:embed="rId4"/>
          <a:stretch>
            <a:fillRect/>
          </a:stretch>
        </p:blipFill>
        <p:spPr>
          <a:xfrm>
            <a:off x="10906240" y="3362041"/>
            <a:ext cx="727022" cy="707888"/>
          </a:xfrm>
          <a:prstGeom prst="rect">
            <a:avLst/>
          </a:prstGeom>
        </p:spPr>
      </p:pic>
      <p:pic>
        <p:nvPicPr>
          <p:cNvPr id="177" name="Picture 176">
            <a:extLst>
              <a:ext uri="{FF2B5EF4-FFF2-40B4-BE49-F238E27FC236}">
                <a16:creationId xmlns:a16="http://schemas.microsoft.com/office/drawing/2014/main" id="{0388F826-6CB2-4054-9701-2F6C915249FD}"/>
              </a:ext>
            </a:extLst>
          </p:cNvPr>
          <p:cNvPicPr>
            <a:picLocks noChangeAspect="1"/>
          </p:cNvPicPr>
          <p:nvPr/>
        </p:nvPicPr>
        <p:blipFill>
          <a:blip r:embed="rId5"/>
          <a:stretch>
            <a:fillRect/>
          </a:stretch>
        </p:blipFill>
        <p:spPr>
          <a:xfrm>
            <a:off x="10899227" y="4233982"/>
            <a:ext cx="772473" cy="747811"/>
          </a:xfrm>
          <a:prstGeom prst="rect">
            <a:avLst/>
          </a:prstGeom>
        </p:spPr>
      </p:pic>
      <p:grpSp>
        <p:nvGrpSpPr>
          <p:cNvPr id="178" name="Group 177">
            <a:extLst>
              <a:ext uri="{FF2B5EF4-FFF2-40B4-BE49-F238E27FC236}">
                <a16:creationId xmlns:a16="http://schemas.microsoft.com/office/drawing/2014/main" id="{A178BF1F-A497-40F0-8022-61E2363142DC}"/>
              </a:ext>
            </a:extLst>
          </p:cNvPr>
          <p:cNvGrpSpPr/>
          <p:nvPr/>
        </p:nvGrpSpPr>
        <p:grpSpPr>
          <a:xfrm>
            <a:off x="4717574" y="2789288"/>
            <a:ext cx="3853298" cy="3562895"/>
            <a:chOff x="572673" y="1626539"/>
            <a:chExt cx="4545738" cy="4526991"/>
          </a:xfrm>
        </p:grpSpPr>
        <p:sp>
          <p:nvSpPr>
            <p:cNvPr id="179" name="Rectangle 178">
              <a:extLst>
                <a:ext uri="{FF2B5EF4-FFF2-40B4-BE49-F238E27FC236}">
                  <a16:creationId xmlns:a16="http://schemas.microsoft.com/office/drawing/2014/main" id="{15B41AA6-3A9D-43CE-968A-C838FCED481C}"/>
                </a:ext>
              </a:extLst>
            </p:cNvPr>
            <p:cNvSpPr/>
            <p:nvPr/>
          </p:nvSpPr>
          <p:spPr bwMode="auto">
            <a:xfrm>
              <a:off x="572673" y="1626539"/>
              <a:ext cx="4545738" cy="4136198"/>
            </a:xfrm>
            <a:prstGeom prst="rect">
              <a:avLst/>
            </a:prstGeom>
            <a:noFill/>
            <a:ln w="28575">
              <a:solidFill>
                <a:schemeClr val="bg1">
                  <a:lumMod val="65000"/>
                </a:schemeClr>
              </a:solidFill>
              <a:prstDash val="sysDash"/>
            </a:ln>
          </p:spPr>
          <p:txBody>
            <a:bodyPr lIns="182854" tIns="146283" rIns="182854" bIns="146283" anchor="t" anchorCtr="0"/>
            <a:lstStyle/>
            <a:p>
              <a:pPr algn="ctr" defTabSz="950600">
                <a:defRPr/>
              </a:pPr>
              <a:endParaRPr lang="en-US" sz="1428" kern="0" err="1">
                <a:gradFill>
                  <a:gsLst>
                    <a:gs pos="1250">
                      <a:srgbClr val="353535"/>
                    </a:gs>
                    <a:gs pos="100000">
                      <a:srgbClr val="353535"/>
                    </a:gs>
                  </a:gsLst>
                  <a:lin ang="5400000" scaled="0"/>
                </a:gradFill>
                <a:latin typeface="Segoe UI"/>
                <a:ea typeface="MS PGothic" pitchFamily="34" charset="-128"/>
              </a:endParaRPr>
            </a:p>
          </p:txBody>
        </p:sp>
        <p:grpSp>
          <p:nvGrpSpPr>
            <p:cNvPr id="180" name="Group 179">
              <a:extLst>
                <a:ext uri="{FF2B5EF4-FFF2-40B4-BE49-F238E27FC236}">
                  <a16:creationId xmlns:a16="http://schemas.microsoft.com/office/drawing/2014/main" id="{6C1F5BBB-608E-49A1-A041-40B9C31BCBF1}"/>
                </a:ext>
              </a:extLst>
            </p:cNvPr>
            <p:cNvGrpSpPr/>
            <p:nvPr/>
          </p:nvGrpSpPr>
          <p:grpSpPr>
            <a:xfrm>
              <a:off x="4125553" y="5356604"/>
              <a:ext cx="796926" cy="796926"/>
              <a:chOff x="7903946" y="4484914"/>
              <a:chExt cx="709366" cy="709366"/>
            </a:xfrm>
          </p:grpSpPr>
          <p:sp>
            <p:nvSpPr>
              <p:cNvPr id="218" name="Oval 217">
                <a:extLst>
                  <a:ext uri="{FF2B5EF4-FFF2-40B4-BE49-F238E27FC236}">
                    <a16:creationId xmlns:a16="http://schemas.microsoft.com/office/drawing/2014/main" id="{984B4191-C3E4-4F03-ADC8-DC5E4ECF499D}"/>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82854" tIns="146283" rIns="182854" bIns="146283" anchor="t" anchorCtr="0"/>
              <a:lstStyle/>
              <a:p>
                <a:pPr algn="ctr" defTabSz="950600">
                  <a:defRPr/>
                </a:pPr>
                <a:endParaRPr lang="en-US" sz="1428" kern="0" err="1">
                  <a:gradFill>
                    <a:gsLst>
                      <a:gs pos="1250">
                        <a:srgbClr val="353535"/>
                      </a:gs>
                      <a:gs pos="100000">
                        <a:srgbClr val="353535"/>
                      </a:gs>
                    </a:gsLst>
                    <a:lin ang="5400000" scaled="0"/>
                  </a:gradFill>
                  <a:latin typeface="Segoe UI"/>
                  <a:ea typeface="MS PGothic" pitchFamily="34" charset="-128"/>
                </a:endParaRPr>
              </a:p>
            </p:txBody>
          </p:sp>
          <p:pic>
            <p:nvPicPr>
              <p:cNvPr id="219" name="Picture 218">
                <a:extLst>
                  <a:ext uri="{FF2B5EF4-FFF2-40B4-BE49-F238E27FC236}">
                    <a16:creationId xmlns:a16="http://schemas.microsoft.com/office/drawing/2014/main" id="{7F41E0ED-B518-4AC2-B351-41F8F412FA66}"/>
                  </a:ext>
                </a:extLst>
              </p:cNvPr>
              <p:cNvPicPr>
                <a:picLocks noChangeAspect="1"/>
              </p:cNvPicPr>
              <p:nvPr/>
            </p:nvPicPr>
            <p:blipFill>
              <a:blip r:embed="rId6"/>
              <a:stretch>
                <a:fillRect/>
              </a:stretch>
            </p:blipFill>
            <p:spPr>
              <a:xfrm>
                <a:off x="8084193" y="4665161"/>
                <a:ext cx="348872" cy="348872"/>
              </a:xfrm>
              <a:prstGeom prst="rect">
                <a:avLst/>
              </a:prstGeom>
              <a:ln>
                <a:noFill/>
                <a:prstDash val="sysDash"/>
              </a:ln>
            </p:spPr>
          </p:pic>
        </p:grpSp>
        <p:pic>
          <p:nvPicPr>
            <p:cNvPr id="181" name="Picture 180">
              <a:extLst>
                <a:ext uri="{FF2B5EF4-FFF2-40B4-BE49-F238E27FC236}">
                  <a16:creationId xmlns:a16="http://schemas.microsoft.com/office/drawing/2014/main" id="{BA498BAF-4383-4990-A5BE-F389A9EFAD26}"/>
                </a:ext>
              </a:extLst>
            </p:cNvPr>
            <p:cNvPicPr>
              <a:picLocks noChangeAspect="1"/>
            </p:cNvPicPr>
            <p:nvPr/>
          </p:nvPicPr>
          <p:blipFill>
            <a:blip r:embed="rId7"/>
            <a:stretch>
              <a:fillRect/>
            </a:stretch>
          </p:blipFill>
          <p:spPr>
            <a:xfrm>
              <a:off x="2269520" y="1749900"/>
              <a:ext cx="607102" cy="607102"/>
            </a:xfrm>
            <a:prstGeom prst="rect">
              <a:avLst/>
            </a:prstGeom>
          </p:spPr>
        </p:pic>
        <p:pic>
          <p:nvPicPr>
            <p:cNvPr id="182" name="Picture 181">
              <a:extLst>
                <a:ext uri="{FF2B5EF4-FFF2-40B4-BE49-F238E27FC236}">
                  <a16:creationId xmlns:a16="http://schemas.microsoft.com/office/drawing/2014/main" id="{950535F6-839A-4E9E-9C8D-E121CBF91CDA}"/>
                </a:ext>
              </a:extLst>
            </p:cNvPr>
            <p:cNvPicPr>
              <a:picLocks noChangeAspect="1"/>
            </p:cNvPicPr>
            <p:nvPr/>
          </p:nvPicPr>
          <p:blipFill>
            <a:blip r:embed="rId8"/>
            <a:stretch>
              <a:fillRect/>
            </a:stretch>
          </p:blipFill>
          <p:spPr>
            <a:xfrm>
              <a:off x="2268330" y="3142675"/>
              <a:ext cx="609483" cy="609483"/>
            </a:xfrm>
            <a:prstGeom prst="rect">
              <a:avLst/>
            </a:prstGeom>
          </p:spPr>
        </p:pic>
        <p:pic>
          <p:nvPicPr>
            <p:cNvPr id="183" name="Picture 182">
              <a:extLst>
                <a:ext uri="{FF2B5EF4-FFF2-40B4-BE49-F238E27FC236}">
                  <a16:creationId xmlns:a16="http://schemas.microsoft.com/office/drawing/2014/main" id="{967EBAA6-7E17-48BD-9537-4EB2847155C3}"/>
                </a:ext>
              </a:extLst>
            </p:cNvPr>
            <p:cNvPicPr>
              <a:picLocks noChangeAspect="1"/>
            </p:cNvPicPr>
            <p:nvPr/>
          </p:nvPicPr>
          <p:blipFill>
            <a:blip r:embed="rId8"/>
            <a:stretch>
              <a:fillRect/>
            </a:stretch>
          </p:blipFill>
          <p:spPr>
            <a:xfrm>
              <a:off x="2268330" y="4362954"/>
              <a:ext cx="609483" cy="609483"/>
            </a:xfrm>
            <a:prstGeom prst="rect">
              <a:avLst/>
            </a:prstGeom>
          </p:spPr>
        </p:pic>
        <p:grpSp>
          <p:nvGrpSpPr>
            <p:cNvPr id="184" name="Group 183">
              <a:extLst>
                <a:ext uri="{FF2B5EF4-FFF2-40B4-BE49-F238E27FC236}">
                  <a16:creationId xmlns:a16="http://schemas.microsoft.com/office/drawing/2014/main" id="{D60C2F89-EA20-4332-9BBB-4128EE09C500}"/>
                </a:ext>
              </a:extLst>
            </p:cNvPr>
            <p:cNvGrpSpPr/>
            <p:nvPr/>
          </p:nvGrpSpPr>
          <p:grpSpPr>
            <a:xfrm>
              <a:off x="1371639" y="4762742"/>
              <a:ext cx="2659907" cy="808132"/>
              <a:chOff x="1060229" y="5296140"/>
              <a:chExt cx="2659907" cy="808132"/>
            </a:xfrm>
          </p:grpSpPr>
          <p:grpSp>
            <p:nvGrpSpPr>
              <p:cNvPr id="211" name="Group 210">
                <a:extLst>
                  <a:ext uri="{FF2B5EF4-FFF2-40B4-BE49-F238E27FC236}">
                    <a16:creationId xmlns:a16="http://schemas.microsoft.com/office/drawing/2014/main" id="{D958B1AC-431F-4798-B82C-1B7209AFC4B3}"/>
                  </a:ext>
                </a:extLst>
              </p:cNvPr>
              <p:cNvGrpSpPr/>
              <p:nvPr/>
            </p:nvGrpSpPr>
            <p:grpSpPr>
              <a:xfrm>
                <a:off x="1060229" y="5497169"/>
                <a:ext cx="2402864" cy="607103"/>
                <a:chOff x="2430393" y="5497169"/>
                <a:chExt cx="2402864" cy="607103"/>
              </a:xfrm>
            </p:grpSpPr>
            <p:sp>
              <p:nvSpPr>
                <p:cNvPr id="213" name="Rectangle 212">
                  <a:extLst>
                    <a:ext uri="{FF2B5EF4-FFF2-40B4-BE49-F238E27FC236}">
                      <a16:creationId xmlns:a16="http://schemas.microsoft.com/office/drawing/2014/main" id="{39F517CF-37DA-47C0-A38C-AA2074E2F35D}"/>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cs typeface="Segoe UI" pitchFamily="34" charset="0"/>
                  </a:endParaRPr>
                </a:p>
              </p:txBody>
            </p:sp>
            <p:grpSp>
              <p:nvGrpSpPr>
                <p:cNvPr id="214" name="Group 213">
                  <a:extLst>
                    <a:ext uri="{FF2B5EF4-FFF2-40B4-BE49-F238E27FC236}">
                      <a16:creationId xmlns:a16="http://schemas.microsoft.com/office/drawing/2014/main" id="{0B20602B-7556-4B66-90CC-5D9101A14F24}"/>
                    </a:ext>
                  </a:extLst>
                </p:cNvPr>
                <p:cNvGrpSpPr/>
                <p:nvPr/>
              </p:nvGrpSpPr>
              <p:grpSpPr>
                <a:xfrm>
                  <a:off x="2608880" y="5556923"/>
                  <a:ext cx="2017472" cy="491872"/>
                  <a:chOff x="2407187" y="5556923"/>
                  <a:chExt cx="2017472" cy="491872"/>
                </a:xfrm>
              </p:grpSpPr>
              <p:pic>
                <p:nvPicPr>
                  <p:cNvPr id="215" name="Picture 214">
                    <a:extLst>
                      <a:ext uri="{FF2B5EF4-FFF2-40B4-BE49-F238E27FC236}">
                        <a16:creationId xmlns:a16="http://schemas.microsoft.com/office/drawing/2014/main" id="{3B327412-A3CF-4B5A-A0F3-842871EA3E1C}"/>
                      </a:ext>
                    </a:extLst>
                  </p:cNvPr>
                  <p:cNvPicPr>
                    <a:picLocks noChangeAspect="1"/>
                  </p:cNvPicPr>
                  <p:nvPr/>
                </p:nvPicPr>
                <p:blipFill>
                  <a:blip r:embed="rId9"/>
                  <a:stretch>
                    <a:fillRect/>
                  </a:stretch>
                </p:blipFill>
                <p:spPr>
                  <a:xfrm>
                    <a:off x="2407187" y="5556923"/>
                    <a:ext cx="478994" cy="491872"/>
                  </a:xfrm>
                  <a:prstGeom prst="rect">
                    <a:avLst/>
                  </a:prstGeom>
                </p:spPr>
              </p:pic>
              <p:pic>
                <p:nvPicPr>
                  <p:cNvPr id="216" name="Picture 215">
                    <a:extLst>
                      <a:ext uri="{FF2B5EF4-FFF2-40B4-BE49-F238E27FC236}">
                        <a16:creationId xmlns:a16="http://schemas.microsoft.com/office/drawing/2014/main" id="{5DFC2557-EEE7-43CC-9BD0-766D6A2BDA85}"/>
                      </a:ext>
                    </a:extLst>
                  </p:cNvPr>
                  <p:cNvPicPr>
                    <a:picLocks noChangeAspect="1"/>
                  </p:cNvPicPr>
                  <p:nvPr/>
                </p:nvPicPr>
                <p:blipFill>
                  <a:blip r:embed="rId9"/>
                  <a:stretch>
                    <a:fillRect/>
                  </a:stretch>
                </p:blipFill>
                <p:spPr>
                  <a:xfrm>
                    <a:off x="3176426" y="5556923"/>
                    <a:ext cx="478994" cy="491872"/>
                  </a:xfrm>
                  <a:prstGeom prst="rect">
                    <a:avLst/>
                  </a:prstGeom>
                </p:spPr>
              </p:pic>
              <p:pic>
                <p:nvPicPr>
                  <p:cNvPr id="217" name="Picture 216">
                    <a:extLst>
                      <a:ext uri="{FF2B5EF4-FFF2-40B4-BE49-F238E27FC236}">
                        <a16:creationId xmlns:a16="http://schemas.microsoft.com/office/drawing/2014/main" id="{A8313F5F-41FD-45E3-81BA-711F3A368D5B}"/>
                      </a:ext>
                    </a:extLst>
                  </p:cNvPr>
                  <p:cNvPicPr>
                    <a:picLocks noChangeAspect="1"/>
                  </p:cNvPicPr>
                  <p:nvPr/>
                </p:nvPicPr>
                <p:blipFill>
                  <a:blip r:embed="rId9"/>
                  <a:stretch>
                    <a:fillRect/>
                  </a:stretch>
                </p:blipFill>
                <p:spPr>
                  <a:xfrm>
                    <a:off x="3945665" y="5556923"/>
                    <a:ext cx="478994" cy="491872"/>
                  </a:xfrm>
                  <a:prstGeom prst="rect">
                    <a:avLst/>
                  </a:prstGeom>
                </p:spPr>
              </p:pic>
            </p:grpSp>
          </p:grpSp>
          <p:pic>
            <p:nvPicPr>
              <p:cNvPr id="212" name="Picture 211">
                <a:extLst>
                  <a:ext uri="{FF2B5EF4-FFF2-40B4-BE49-F238E27FC236}">
                    <a16:creationId xmlns:a16="http://schemas.microsoft.com/office/drawing/2014/main" id="{F4D22237-E5B8-4732-85C2-F9A7D8362565}"/>
                  </a:ext>
                </a:extLst>
              </p:cNvPr>
              <p:cNvPicPr>
                <a:picLocks noChangeAspect="1"/>
              </p:cNvPicPr>
              <p:nvPr/>
            </p:nvPicPr>
            <p:blipFill>
              <a:blip r:embed="rId10"/>
              <a:stretch>
                <a:fillRect/>
              </a:stretch>
            </p:blipFill>
            <p:spPr>
              <a:xfrm>
                <a:off x="3318079" y="5296140"/>
                <a:ext cx="402057" cy="402057"/>
              </a:xfrm>
              <a:prstGeom prst="rect">
                <a:avLst/>
              </a:prstGeom>
            </p:spPr>
          </p:pic>
        </p:grpSp>
        <p:grpSp>
          <p:nvGrpSpPr>
            <p:cNvPr id="185" name="Group 184">
              <a:extLst>
                <a:ext uri="{FF2B5EF4-FFF2-40B4-BE49-F238E27FC236}">
                  <a16:creationId xmlns:a16="http://schemas.microsoft.com/office/drawing/2014/main" id="{565D2B85-FB35-4F3A-8399-AD9354AD2AB5}"/>
                </a:ext>
              </a:extLst>
            </p:cNvPr>
            <p:cNvGrpSpPr/>
            <p:nvPr/>
          </p:nvGrpSpPr>
          <p:grpSpPr>
            <a:xfrm>
              <a:off x="795982" y="3540099"/>
              <a:ext cx="3780675" cy="802222"/>
              <a:chOff x="484572" y="4073497"/>
              <a:chExt cx="3780675" cy="802222"/>
            </a:xfrm>
          </p:grpSpPr>
          <p:grpSp>
            <p:nvGrpSpPr>
              <p:cNvPr id="199" name="Group 198">
                <a:extLst>
                  <a:ext uri="{FF2B5EF4-FFF2-40B4-BE49-F238E27FC236}">
                    <a16:creationId xmlns:a16="http://schemas.microsoft.com/office/drawing/2014/main" id="{B469B4BB-6A8D-4AFD-AA28-0CE962A79AA7}"/>
                  </a:ext>
                </a:extLst>
              </p:cNvPr>
              <p:cNvGrpSpPr/>
              <p:nvPr/>
            </p:nvGrpSpPr>
            <p:grpSpPr>
              <a:xfrm>
                <a:off x="484572" y="4268616"/>
                <a:ext cx="3554179" cy="607103"/>
                <a:chOff x="967021" y="4268616"/>
                <a:chExt cx="3554179" cy="607103"/>
              </a:xfrm>
            </p:grpSpPr>
            <p:sp>
              <p:nvSpPr>
                <p:cNvPr id="201" name="Rectangle 200">
                  <a:extLst>
                    <a:ext uri="{FF2B5EF4-FFF2-40B4-BE49-F238E27FC236}">
                      <a16:creationId xmlns:a16="http://schemas.microsoft.com/office/drawing/2014/main" id="{32BC132B-5553-4F3F-B3D4-D0233C788A5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cs typeface="Segoe UI" pitchFamily="34" charset="0"/>
                  </a:endParaRPr>
                </a:p>
              </p:txBody>
            </p:sp>
            <p:pic>
              <p:nvPicPr>
                <p:cNvPr id="202" name="Picture 201">
                  <a:extLst>
                    <a:ext uri="{FF2B5EF4-FFF2-40B4-BE49-F238E27FC236}">
                      <a16:creationId xmlns:a16="http://schemas.microsoft.com/office/drawing/2014/main" id="{B907612C-2B47-495D-9EAF-53867D6FDC50}"/>
                    </a:ext>
                  </a:extLst>
                </p:cNvPr>
                <p:cNvPicPr>
                  <a:picLocks noChangeAspect="1"/>
                </p:cNvPicPr>
                <p:nvPr/>
              </p:nvPicPr>
              <p:blipFill>
                <a:blip r:embed="rId11"/>
                <a:stretch>
                  <a:fillRect/>
                </a:stretch>
              </p:blipFill>
              <p:spPr>
                <a:xfrm>
                  <a:off x="1087708" y="4364897"/>
                  <a:ext cx="431484" cy="431480"/>
                </a:xfrm>
                <a:prstGeom prst="rect">
                  <a:avLst/>
                </a:prstGeom>
              </p:spPr>
            </p:pic>
            <p:pic>
              <p:nvPicPr>
                <p:cNvPr id="203" name="Picture 202">
                  <a:extLst>
                    <a:ext uri="{FF2B5EF4-FFF2-40B4-BE49-F238E27FC236}">
                      <a16:creationId xmlns:a16="http://schemas.microsoft.com/office/drawing/2014/main" id="{3012A4CD-000C-4390-9B42-5AB933D94AA1}"/>
                    </a:ext>
                  </a:extLst>
                </p:cNvPr>
                <p:cNvPicPr>
                  <a:picLocks noChangeAspect="1"/>
                </p:cNvPicPr>
                <p:nvPr/>
              </p:nvPicPr>
              <p:blipFill>
                <a:blip r:embed="rId11"/>
                <a:stretch>
                  <a:fillRect/>
                </a:stretch>
              </p:blipFill>
              <p:spPr>
                <a:xfrm>
                  <a:off x="1651454" y="4364897"/>
                  <a:ext cx="431484" cy="431480"/>
                </a:xfrm>
                <a:prstGeom prst="rect">
                  <a:avLst/>
                </a:prstGeom>
              </p:spPr>
            </p:pic>
            <p:pic>
              <p:nvPicPr>
                <p:cNvPr id="204" name="Picture 203">
                  <a:extLst>
                    <a:ext uri="{FF2B5EF4-FFF2-40B4-BE49-F238E27FC236}">
                      <a16:creationId xmlns:a16="http://schemas.microsoft.com/office/drawing/2014/main" id="{2E08BF86-D270-4E6D-A471-E4E0D71F412C}"/>
                    </a:ext>
                  </a:extLst>
                </p:cNvPr>
                <p:cNvPicPr>
                  <a:picLocks noChangeAspect="1"/>
                </p:cNvPicPr>
                <p:nvPr/>
              </p:nvPicPr>
              <p:blipFill>
                <a:blip r:embed="rId11"/>
                <a:stretch>
                  <a:fillRect/>
                </a:stretch>
              </p:blipFill>
              <p:spPr>
                <a:xfrm>
                  <a:off x="2215200" y="4364897"/>
                  <a:ext cx="431484" cy="431480"/>
                </a:xfrm>
                <a:prstGeom prst="rect">
                  <a:avLst/>
                </a:prstGeom>
              </p:spPr>
            </p:pic>
            <p:pic>
              <p:nvPicPr>
                <p:cNvPr id="205" name="Picture 204">
                  <a:extLst>
                    <a:ext uri="{FF2B5EF4-FFF2-40B4-BE49-F238E27FC236}">
                      <a16:creationId xmlns:a16="http://schemas.microsoft.com/office/drawing/2014/main" id="{659CDD52-6F0B-46BF-A5A2-E70400E4B8F3}"/>
                    </a:ext>
                  </a:extLst>
                </p:cNvPr>
                <p:cNvPicPr>
                  <a:picLocks noChangeAspect="1"/>
                </p:cNvPicPr>
                <p:nvPr/>
              </p:nvPicPr>
              <p:blipFill>
                <a:blip r:embed="rId11"/>
                <a:stretch>
                  <a:fillRect/>
                </a:stretch>
              </p:blipFill>
              <p:spPr>
                <a:xfrm>
                  <a:off x="2778946" y="4364897"/>
                  <a:ext cx="431484" cy="431480"/>
                </a:xfrm>
                <a:prstGeom prst="rect">
                  <a:avLst/>
                </a:prstGeom>
              </p:spPr>
            </p:pic>
            <p:pic>
              <p:nvPicPr>
                <p:cNvPr id="206" name="Picture 205">
                  <a:extLst>
                    <a:ext uri="{FF2B5EF4-FFF2-40B4-BE49-F238E27FC236}">
                      <a16:creationId xmlns:a16="http://schemas.microsoft.com/office/drawing/2014/main" id="{6676148F-B27F-40EF-90AE-2C007F797A6C}"/>
                    </a:ext>
                  </a:extLst>
                </p:cNvPr>
                <p:cNvPicPr>
                  <a:picLocks noChangeAspect="1"/>
                </p:cNvPicPr>
                <p:nvPr/>
              </p:nvPicPr>
              <p:blipFill>
                <a:blip r:embed="rId11"/>
                <a:stretch>
                  <a:fillRect/>
                </a:stretch>
              </p:blipFill>
              <p:spPr>
                <a:xfrm>
                  <a:off x="3950609" y="4364897"/>
                  <a:ext cx="431484" cy="431480"/>
                </a:xfrm>
                <a:prstGeom prst="rect">
                  <a:avLst/>
                </a:prstGeom>
              </p:spPr>
            </p:pic>
            <p:grpSp>
              <p:nvGrpSpPr>
                <p:cNvPr id="207" name="Group 206">
                  <a:extLst>
                    <a:ext uri="{FF2B5EF4-FFF2-40B4-BE49-F238E27FC236}">
                      <a16:creationId xmlns:a16="http://schemas.microsoft.com/office/drawing/2014/main" id="{4FF828F5-9EAD-447E-B752-54AFE45555A5}"/>
                    </a:ext>
                  </a:extLst>
                </p:cNvPr>
                <p:cNvGrpSpPr/>
                <p:nvPr/>
              </p:nvGrpSpPr>
              <p:grpSpPr>
                <a:xfrm>
                  <a:off x="3444818" y="4527512"/>
                  <a:ext cx="290514" cy="71909"/>
                  <a:chOff x="5097552" y="-533400"/>
                  <a:chExt cx="290514" cy="71909"/>
                </a:xfrm>
              </p:grpSpPr>
              <p:sp>
                <p:nvSpPr>
                  <p:cNvPr id="208" name="Oval 207">
                    <a:extLst>
                      <a:ext uri="{FF2B5EF4-FFF2-40B4-BE49-F238E27FC236}">
                        <a16:creationId xmlns:a16="http://schemas.microsoft.com/office/drawing/2014/main" id="{B0E6C3EC-0753-4E5B-A87F-C4E9B774699C}"/>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0C18A5AF-ED10-44BC-B7F0-374E2226A5B7}"/>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E607A336-6F61-485D-8AC2-D20520FBE415}"/>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200" name="Picture 199">
                <a:extLst>
                  <a:ext uri="{FF2B5EF4-FFF2-40B4-BE49-F238E27FC236}">
                    <a16:creationId xmlns:a16="http://schemas.microsoft.com/office/drawing/2014/main" id="{6E0D07C6-4F2E-4888-9FAC-2987BE557C71}"/>
                  </a:ext>
                </a:extLst>
              </p:cNvPr>
              <p:cNvPicPr>
                <a:picLocks noChangeAspect="1"/>
              </p:cNvPicPr>
              <p:nvPr/>
            </p:nvPicPr>
            <p:blipFill>
              <a:blip r:embed="rId10"/>
              <a:stretch>
                <a:fillRect/>
              </a:stretch>
            </p:blipFill>
            <p:spPr>
              <a:xfrm>
                <a:off x="3863190" y="4073497"/>
                <a:ext cx="402057" cy="402057"/>
              </a:xfrm>
              <a:prstGeom prst="rect">
                <a:avLst/>
              </a:prstGeom>
            </p:spPr>
          </p:pic>
        </p:grpSp>
        <p:grpSp>
          <p:nvGrpSpPr>
            <p:cNvPr id="186" name="Group 185">
              <a:extLst>
                <a:ext uri="{FF2B5EF4-FFF2-40B4-BE49-F238E27FC236}">
                  <a16:creationId xmlns:a16="http://schemas.microsoft.com/office/drawing/2014/main" id="{49C21EA2-4DE9-4B83-B5EE-EABCC45F8F3F}"/>
                </a:ext>
              </a:extLst>
            </p:cNvPr>
            <p:cNvGrpSpPr/>
            <p:nvPr/>
          </p:nvGrpSpPr>
          <p:grpSpPr>
            <a:xfrm>
              <a:off x="795982" y="2309313"/>
              <a:ext cx="3780675" cy="804454"/>
              <a:chOff x="484572" y="2842711"/>
              <a:chExt cx="3780675" cy="804454"/>
            </a:xfrm>
          </p:grpSpPr>
          <p:grpSp>
            <p:nvGrpSpPr>
              <p:cNvPr id="187" name="Group 186">
                <a:extLst>
                  <a:ext uri="{FF2B5EF4-FFF2-40B4-BE49-F238E27FC236}">
                    <a16:creationId xmlns:a16="http://schemas.microsoft.com/office/drawing/2014/main" id="{F21711F6-C76D-4192-B3D6-7E6636457977}"/>
                  </a:ext>
                </a:extLst>
              </p:cNvPr>
              <p:cNvGrpSpPr/>
              <p:nvPr/>
            </p:nvGrpSpPr>
            <p:grpSpPr>
              <a:xfrm>
                <a:off x="484572" y="3040062"/>
                <a:ext cx="3554179" cy="607103"/>
                <a:chOff x="967021" y="3040062"/>
                <a:chExt cx="3554179" cy="607103"/>
              </a:xfrm>
            </p:grpSpPr>
            <p:sp>
              <p:nvSpPr>
                <p:cNvPr id="189" name="Rectangle 188">
                  <a:extLst>
                    <a:ext uri="{FF2B5EF4-FFF2-40B4-BE49-F238E27FC236}">
                      <a16:creationId xmlns:a16="http://schemas.microsoft.com/office/drawing/2014/main" id="{36EB90EB-6F76-4E01-977D-1563609C66DD}"/>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cs typeface="Segoe UI" pitchFamily="34" charset="0"/>
                  </a:endParaRPr>
                </a:p>
              </p:txBody>
            </p:sp>
            <p:pic>
              <p:nvPicPr>
                <p:cNvPr id="190" name="Picture 189">
                  <a:extLst>
                    <a:ext uri="{FF2B5EF4-FFF2-40B4-BE49-F238E27FC236}">
                      <a16:creationId xmlns:a16="http://schemas.microsoft.com/office/drawing/2014/main" id="{17AD85AD-D844-4F45-B104-BAF4D039994C}"/>
                    </a:ext>
                  </a:extLst>
                </p:cNvPr>
                <p:cNvPicPr>
                  <a:picLocks noChangeAspect="1"/>
                </p:cNvPicPr>
                <p:nvPr/>
              </p:nvPicPr>
              <p:blipFill>
                <a:blip r:embed="rId11"/>
                <a:stretch>
                  <a:fillRect/>
                </a:stretch>
              </p:blipFill>
              <p:spPr>
                <a:xfrm>
                  <a:off x="1087708" y="3139448"/>
                  <a:ext cx="431484" cy="431480"/>
                </a:xfrm>
                <a:prstGeom prst="rect">
                  <a:avLst/>
                </a:prstGeom>
              </p:spPr>
            </p:pic>
            <p:pic>
              <p:nvPicPr>
                <p:cNvPr id="191" name="Picture 190">
                  <a:extLst>
                    <a:ext uri="{FF2B5EF4-FFF2-40B4-BE49-F238E27FC236}">
                      <a16:creationId xmlns:a16="http://schemas.microsoft.com/office/drawing/2014/main" id="{0B523AFF-A811-4FD1-8BC3-C2A6099D4C13}"/>
                    </a:ext>
                  </a:extLst>
                </p:cNvPr>
                <p:cNvPicPr>
                  <a:picLocks noChangeAspect="1"/>
                </p:cNvPicPr>
                <p:nvPr/>
              </p:nvPicPr>
              <p:blipFill>
                <a:blip r:embed="rId11"/>
                <a:stretch>
                  <a:fillRect/>
                </a:stretch>
              </p:blipFill>
              <p:spPr>
                <a:xfrm>
                  <a:off x="1651454" y="3139448"/>
                  <a:ext cx="431484" cy="431480"/>
                </a:xfrm>
                <a:prstGeom prst="rect">
                  <a:avLst/>
                </a:prstGeom>
              </p:spPr>
            </p:pic>
            <p:pic>
              <p:nvPicPr>
                <p:cNvPr id="192" name="Picture 191">
                  <a:extLst>
                    <a:ext uri="{FF2B5EF4-FFF2-40B4-BE49-F238E27FC236}">
                      <a16:creationId xmlns:a16="http://schemas.microsoft.com/office/drawing/2014/main" id="{6B4011A4-3019-4FAB-BCEA-7FFA9587256E}"/>
                    </a:ext>
                  </a:extLst>
                </p:cNvPr>
                <p:cNvPicPr>
                  <a:picLocks noChangeAspect="1"/>
                </p:cNvPicPr>
                <p:nvPr/>
              </p:nvPicPr>
              <p:blipFill>
                <a:blip r:embed="rId11"/>
                <a:stretch>
                  <a:fillRect/>
                </a:stretch>
              </p:blipFill>
              <p:spPr>
                <a:xfrm>
                  <a:off x="2215200" y="3139448"/>
                  <a:ext cx="431484" cy="431480"/>
                </a:xfrm>
                <a:prstGeom prst="rect">
                  <a:avLst/>
                </a:prstGeom>
              </p:spPr>
            </p:pic>
            <p:pic>
              <p:nvPicPr>
                <p:cNvPr id="193" name="Picture 192">
                  <a:extLst>
                    <a:ext uri="{FF2B5EF4-FFF2-40B4-BE49-F238E27FC236}">
                      <a16:creationId xmlns:a16="http://schemas.microsoft.com/office/drawing/2014/main" id="{E368AC47-2237-4E19-BB54-70C939C02ADF}"/>
                    </a:ext>
                  </a:extLst>
                </p:cNvPr>
                <p:cNvPicPr>
                  <a:picLocks noChangeAspect="1"/>
                </p:cNvPicPr>
                <p:nvPr/>
              </p:nvPicPr>
              <p:blipFill>
                <a:blip r:embed="rId11"/>
                <a:stretch>
                  <a:fillRect/>
                </a:stretch>
              </p:blipFill>
              <p:spPr>
                <a:xfrm>
                  <a:off x="2778946" y="3139448"/>
                  <a:ext cx="431484" cy="431480"/>
                </a:xfrm>
                <a:prstGeom prst="rect">
                  <a:avLst/>
                </a:prstGeom>
              </p:spPr>
            </p:pic>
            <p:pic>
              <p:nvPicPr>
                <p:cNvPr id="194" name="Picture 193">
                  <a:extLst>
                    <a:ext uri="{FF2B5EF4-FFF2-40B4-BE49-F238E27FC236}">
                      <a16:creationId xmlns:a16="http://schemas.microsoft.com/office/drawing/2014/main" id="{0FDB677A-D399-4C28-A5B3-CE077D4D4840}"/>
                    </a:ext>
                  </a:extLst>
                </p:cNvPr>
                <p:cNvPicPr>
                  <a:picLocks noChangeAspect="1"/>
                </p:cNvPicPr>
                <p:nvPr/>
              </p:nvPicPr>
              <p:blipFill>
                <a:blip r:embed="rId11"/>
                <a:stretch>
                  <a:fillRect/>
                </a:stretch>
              </p:blipFill>
              <p:spPr>
                <a:xfrm>
                  <a:off x="3950609" y="3132838"/>
                  <a:ext cx="431484" cy="431480"/>
                </a:xfrm>
                <a:prstGeom prst="rect">
                  <a:avLst/>
                </a:prstGeom>
              </p:spPr>
            </p:pic>
            <p:grpSp>
              <p:nvGrpSpPr>
                <p:cNvPr id="195" name="Group 194">
                  <a:extLst>
                    <a:ext uri="{FF2B5EF4-FFF2-40B4-BE49-F238E27FC236}">
                      <a16:creationId xmlns:a16="http://schemas.microsoft.com/office/drawing/2014/main" id="{5E29A4EC-058B-469F-867D-1E25DF099D63}"/>
                    </a:ext>
                  </a:extLst>
                </p:cNvPr>
                <p:cNvGrpSpPr/>
                <p:nvPr/>
              </p:nvGrpSpPr>
              <p:grpSpPr>
                <a:xfrm>
                  <a:off x="3444818" y="3319233"/>
                  <a:ext cx="290514" cy="71909"/>
                  <a:chOff x="5097552" y="-533400"/>
                  <a:chExt cx="290514" cy="71909"/>
                </a:xfrm>
              </p:grpSpPr>
              <p:sp>
                <p:nvSpPr>
                  <p:cNvPr id="196" name="Oval 195">
                    <a:extLst>
                      <a:ext uri="{FF2B5EF4-FFF2-40B4-BE49-F238E27FC236}">
                        <a16:creationId xmlns:a16="http://schemas.microsoft.com/office/drawing/2014/main" id="{184C93D3-5D51-4B6B-B5AF-89772377C143}"/>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65D088AA-4CF4-4699-B2B6-E772F3542AA5}"/>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79434856-0869-461A-B1D6-9B1952FACB27}"/>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88" name="Picture 187">
                <a:extLst>
                  <a:ext uri="{FF2B5EF4-FFF2-40B4-BE49-F238E27FC236}">
                    <a16:creationId xmlns:a16="http://schemas.microsoft.com/office/drawing/2014/main" id="{5E4ABC0B-B8D0-4A37-B1F3-F4B7D031252A}"/>
                  </a:ext>
                </a:extLst>
              </p:cNvPr>
              <p:cNvPicPr>
                <a:picLocks noChangeAspect="1"/>
              </p:cNvPicPr>
              <p:nvPr/>
            </p:nvPicPr>
            <p:blipFill>
              <a:blip r:embed="rId10"/>
              <a:stretch>
                <a:fillRect/>
              </a:stretch>
            </p:blipFill>
            <p:spPr>
              <a:xfrm>
                <a:off x="3863190" y="2842711"/>
                <a:ext cx="402057" cy="402057"/>
              </a:xfrm>
              <a:prstGeom prst="rect">
                <a:avLst/>
              </a:prstGeom>
            </p:spPr>
          </p:pic>
        </p:grpSp>
      </p:grpSp>
      <p:grpSp>
        <p:nvGrpSpPr>
          <p:cNvPr id="220" name="Group 219">
            <a:extLst>
              <a:ext uri="{FF2B5EF4-FFF2-40B4-BE49-F238E27FC236}">
                <a16:creationId xmlns:a16="http://schemas.microsoft.com/office/drawing/2014/main" id="{EDDCA8DA-5F72-43DA-BFD2-C65413CF9A48}"/>
              </a:ext>
            </a:extLst>
          </p:cNvPr>
          <p:cNvGrpSpPr/>
          <p:nvPr/>
        </p:nvGrpSpPr>
        <p:grpSpPr>
          <a:xfrm>
            <a:off x="10972747" y="1218602"/>
            <a:ext cx="548556" cy="495981"/>
            <a:chOff x="7997429" y="912040"/>
            <a:chExt cx="1015942" cy="1015942"/>
          </a:xfrm>
        </p:grpSpPr>
        <p:sp>
          <p:nvSpPr>
            <p:cNvPr id="221" name="Oval 220">
              <a:extLst>
                <a:ext uri="{FF2B5EF4-FFF2-40B4-BE49-F238E27FC236}">
                  <a16:creationId xmlns:a16="http://schemas.microsoft.com/office/drawing/2014/main" id="{5CB495FC-7D52-47BB-BDEF-7659B5CB99B5}"/>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82854" tIns="146283" rIns="182854" bIns="146283" anchor="t" anchorCtr="0"/>
            <a:lstStyle/>
            <a:p>
              <a:pPr algn="ctr" defTabSz="950600">
                <a:defRPr/>
              </a:pPr>
              <a:endParaRPr lang="en-US" sz="1428" kern="0" err="1">
                <a:gradFill>
                  <a:gsLst>
                    <a:gs pos="1250">
                      <a:srgbClr val="353535"/>
                    </a:gs>
                    <a:gs pos="100000">
                      <a:srgbClr val="353535"/>
                    </a:gs>
                  </a:gsLst>
                  <a:lin ang="5400000" scaled="0"/>
                </a:gradFill>
                <a:latin typeface="Segoe UI"/>
                <a:ea typeface="MS PGothic" pitchFamily="34" charset="-128"/>
              </a:endParaRPr>
            </a:p>
          </p:txBody>
        </p:sp>
        <p:sp>
          <p:nvSpPr>
            <p:cNvPr id="222" name="globe_2">
              <a:extLst>
                <a:ext uri="{FF2B5EF4-FFF2-40B4-BE49-F238E27FC236}">
                  <a16:creationId xmlns:a16="http://schemas.microsoft.com/office/drawing/2014/main" id="{F42CF97B-5F7C-474D-B23B-53CE3A641063}"/>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428">
                <a:gradFill>
                  <a:gsLst>
                    <a:gs pos="0">
                      <a:srgbClr val="505050"/>
                    </a:gs>
                    <a:gs pos="100000">
                      <a:srgbClr val="505050"/>
                    </a:gs>
                  </a:gsLst>
                </a:gradFill>
                <a:latin typeface="Segoe UI"/>
              </a:endParaRPr>
            </a:p>
          </p:txBody>
        </p:sp>
      </p:grpSp>
      <p:cxnSp>
        <p:nvCxnSpPr>
          <p:cNvPr id="223" name="Connector: Elbow 222">
            <a:extLst>
              <a:ext uri="{FF2B5EF4-FFF2-40B4-BE49-F238E27FC236}">
                <a16:creationId xmlns:a16="http://schemas.microsoft.com/office/drawing/2014/main" id="{28E0EF0F-8EB0-477F-9525-348C22FC3111}"/>
              </a:ext>
            </a:extLst>
          </p:cNvPr>
          <p:cNvCxnSpPr>
            <a:cxnSpLocks/>
          </p:cNvCxnSpPr>
          <p:nvPr/>
        </p:nvCxnSpPr>
        <p:spPr>
          <a:xfrm rot="16200000" flipH="1">
            <a:off x="10629115" y="2334219"/>
            <a:ext cx="1246325" cy="20870"/>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224" name="Picture 223">
            <a:extLst>
              <a:ext uri="{FF2B5EF4-FFF2-40B4-BE49-F238E27FC236}">
                <a16:creationId xmlns:a16="http://schemas.microsoft.com/office/drawing/2014/main" id="{91605427-FF59-4FB9-A342-22D293635FC6}"/>
              </a:ext>
            </a:extLst>
          </p:cNvPr>
          <p:cNvPicPr>
            <a:picLocks noChangeAspect="1"/>
          </p:cNvPicPr>
          <p:nvPr/>
        </p:nvPicPr>
        <p:blipFill>
          <a:blip r:embed="rId12"/>
          <a:stretch>
            <a:fillRect/>
          </a:stretch>
        </p:blipFill>
        <p:spPr>
          <a:xfrm>
            <a:off x="11018041" y="2070148"/>
            <a:ext cx="506816" cy="416985"/>
          </a:xfrm>
          <a:prstGeom prst="rect">
            <a:avLst/>
          </a:prstGeom>
        </p:spPr>
      </p:pic>
      <p:pic>
        <p:nvPicPr>
          <p:cNvPr id="225" name="Graphic 224">
            <a:extLst>
              <a:ext uri="{FF2B5EF4-FFF2-40B4-BE49-F238E27FC236}">
                <a16:creationId xmlns:a16="http://schemas.microsoft.com/office/drawing/2014/main" id="{82E14CEB-28B9-4FCB-84E5-CACBF7D402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72609" y="4171813"/>
            <a:ext cx="441790" cy="363484"/>
          </a:xfrm>
          <a:prstGeom prst="rect">
            <a:avLst/>
          </a:prstGeom>
        </p:spPr>
      </p:pic>
      <p:cxnSp>
        <p:nvCxnSpPr>
          <p:cNvPr id="226" name="Connector: Elbow 225">
            <a:extLst>
              <a:ext uri="{FF2B5EF4-FFF2-40B4-BE49-F238E27FC236}">
                <a16:creationId xmlns:a16="http://schemas.microsoft.com/office/drawing/2014/main" id="{4191FE13-DD54-4557-847F-2472588AF582}"/>
              </a:ext>
            </a:extLst>
          </p:cNvPr>
          <p:cNvCxnSpPr>
            <a:cxnSpLocks/>
          </p:cNvCxnSpPr>
          <p:nvPr/>
        </p:nvCxnSpPr>
        <p:spPr>
          <a:xfrm flipV="1">
            <a:off x="8065616" y="3802458"/>
            <a:ext cx="2728210" cy="3660"/>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5C2FD8A-EB6D-4373-954C-38834EA1291F}"/>
              </a:ext>
            </a:extLst>
          </p:cNvPr>
          <p:cNvCxnSpPr>
            <a:cxnSpLocks/>
          </p:cNvCxnSpPr>
          <p:nvPr/>
        </p:nvCxnSpPr>
        <p:spPr>
          <a:xfrm>
            <a:off x="8059964" y="4657688"/>
            <a:ext cx="2733862"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8" name="Cylinder 227">
            <a:extLst>
              <a:ext uri="{FF2B5EF4-FFF2-40B4-BE49-F238E27FC236}">
                <a16:creationId xmlns:a16="http://schemas.microsoft.com/office/drawing/2014/main" id="{873326A2-49DC-41F6-AAE2-BBCD13D1D0EC}"/>
              </a:ext>
            </a:extLst>
          </p:cNvPr>
          <p:cNvSpPr/>
          <p:nvPr/>
        </p:nvSpPr>
        <p:spPr bwMode="auto">
          <a:xfrm rot="5400000">
            <a:off x="9297105" y="3372743"/>
            <a:ext cx="117844" cy="2564149"/>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Freeform: Shape 228">
            <a:extLst>
              <a:ext uri="{FF2B5EF4-FFF2-40B4-BE49-F238E27FC236}">
                <a16:creationId xmlns:a16="http://schemas.microsoft.com/office/drawing/2014/main" id="{07F32C16-3401-4C8C-B801-8D80920D9C5F}"/>
              </a:ext>
            </a:extLst>
          </p:cNvPr>
          <p:cNvSpPr/>
          <p:nvPr/>
        </p:nvSpPr>
        <p:spPr bwMode="auto">
          <a:xfrm>
            <a:off x="8112268" y="3740770"/>
            <a:ext cx="2564149" cy="773543"/>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42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0A547134-3C88-4B98-AA16-4C766957DC96}"/>
              </a:ext>
            </a:extLst>
          </p:cNvPr>
          <p:cNvGrpSpPr/>
          <p:nvPr/>
        </p:nvGrpSpPr>
        <p:grpSpPr>
          <a:xfrm>
            <a:off x="6238407" y="1351006"/>
            <a:ext cx="548556" cy="486073"/>
            <a:chOff x="7997429" y="912040"/>
            <a:chExt cx="1015942" cy="1015942"/>
          </a:xfrm>
        </p:grpSpPr>
        <p:sp>
          <p:nvSpPr>
            <p:cNvPr id="231" name="Oval 230">
              <a:extLst>
                <a:ext uri="{FF2B5EF4-FFF2-40B4-BE49-F238E27FC236}">
                  <a16:creationId xmlns:a16="http://schemas.microsoft.com/office/drawing/2014/main" id="{69432606-E06C-4492-BCA4-B743927B75E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82854" tIns="146283" rIns="182854" bIns="146283" anchor="t" anchorCtr="0"/>
            <a:lstStyle/>
            <a:p>
              <a:pPr algn="ctr" defTabSz="950600">
                <a:defRPr/>
              </a:pPr>
              <a:endParaRPr lang="en-US" sz="1428" kern="0" err="1">
                <a:gradFill>
                  <a:gsLst>
                    <a:gs pos="1250">
                      <a:srgbClr val="353535"/>
                    </a:gs>
                    <a:gs pos="100000">
                      <a:srgbClr val="353535"/>
                    </a:gs>
                  </a:gsLst>
                  <a:lin ang="5400000" scaled="0"/>
                </a:gradFill>
                <a:latin typeface="Segoe UI"/>
                <a:ea typeface="MS PGothic" pitchFamily="34" charset="-128"/>
              </a:endParaRPr>
            </a:p>
          </p:txBody>
        </p:sp>
        <p:sp>
          <p:nvSpPr>
            <p:cNvPr id="232" name="globe_2">
              <a:extLst>
                <a:ext uri="{FF2B5EF4-FFF2-40B4-BE49-F238E27FC236}">
                  <a16:creationId xmlns:a16="http://schemas.microsoft.com/office/drawing/2014/main" id="{DB4FF150-B1C9-4608-B4CD-935FF0F5875C}"/>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428">
                <a:gradFill>
                  <a:gsLst>
                    <a:gs pos="0">
                      <a:srgbClr val="505050"/>
                    </a:gs>
                    <a:gs pos="100000">
                      <a:srgbClr val="505050"/>
                    </a:gs>
                  </a:gsLst>
                </a:gradFill>
                <a:latin typeface="Segoe UI"/>
              </a:endParaRPr>
            </a:p>
          </p:txBody>
        </p:sp>
      </p:grpSp>
      <p:cxnSp>
        <p:nvCxnSpPr>
          <p:cNvPr id="233" name="Connector: Elbow 232">
            <a:extLst>
              <a:ext uri="{FF2B5EF4-FFF2-40B4-BE49-F238E27FC236}">
                <a16:creationId xmlns:a16="http://schemas.microsoft.com/office/drawing/2014/main" id="{FAD4309A-DD9D-4439-8864-9FF77AF4BA1A}"/>
              </a:ext>
            </a:extLst>
          </p:cNvPr>
          <p:cNvCxnSpPr>
            <a:cxnSpLocks/>
            <a:stCxn id="231" idx="4"/>
          </p:cNvCxnSpPr>
          <p:nvPr/>
        </p:nvCxnSpPr>
        <p:spPr>
          <a:xfrm rot="16200000" flipH="1">
            <a:off x="6075322" y="2274441"/>
            <a:ext cx="874729"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04E0F16-DEC2-4044-8D50-A144BDB67677}"/>
              </a:ext>
            </a:extLst>
          </p:cNvPr>
          <p:cNvSpPr txBox="1"/>
          <p:nvPr/>
        </p:nvSpPr>
        <p:spPr>
          <a:xfrm>
            <a:off x="5247842" y="1385732"/>
            <a:ext cx="1267730"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2F2F2F"/>
                    </a:gs>
                    <a:gs pos="30000">
                      <a:srgbClr val="2F2F2F"/>
                    </a:gs>
                  </a:gsLst>
                  <a:lin ang="5400000" scaled="0"/>
                </a:gradFill>
                <a:latin typeface="Segoe UI"/>
              </a:rPr>
              <a:t>Internet</a:t>
            </a:r>
          </a:p>
        </p:txBody>
      </p:sp>
      <p:sp>
        <p:nvSpPr>
          <p:cNvPr id="235" name="TextBox 234">
            <a:extLst>
              <a:ext uri="{FF2B5EF4-FFF2-40B4-BE49-F238E27FC236}">
                <a16:creationId xmlns:a16="http://schemas.microsoft.com/office/drawing/2014/main" id="{809E0056-E0C9-4271-8CB4-CDB300B26A78}"/>
              </a:ext>
            </a:extLst>
          </p:cNvPr>
          <p:cNvSpPr txBox="1"/>
          <p:nvPr/>
        </p:nvSpPr>
        <p:spPr>
          <a:xfrm>
            <a:off x="10102224" y="1300008"/>
            <a:ext cx="1267730"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solidFill>
                  <a:srgbClr val="505050"/>
                </a:solidFill>
                <a:latin typeface="Segoe UI Semilight" panose="020B0402040204020203" pitchFamily="34" charset="0"/>
                <a:cs typeface="Segoe UI Semilight" panose="020B0402040204020203" pitchFamily="34" charset="0"/>
              </a:rPr>
              <a:t>Internet</a:t>
            </a:r>
          </a:p>
        </p:txBody>
      </p:sp>
      <p:sp>
        <p:nvSpPr>
          <p:cNvPr id="236" name="TextBox 235">
            <a:extLst>
              <a:ext uri="{FF2B5EF4-FFF2-40B4-BE49-F238E27FC236}">
                <a16:creationId xmlns:a16="http://schemas.microsoft.com/office/drawing/2014/main" id="{3EAD652C-3D7C-494A-8462-8BA9E23CDFA8}"/>
              </a:ext>
            </a:extLst>
          </p:cNvPr>
          <p:cNvSpPr txBox="1"/>
          <p:nvPr/>
        </p:nvSpPr>
        <p:spPr>
          <a:xfrm>
            <a:off x="4400314" y="6217849"/>
            <a:ext cx="4023811" cy="49910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dirty="0">
                <a:solidFill>
                  <a:srgbClr val="505050"/>
                </a:solidFill>
                <a:latin typeface="Segoe UI Semilight" panose="020B0402040204020203" pitchFamily="34" charset="0"/>
                <a:cs typeface="Segoe UI Semilight" panose="020B0402040204020203" pitchFamily="34" charset="0"/>
              </a:rPr>
              <a:t>Compute - VNet</a:t>
            </a:r>
          </a:p>
        </p:txBody>
      </p:sp>
      <p:sp>
        <p:nvSpPr>
          <p:cNvPr id="237" name="TextBox 236">
            <a:extLst>
              <a:ext uri="{FF2B5EF4-FFF2-40B4-BE49-F238E27FC236}">
                <a16:creationId xmlns:a16="http://schemas.microsoft.com/office/drawing/2014/main" id="{F0748E0E-0F2A-4AF4-8D0C-1C4318F5470C}"/>
              </a:ext>
            </a:extLst>
          </p:cNvPr>
          <p:cNvSpPr txBox="1"/>
          <p:nvPr/>
        </p:nvSpPr>
        <p:spPr>
          <a:xfrm>
            <a:off x="8701318" y="3094921"/>
            <a:ext cx="1729859" cy="704713"/>
          </a:xfrm>
          <a:prstGeom prst="rect">
            <a:avLst/>
          </a:prstGeom>
          <a:noFill/>
        </p:spPr>
        <p:txBody>
          <a:bodyPr wrap="square" lIns="186521" tIns="149217" rIns="186521" bIns="149217" rtlCol="0" anchor="t">
            <a:spAutoFit/>
          </a:bodyPr>
          <a:lstStyle/>
          <a:p>
            <a:pPr algn="ctr" defTabSz="932597">
              <a:lnSpc>
                <a:spcPct val="90000"/>
              </a:lnSpc>
              <a:spcAft>
                <a:spcPts val="612"/>
              </a:spcAft>
              <a:defRPr/>
            </a:pPr>
            <a:r>
              <a:rPr lang="en-US" sz="1428" dirty="0">
                <a:solidFill>
                  <a:srgbClr val="505050"/>
                </a:solidFill>
                <a:latin typeface="Segoe UI Semilight" panose="020B0402040204020203" pitchFamily="34" charset="0"/>
                <a:cs typeface="Segoe UI Semilight" panose="020B0402040204020203" pitchFamily="34" charset="0"/>
              </a:rPr>
              <a:t>VNet Service Endpoint</a:t>
            </a:r>
          </a:p>
        </p:txBody>
      </p:sp>
      <p:sp>
        <p:nvSpPr>
          <p:cNvPr id="13" name="Rectangle 12">
            <a:extLst>
              <a:ext uri="{FF2B5EF4-FFF2-40B4-BE49-F238E27FC236}">
                <a16:creationId xmlns:a16="http://schemas.microsoft.com/office/drawing/2014/main" id="{DA8FAB23-205A-40B0-8F92-EFEFF9CC2BDC}"/>
              </a:ext>
            </a:extLst>
          </p:cNvPr>
          <p:cNvSpPr/>
          <p:nvPr/>
        </p:nvSpPr>
        <p:spPr>
          <a:xfrm>
            <a:off x="10565204" y="6009369"/>
            <a:ext cx="1322908" cy="310307"/>
          </a:xfrm>
          <a:prstGeom prst="rect">
            <a:avLst/>
          </a:prstGeom>
        </p:spPr>
        <p:txBody>
          <a:bodyPr wrap="none">
            <a:spAutoFit/>
          </a:bodyPr>
          <a:lstStyle/>
          <a:p>
            <a:pPr algn="ctr" defTabSz="932597">
              <a:lnSpc>
                <a:spcPct val="90000"/>
              </a:lnSpc>
              <a:spcAft>
                <a:spcPts val="612"/>
              </a:spcAft>
              <a:defRPr/>
            </a:pPr>
            <a:r>
              <a:rPr lang="en-US" sz="1530" dirty="0">
                <a:solidFill>
                  <a:srgbClr val="505050"/>
                </a:solidFill>
                <a:latin typeface="Segoe UI Semilight" panose="020B0402040204020203" pitchFamily="34" charset="0"/>
                <a:cs typeface="Segoe UI Semilight" panose="020B0402040204020203" pitchFamily="34" charset="0"/>
              </a:rPr>
              <a:t>PaaS services</a:t>
            </a:r>
          </a:p>
        </p:txBody>
      </p:sp>
      <p:sp>
        <p:nvSpPr>
          <p:cNvPr id="258" name="TextBox 257">
            <a:extLst>
              <a:ext uri="{FF2B5EF4-FFF2-40B4-BE49-F238E27FC236}">
                <a16:creationId xmlns:a16="http://schemas.microsoft.com/office/drawing/2014/main" id="{F8BFCE0C-7783-433D-8DF8-E5F709C99EB3}"/>
              </a:ext>
            </a:extLst>
          </p:cNvPr>
          <p:cNvSpPr txBox="1"/>
          <p:nvPr/>
        </p:nvSpPr>
        <p:spPr>
          <a:xfrm>
            <a:off x="1251823" y="3165849"/>
            <a:ext cx="2177053" cy="813664"/>
          </a:xfrm>
          <a:prstGeom prst="rect">
            <a:avLst/>
          </a:prstGeom>
          <a:noFill/>
        </p:spPr>
        <p:txBody>
          <a:bodyPr wrap="square" lIns="93260" tIns="149217" rIns="186521" bIns="149217" rtlCol="0" anchor="ctr" anchorCtr="0">
            <a:spAutoFit/>
          </a:bodyPr>
          <a:lstStyle/>
          <a:p>
            <a:pPr defTabSz="932597">
              <a:spcAft>
                <a:spcPts val="612"/>
              </a:spcAft>
              <a:defRPr/>
            </a:pPr>
            <a:r>
              <a:rPr lang="en-US" sz="1632" dirty="0">
                <a:solidFill>
                  <a:srgbClr val="505050"/>
                </a:solidFill>
                <a:latin typeface="Segoe UI Semibold" panose="020B0702040204020203" pitchFamily="34" charset="0"/>
              </a:rPr>
              <a:t>From the </a:t>
            </a:r>
            <a:br>
              <a:rPr lang="en-US" sz="1632" dirty="0">
                <a:solidFill>
                  <a:srgbClr val="505050"/>
                </a:solidFill>
                <a:latin typeface="Segoe UI Semibold" panose="020B0702040204020203" pitchFamily="34" charset="0"/>
              </a:rPr>
            </a:br>
            <a:r>
              <a:rPr lang="en-US" sz="1632" dirty="0">
                <a:solidFill>
                  <a:srgbClr val="505050"/>
                </a:solidFill>
                <a:latin typeface="Segoe UI Semibold" panose="020B0702040204020203" pitchFamily="34" charset="0"/>
              </a:rPr>
              <a:t>Internet</a:t>
            </a:r>
          </a:p>
        </p:txBody>
      </p:sp>
      <p:sp>
        <p:nvSpPr>
          <p:cNvPr id="260" name="Intelligence" title="Icon of circles connected by crossing lines">
            <a:extLst>
              <a:ext uri="{FF2B5EF4-FFF2-40B4-BE49-F238E27FC236}">
                <a16:creationId xmlns:a16="http://schemas.microsoft.com/office/drawing/2014/main" id="{2069AB96-E8ED-46EA-AE52-A478D9D919A8}"/>
              </a:ext>
            </a:extLst>
          </p:cNvPr>
          <p:cNvSpPr>
            <a:spLocks noChangeAspect="1" noEditPoints="1"/>
          </p:cNvSpPr>
          <p:nvPr/>
        </p:nvSpPr>
        <p:spPr bwMode="auto">
          <a:xfrm>
            <a:off x="567260" y="3369378"/>
            <a:ext cx="488481" cy="4693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dirty="0">
              <a:solidFill>
                <a:srgbClr val="505050"/>
              </a:solidFill>
              <a:latin typeface="Segoe UI"/>
            </a:endParaRPr>
          </a:p>
        </p:txBody>
      </p:sp>
      <p:sp>
        <p:nvSpPr>
          <p:cNvPr id="262" name="TextBox 261">
            <a:extLst>
              <a:ext uri="{FF2B5EF4-FFF2-40B4-BE49-F238E27FC236}">
                <a16:creationId xmlns:a16="http://schemas.microsoft.com/office/drawing/2014/main" id="{887B4787-59E8-44A1-963B-AB30E8579831}"/>
              </a:ext>
            </a:extLst>
          </p:cNvPr>
          <p:cNvSpPr txBox="1"/>
          <p:nvPr/>
        </p:nvSpPr>
        <p:spPr>
          <a:xfrm>
            <a:off x="1251822" y="4126635"/>
            <a:ext cx="2044570" cy="813664"/>
          </a:xfrm>
          <a:prstGeom prst="rect">
            <a:avLst/>
          </a:prstGeom>
          <a:noFill/>
        </p:spPr>
        <p:txBody>
          <a:bodyPr wrap="square" lIns="93260" tIns="149217" rIns="186521" bIns="149217" rtlCol="0" anchor="ctr" anchorCtr="0">
            <a:spAutoFit/>
          </a:bodyPr>
          <a:lstStyle/>
          <a:p>
            <a:pPr defTabSz="932597">
              <a:defRPr/>
            </a:pPr>
            <a:r>
              <a:rPr lang="en-US" sz="1632" dirty="0">
                <a:solidFill>
                  <a:srgbClr val="505050"/>
                </a:solidFill>
                <a:latin typeface="Segoe UI Semibold" panose="020B0702040204020203" pitchFamily="34" charset="0"/>
              </a:rPr>
              <a:t>Within </a:t>
            </a:r>
            <a:br>
              <a:rPr lang="en-US" sz="1632" dirty="0">
                <a:solidFill>
                  <a:srgbClr val="505050"/>
                </a:solidFill>
                <a:latin typeface="Segoe UI Semibold" panose="020B0702040204020203" pitchFamily="34" charset="0"/>
              </a:rPr>
            </a:br>
            <a:r>
              <a:rPr lang="en-US" sz="1632" dirty="0">
                <a:solidFill>
                  <a:srgbClr val="505050"/>
                </a:solidFill>
                <a:latin typeface="Segoe UI Semibold" panose="020B0702040204020203" pitchFamily="34" charset="0"/>
              </a:rPr>
              <a:t>the vNet</a:t>
            </a:r>
          </a:p>
        </p:txBody>
      </p:sp>
      <p:sp>
        <p:nvSpPr>
          <p:cNvPr id="264" name="network" title="Icon of a device or computer network">
            <a:extLst>
              <a:ext uri="{FF2B5EF4-FFF2-40B4-BE49-F238E27FC236}">
                <a16:creationId xmlns:a16="http://schemas.microsoft.com/office/drawing/2014/main" id="{8B53C9DB-279D-47BF-AB50-AF5B6A056031}"/>
              </a:ext>
            </a:extLst>
          </p:cNvPr>
          <p:cNvSpPr>
            <a:spLocks noChangeAspect="1" noEditPoints="1"/>
          </p:cNvSpPr>
          <p:nvPr/>
        </p:nvSpPr>
        <p:spPr bwMode="auto">
          <a:xfrm>
            <a:off x="591726" y="4336021"/>
            <a:ext cx="439549" cy="457673"/>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505050"/>
              </a:solidFill>
              <a:latin typeface="Segoe UI"/>
            </a:endParaRPr>
          </a:p>
        </p:txBody>
      </p:sp>
      <p:sp>
        <p:nvSpPr>
          <p:cNvPr id="266" name="TextBox 265">
            <a:extLst>
              <a:ext uri="{FF2B5EF4-FFF2-40B4-BE49-F238E27FC236}">
                <a16:creationId xmlns:a16="http://schemas.microsoft.com/office/drawing/2014/main" id="{8C214DDF-07D7-4EFD-9394-069B1961D9AB}"/>
              </a:ext>
            </a:extLst>
          </p:cNvPr>
          <p:cNvSpPr txBox="1"/>
          <p:nvPr/>
        </p:nvSpPr>
        <p:spPr>
          <a:xfrm>
            <a:off x="1251822" y="5202838"/>
            <a:ext cx="1984540" cy="552471"/>
          </a:xfrm>
          <a:prstGeom prst="rect">
            <a:avLst/>
          </a:prstGeom>
          <a:noFill/>
        </p:spPr>
        <p:txBody>
          <a:bodyPr wrap="square" lIns="93260" tIns="149217" rIns="186521" bIns="149217" rtlCol="0" anchor="ctr" anchorCtr="0">
            <a:spAutoFit/>
          </a:bodyPr>
          <a:lstStyle/>
          <a:p>
            <a:pPr defTabSz="932597">
              <a:spcAft>
                <a:spcPts val="612"/>
              </a:spcAft>
              <a:defRPr/>
            </a:pPr>
            <a:r>
              <a:rPr lang="en-US" sz="1632" dirty="0">
                <a:solidFill>
                  <a:srgbClr val="505050"/>
                </a:solidFill>
                <a:latin typeface="Segoe UI Semibold" panose="020B0702040204020203" pitchFamily="34" charset="0"/>
              </a:rPr>
              <a:t>Within Azure</a:t>
            </a:r>
          </a:p>
        </p:txBody>
      </p:sp>
      <p:sp>
        <p:nvSpPr>
          <p:cNvPr id="268" name="cloud" title="Icon of a cloud">
            <a:extLst>
              <a:ext uri="{FF2B5EF4-FFF2-40B4-BE49-F238E27FC236}">
                <a16:creationId xmlns:a16="http://schemas.microsoft.com/office/drawing/2014/main" id="{8C999E8F-BCC5-4684-9222-40C28597F100}"/>
              </a:ext>
            </a:extLst>
          </p:cNvPr>
          <p:cNvSpPr>
            <a:spLocks noChangeAspect="1"/>
          </p:cNvSpPr>
          <p:nvPr/>
        </p:nvSpPr>
        <p:spPr bwMode="auto">
          <a:xfrm>
            <a:off x="556286" y="5331199"/>
            <a:ext cx="510429" cy="32519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dirty="0">
              <a:solidFill>
                <a:srgbClr val="505050"/>
              </a:solidFill>
              <a:latin typeface="Segoe UI"/>
            </a:endParaRPr>
          </a:p>
        </p:txBody>
      </p:sp>
      <p:sp>
        <p:nvSpPr>
          <p:cNvPr id="269" name="Title 5">
            <a:extLst>
              <a:ext uri="{FF2B5EF4-FFF2-40B4-BE49-F238E27FC236}">
                <a16:creationId xmlns:a16="http://schemas.microsoft.com/office/drawing/2014/main" id="{9FE71ACC-1579-49AB-99EE-C4183A59B2ED}"/>
              </a:ext>
            </a:extLst>
          </p:cNvPr>
          <p:cNvSpPr txBox="1">
            <a:spLocks/>
          </p:cNvSpPr>
          <p:nvPr/>
        </p:nvSpPr>
        <p:spPr>
          <a:xfrm>
            <a:off x="1251823" y="2347567"/>
            <a:ext cx="2545227" cy="649388"/>
          </a:xfrm>
          <a:prstGeom prst="rect">
            <a:avLst/>
          </a:prstGeom>
        </p:spPr>
        <p:txBody>
          <a:bodyPr vert="horz" wrap="square" lIns="93260" tIns="93260" rIns="149217" bIns="93260" rtlCol="0" anchor="ctr" anchorCtr="0">
            <a:spAutoFit/>
          </a:bodyPr>
          <a:lstStyle>
            <a:lvl1pPr algn="l" defTabSz="914367" rtl="0" eaLnBrk="1" latinLnBrk="0" hangingPunct="1">
              <a:lnSpc>
                <a:spcPct val="90000"/>
              </a:lnSpc>
              <a:spcBef>
                <a:spcPct val="0"/>
              </a:spcBef>
              <a:buNone/>
              <a:defRPr lang="en-US" sz="4000" b="0" kern="1200" cap="none" spc="-100" baseline="0">
                <a:ln w="3175">
                  <a:noFill/>
                </a:ln>
                <a:solidFill>
                  <a:schemeClr val="tx1"/>
                </a:solidFill>
                <a:effectLst/>
                <a:latin typeface="+mj-lt"/>
                <a:ea typeface="+mn-ea"/>
                <a:cs typeface="Segoe UI" pitchFamily="34" charset="0"/>
              </a:defRPr>
            </a:lvl1pPr>
          </a:lstStyle>
          <a:p>
            <a:pPr defTabSz="932563">
              <a:defRPr/>
            </a:pPr>
            <a:r>
              <a:rPr lang="en-US" sz="1632" spc="0" dirty="0">
                <a:solidFill>
                  <a:srgbClr val="505050"/>
                </a:solidFill>
                <a:latin typeface="Segoe UI Semibold" panose="020B0702040204020203" pitchFamily="34" charset="0"/>
              </a:rPr>
              <a:t>Protecting your application</a:t>
            </a:r>
          </a:p>
        </p:txBody>
      </p:sp>
      <p:grpSp>
        <p:nvGrpSpPr>
          <p:cNvPr id="270" name="Group 269">
            <a:extLst>
              <a:ext uri="{FF2B5EF4-FFF2-40B4-BE49-F238E27FC236}">
                <a16:creationId xmlns:a16="http://schemas.microsoft.com/office/drawing/2014/main" id="{B2C98DC1-FBEE-4BDF-A09E-F566338C46EA}"/>
              </a:ext>
            </a:extLst>
          </p:cNvPr>
          <p:cNvGrpSpPr/>
          <p:nvPr/>
        </p:nvGrpSpPr>
        <p:grpSpPr>
          <a:xfrm>
            <a:off x="595026" y="2419923"/>
            <a:ext cx="432949" cy="492987"/>
            <a:chOff x="466726" y="1321530"/>
            <a:chExt cx="345724" cy="368082"/>
          </a:xfrm>
        </p:grpSpPr>
        <p:sp>
          <p:nvSpPr>
            <p:cNvPr id="271" name="Shield_EA18">
              <a:extLst>
                <a:ext uri="{FF2B5EF4-FFF2-40B4-BE49-F238E27FC236}">
                  <a16:creationId xmlns:a16="http://schemas.microsoft.com/office/drawing/2014/main" id="{F90E317E-68D8-46E1-92E2-EC54B04E6A4C}"/>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2" name="Lock">
              <a:extLst>
                <a:ext uri="{FF2B5EF4-FFF2-40B4-BE49-F238E27FC236}">
                  <a16:creationId xmlns:a16="http://schemas.microsoft.com/office/drawing/2014/main" id="{42796A59-F538-4FA6-AA95-EB7C4EDFA186}"/>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solidFill>
                  <a:srgbClr val="505050"/>
                </a:solidFill>
                <a:latin typeface="Segoe UI"/>
              </a:endParaRPr>
            </a:p>
          </p:txBody>
        </p:sp>
      </p:grpSp>
      <p:pic>
        <p:nvPicPr>
          <p:cNvPr id="3" name="Graphic 2">
            <a:extLst>
              <a:ext uri="{FF2B5EF4-FFF2-40B4-BE49-F238E27FC236}">
                <a16:creationId xmlns:a16="http://schemas.microsoft.com/office/drawing/2014/main" id="{09242B13-422E-4016-A58B-317FF60E82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42459" y="5026720"/>
            <a:ext cx="805904" cy="805904"/>
          </a:xfrm>
          <a:prstGeom prst="rect">
            <a:avLst/>
          </a:prstGeom>
        </p:spPr>
      </p:pic>
    </p:spTree>
    <p:extLst>
      <p:ext uri="{BB962C8B-B14F-4D97-AF65-F5344CB8AC3E}">
        <p14:creationId xmlns:p14="http://schemas.microsoft.com/office/powerpoint/2010/main" val="2191263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9" grpId="0" animBg="1"/>
      <p:bldP spid="23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DNS Private Zone (Managed Preview) </a:t>
            </a:r>
          </a:p>
        </p:txBody>
      </p:sp>
      <p:sp>
        <p:nvSpPr>
          <p:cNvPr id="3" name="Text Placeholder 2">
            <a:extLst>
              <a:ext uri="{FF2B5EF4-FFF2-40B4-BE49-F238E27FC236}">
                <a16:creationId xmlns:a16="http://schemas.microsoft.com/office/drawing/2014/main" id="{8682FF9F-10A8-4706-875A-2A776F992AFF}"/>
              </a:ext>
            </a:extLst>
          </p:cNvPr>
          <p:cNvSpPr>
            <a:spLocks noGrp="1"/>
          </p:cNvSpPr>
          <p:nvPr>
            <p:ph type="body" sz="quarter" idx="10"/>
          </p:nvPr>
        </p:nvSpPr>
        <p:spPr>
          <a:xfrm>
            <a:off x="274638" y="1212850"/>
            <a:ext cx="6857999" cy="5486401"/>
          </a:xfrm>
        </p:spPr>
        <p:txBody>
          <a:bodyPr/>
          <a:lstStyle/>
          <a:p>
            <a:pPr marL="342900" indent="-342900">
              <a:buFont typeface="Arial" panose="020B0604020202020204" pitchFamily="34" charset="0"/>
              <a:buChar char="•"/>
            </a:pPr>
            <a:r>
              <a:rPr lang="en-US" sz="2400" dirty="0"/>
              <a:t>Host DNS zones within virtual networks</a:t>
            </a:r>
          </a:p>
          <a:p>
            <a:pPr marL="342900" indent="-342900">
              <a:buFont typeface="Arial" panose="020B0604020202020204" pitchFamily="34" charset="0"/>
              <a:buChar char="•"/>
            </a:pPr>
            <a:r>
              <a:rPr lang="en-US" sz="2400" dirty="0"/>
              <a:t>Removes the need for custom DNS solutions</a:t>
            </a:r>
          </a:p>
          <a:p>
            <a:pPr marL="342900" indent="-342900">
              <a:buFont typeface="Arial" panose="020B0604020202020204" pitchFamily="34" charset="0"/>
              <a:buChar char="•"/>
            </a:pPr>
            <a:r>
              <a:rPr lang="en-US" sz="2400" dirty="0"/>
              <a:t>Use all common DNS records types</a:t>
            </a:r>
          </a:p>
          <a:p>
            <a:pPr marL="809271" lvl="1" indent="-342900">
              <a:buFont typeface="Arial" panose="020B0604020202020204" pitchFamily="34" charset="0"/>
              <a:buChar char="•"/>
            </a:pPr>
            <a:r>
              <a:rPr lang="en-US" sz="2400" dirty="0"/>
              <a:t>A, AAAA, CNAME, MX, NS, PTR, SOA, SRV, and TXT records</a:t>
            </a:r>
          </a:p>
          <a:p>
            <a:pPr marL="342900" indent="-342900">
              <a:buFont typeface="Arial" panose="020B0604020202020204" pitchFamily="34" charset="0"/>
              <a:buChar char="•"/>
            </a:pPr>
            <a:r>
              <a:rPr lang="en-US" sz="2400" dirty="0"/>
              <a:t>Automatic hostname record management.</a:t>
            </a:r>
          </a:p>
          <a:p>
            <a:pPr marL="342900" indent="-342900">
              <a:buFont typeface="Arial" panose="020B0604020202020204" pitchFamily="34" charset="0"/>
              <a:buChar char="•"/>
            </a:pPr>
            <a:r>
              <a:rPr lang="en-US" sz="2400" dirty="0"/>
              <a:t>Hostname resolution between virtual networks</a:t>
            </a:r>
          </a:p>
          <a:p>
            <a:pPr marL="342900" indent="-342900">
              <a:buFont typeface="Arial" panose="020B0604020202020204" pitchFamily="34" charset="0"/>
              <a:buChar char="•"/>
            </a:pPr>
            <a:r>
              <a:rPr lang="en-US" sz="2400" dirty="0"/>
              <a:t>Familiar tools and user experience</a:t>
            </a:r>
          </a:p>
          <a:p>
            <a:endParaRPr lang="en-US" dirty="0"/>
          </a:p>
        </p:txBody>
      </p:sp>
      <p:pic>
        <p:nvPicPr>
          <p:cNvPr id="6" name="Picture 5">
            <a:extLst>
              <a:ext uri="{FF2B5EF4-FFF2-40B4-BE49-F238E27FC236}">
                <a16:creationId xmlns:a16="http://schemas.microsoft.com/office/drawing/2014/main" id="{251C8C0D-1830-4541-97A6-19B9D132D05D}"/>
              </a:ext>
            </a:extLst>
          </p:cNvPr>
          <p:cNvPicPr>
            <a:picLocks noChangeAspect="1"/>
          </p:cNvPicPr>
          <p:nvPr/>
        </p:nvPicPr>
        <p:blipFill>
          <a:blip r:embed="rId3"/>
          <a:stretch>
            <a:fillRect/>
          </a:stretch>
        </p:blipFill>
        <p:spPr>
          <a:xfrm>
            <a:off x="7259935" y="1287462"/>
            <a:ext cx="4776970" cy="3299294"/>
          </a:xfrm>
          <a:prstGeom prst="rect">
            <a:avLst/>
          </a:prstGeom>
        </p:spPr>
      </p:pic>
    </p:spTree>
    <p:extLst>
      <p:ext uri="{BB962C8B-B14F-4D97-AF65-F5344CB8AC3E}">
        <p14:creationId xmlns:p14="http://schemas.microsoft.com/office/powerpoint/2010/main" val="4978813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sz="4400" dirty="0"/>
              <a:t>Accelerated Networking for Linux (Public Preview)</a:t>
            </a:r>
          </a:p>
        </p:txBody>
      </p:sp>
      <p:sp>
        <p:nvSpPr>
          <p:cNvPr id="3" name="Text Placeholder 2">
            <a:extLst>
              <a:ext uri="{FF2B5EF4-FFF2-40B4-BE49-F238E27FC236}">
                <a16:creationId xmlns:a16="http://schemas.microsoft.com/office/drawing/2014/main" id="{8FFC9035-82E9-4F97-B338-11B17DC2A264}"/>
              </a:ext>
            </a:extLst>
          </p:cNvPr>
          <p:cNvSpPr>
            <a:spLocks noGrp="1"/>
          </p:cNvSpPr>
          <p:nvPr>
            <p:ph type="body" sz="quarter" idx="10"/>
          </p:nvPr>
        </p:nvSpPr>
        <p:spPr>
          <a:xfrm>
            <a:off x="274638" y="1212850"/>
            <a:ext cx="5638799" cy="5816977"/>
          </a:xfrm>
        </p:spPr>
        <p:txBody>
          <a:bodyPr/>
          <a:lstStyle/>
          <a:p>
            <a:pPr marL="285750" indent="-285750">
              <a:buFont typeface="Arial" panose="020B0604020202020204" pitchFamily="34" charset="0"/>
              <a:buChar char="•"/>
            </a:pPr>
            <a:r>
              <a:rPr lang="en-US" sz="2400" b="1" dirty="0">
                <a:latin typeface="+mn-lt"/>
              </a:rPr>
              <a:t>No accelerated networking</a:t>
            </a:r>
            <a:r>
              <a:rPr lang="en-US" sz="2400" dirty="0">
                <a:latin typeface="+mn-lt"/>
              </a:rPr>
              <a:t>: Network traffic traverses the host and the virtual switch. </a:t>
            </a:r>
          </a:p>
          <a:p>
            <a:pPr marL="285750" indent="-285750">
              <a:buFont typeface="Arial" panose="020B0604020202020204" pitchFamily="34" charset="0"/>
              <a:buChar char="•"/>
            </a:pPr>
            <a:r>
              <a:rPr lang="en-US" sz="2400" b="1" dirty="0">
                <a:latin typeface="+mn-lt"/>
              </a:rPr>
              <a:t>Accelerated networking</a:t>
            </a:r>
            <a:r>
              <a:rPr lang="en-US" sz="2400" dirty="0">
                <a:latin typeface="+mn-lt"/>
              </a:rPr>
              <a:t>: Network traffic arrives at the VM's network interface (NIC), and forwarded to VM. </a:t>
            </a:r>
          </a:p>
          <a:p>
            <a:pPr marL="752121" lvl="1" indent="-285750">
              <a:buFont typeface="Arial" panose="020B0604020202020204" pitchFamily="34" charset="0"/>
              <a:buChar char="•"/>
            </a:pPr>
            <a:r>
              <a:rPr lang="en-US" sz="2400" dirty="0"/>
              <a:t>All network policies that the virtual switch applies without accelerated networking </a:t>
            </a:r>
            <a:r>
              <a:rPr lang="en-US" sz="2400" dirty="0">
                <a:solidFill>
                  <a:srgbClr val="0078D7"/>
                </a:solidFill>
              </a:rPr>
              <a:t>are offloaded and applied in hardware</a:t>
            </a:r>
          </a:p>
          <a:p>
            <a:pPr marL="752121" lvl="1" indent="-285750">
              <a:buFont typeface="Arial" panose="020B0604020202020204" pitchFamily="34" charset="0"/>
              <a:buChar char="•"/>
            </a:pPr>
            <a:r>
              <a:rPr lang="en-US" sz="2400" dirty="0"/>
              <a:t>Lower Latency / Higher packets per second (pps)</a:t>
            </a:r>
          </a:p>
          <a:p>
            <a:pPr marL="752121" lvl="1" indent="-285750">
              <a:buFont typeface="Arial" panose="020B0604020202020204" pitchFamily="34" charset="0"/>
              <a:buChar char="•"/>
            </a:pPr>
            <a:r>
              <a:rPr lang="en-US" sz="2400" dirty="0"/>
              <a:t>Reduced jitter</a:t>
            </a:r>
          </a:p>
          <a:p>
            <a:pPr marL="752121" lvl="1" indent="-285750">
              <a:buFont typeface="Arial" panose="020B0604020202020204" pitchFamily="34" charset="0"/>
              <a:buChar char="•"/>
            </a:pPr>
            <a:r>
              <a:rPr lang="en-US" sz="2400" dirty="0"/>
              <a:t>Decreased CPU utilization</a:t>
            </a:r>
          </a:p>
          <a:p>
            <a:endParaRPr lang="en-US" dirty="0"/>
          </a:p>
        </p:txBody>
      </p:sp>
      <p:sp>
        <p:nvSpPr>
          <p:cNvPr id="7" name="Rectangle 6">
            <a:extLst>
              <a:ext uri="{FF2B5EF4-FFF2-40B4-BE49-F238E27FC236}">
                <a16:creationId xmlns:a16="http://schemas.microsoft.com/office/drawing/2014/main" id="{053CD3D8-CE67-444A-80C3-D33841E95C0B}"/>
              </a:ext>
            </a:extLst>
          </p:cNvPr>
          <p:cNvSpPr/>
          <p:nvPr/>
        </p:nvSpPr>
        <p:spPr>
          <a:xfrm>
            <a:off x="655637" y="1439862"/>
            <a:ext cx="54864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7BDC35FE-B80B-4823-BDE9-F5E094955C33}"/>
              </a:ext>
            </a:extLst>
          </p:cNvPr>
          <p:cNvPicPr>
            <a:picLocks noChangeAspect="1"/>
          </p:cNvPicPr>
          <p:nvPr/>
        </p:nvPicPr>
        <p:blipFill>
          <a:blip r:embed="rId3"/>
          <a:stretch>
            <a:fillRect/>
          </a:stretch>
        </p:blipFill>
        <p:spPr>
          <a:xfrm>
            <a:off x="6142037" y="1363662"/>
            <a:ext cx="5979694" cy="3810000"/>
          </a:xfrm>
          <a:prstGeom prst="rect">
            <a:avLst/>
          </a:prstGeom>
        </p:spPr>
      </p:pic>
    </p:spTree>
    <p:extLst>
      <p:ext uri="{BB962C8B-B14F-4D97-AF65-F5344CB8AC3E}">
        <p14:creationId xmlns:p14="http://schemas.microsoft.com/office/powerpoint/2010/main" val="161306665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Load balancer</a:t>
            </a:r>
          </a:p>
        </p:txBody>
      </p:sp>
      <p:sp>
        <p:nvSpPr>
          <p:cNvPr id="3" name="Text Placeholder 2">
            <a:extLst>
              <a:ext uri="{FF2B5EF4-FFF2-40B4-BE49-F238E27FC236}">
                <a16:creationId xmlns:a16="http://schemas.microsoft.com/office/drawing/2014/main" id="{14A59976-C0EC-44AF-887F-3CF1B3E53B0C}"/>
              </a:ext>
            </a:extLst>
          </p:cNvPr>
          <p:cNvSpPr>
            <a:spLocks noGrp="1"/>
          </p:cNvSpPr>
          <p:nvPr>
            <p:ph type="body" sz="quarter" idx="10"/>
          </p:nvPr>
        </p:nvSpPr>
        <p:spPr>
          <a:xfrm>
            <a:off x="274639" y="1212850"/>
            <a:ext cx="8839200" cy="6029343"/>
          </a:xfrm>
        </p:spPr>
        <p:txBody>
          <a:bodyPr/>
          <a:lstStyle/>
          <a:p>
            <a:pPr marL="457200" indent="-457200">
              <a:buFont typeface="+mj-lt"/>
              <a:buAutoNum type="arabicPeriod"/>
            </a:pPr>
            <a:r>
              <a:rPr lang="en-US" sz="1800" dirty="0"/>
              <a:t>Load balancer Standard (Public Preview)</a:t>
            </a:r>
          </a:p>
          <a:p>
            <a:pPr marL="1152171" lvl="2" indent="-457200">
              <a:buFont typeface="Arial" panose="020B0604020202020204" pitchFamily="34" charset="0"/>
              <a:buChar char="•"/>
            </a:pPr>
            <a:r>
              <a:rPr lang="en-US" sz="1800" dirty="0">
                <a:solidFill>
                  <a:srgbClr val="0078D7"/>
                </a:solidFill>
                <a:latin typeface="+mj-lt"/>
              </a:rPr>
              <a:t>Availability Zones with regionally resilient and zonal frontends, cross-zone load balancing for HA scenarios within a zone or across zones.</a:t>
            </a:r>
          </a:p>
          <a:p>
            <a:pPr marL="1152171" lvl="2" indent="-457200">
              <a:buFont typeface="Arial" panose="020B0604020202020204" pitchFamily="34" charset="0"/>
              <a:buChar char="•"/>
            </a:pPr>
            <a:r>
              <a:rPr lang="en-US" sz="1800" dirty="0">
                <a:latin typeface="+mj-lt"/>
              </a:rPr>
              <a:t>Any Virtual Machine instances in a Virtual Network, including 1000 instance VM Scale Sets.</a:t>
            </a:r>
          </a:p>
          <a:p>
            <a:pPr marL="1152171" lvl="2" indent="-457200">
              <a:buFont typeface="Arial" panose="020B0604020202020204" pitchFamily="34" charset="0"/>
              <a:buChar char="•"/>
            </a:pPr>
            <a:r>
              <a:rPr lang="en-US" sz="1800" dirty="0">
                <a:latin typeface="+mj-lt"/>
              </a:rPr>
              <a:t>Instance load balancing rules to internally load balance all TCP and UDP flows for scenarios including Network Virtual Appliance HA</a:t>
            </a:r>
          </a:p>
          <a:p>
            <a:pPr marL="1152171" lvl="2" indent="-457200">
              <a:buFont typeface="Arial" panose="020B0604020202020204" pitchFamily="34" charset="0"/>
              <a:buChar char="•"/>
            </a:pPr>
            <a:r>
              <a:rPr lang="en-US" sz="1800" dirty="0">
                <a:latin typeface="+mj-lt"/>
              </a:rPr>
              <a:t>Diagnostic insights: data plane health, per endpoint health probe status, and counters for packets, bytes, SYN packets, and outbound SNAT connections.</a:t>
            </a:r>
          </a:p>
          <a:p>
            <a:pPr marL="457200" indent="-457200">
              <a:buFont typeface="+mj-lt"/>
              <a:buAutoNum type="arabicPeriod"/>
            </a:pPr>
            <a:r>
              <a:rPr lang="en-US" sz="1800" dirty="0"/>
              <a:t>Load balancer HA Ports (Public Preview)</a:t>
            </a:r>
          </a:p>
          <a:p>
            <a:pPr marL="923571" lvl="1" indent="-457200">
              <a:buFont typeface="Arial" panose="020B0604020202020204" pitchFamily="34" charset="0"/>
              <a:buChar char="•"/>
            </a:pPr>
            <a:r>
              <a:rPr lang="en-US" sz="1800" b="1" dirty="0">
                <a:latin typeface="+mj-lt"/>
              </a:rPr>
              <a:t>All Traffic </a:t>
            </a:r>
            <a:r>
              <a:rPr lang="en-US" sz="1800" dirty="0">
                <a:latin typeface="+mj-lt"/>
              </a:rPr>
              <a:t>- Load balance the Virtual network traffic from multiple different sources on to the backend pool – irrespective of the port numbers.</a:t>
            </a:r>
          </a:p>
          <a:p>
            <a:pPr marL="923571" lvl="1" indent="-457200">
              <a:buFont typeface="Arial" panose="020B0604020202020204" pitchFamily="34" charset="0"/>
              <a:buChar char="•"/>
            </a:pPr>
            <a:r>
              <a:rPr lang="en-US" sz="1800" b="1" dirty="0">
                <a:latin typeface="+mj-lt"/>
              </a:rPr>
              <a:t>Simpler Configuration </a:t>
            </a:r>
            <a:r>
              <a:rPr lang="en-US" sz="1800" dirty="0">
                <a:latin typeface="+mj-lt"/>
              </a:rPr>
              <a:t>– </a:t>
            </a:r>
            <a:r>
              <a:rPr lang="en-US" sz="1800" dirty="0">
                <a:solidFill>
                  <a:srgbClr val="0078D7"/>
                </a:solidFill>
                <a:latin typeface="+mj-lt"/>
              </a:rPr>
              <a:t>Replaces </a:t>
            </a:r>
            <a:r>
              <a:rPr lang="en-US" sz="1800" b="1" dirty="0">
                <a:solidFill>
                  <a:srgbClr val="0078D7"/>
                </a:solidFill>
                <a:latin typeface="+mj-lt"/>
              </a:rPr>
              <a:t>multiple load balancing rules with a single rule, avoid the max rule limit, and reduce complexity</a:t>
            </a:r>
          </a:p>
          <a:p>
            <a:pPr marL="923571" lvl="1" indent="-457200">
              <a:buFont typeface="Arial" panose="020B0604020202020204" pitchFamily="34" charset="0"/>
              <a:buChar char="•"/>
            </a:pPr>
            <a:r>
              <a:rPr lang="en-US" sz="1800" b="1" dirty="0">
                <a:latin typeface="+mj-lt"/>
              </a:rPr>
              <a:t>NVA HA</a:t>
            </a:r>
            <a:r>
              <a:rPr lang="en-US" sz="1800" dirty="0">
                <a:latin typeface="+mj-lt"/>
              </a:rPr>
              <a:t> – Appliances can be deployed in an N-Active Pool behind a load balancer using the HA Ports, and can be made highly available and process all traffic.</a:t>
            </a:r>
          </a:p>
          <a:p>
            <a:pPr marL="923571" lvl="1" indent="-457200">
              <a:buFont typeface="Arial" panose="020B0604020202020204" pitchFamily="34" charset="0"/>
              <a:buChar char="•"/>
            </a:pPr>
            <a:r>
              <a:rPr lang="en-US" sz="1800" b="1" dirty="0">
                <a:latin typeface="+mj-lt"/>
              </a:rPr>
              <a:t>Load balancing for Port Range</a:t>
            </a:r>
            <a:r>
              <a:rPr lang="en-US" sz="1800" dirty="0">
                <a:latin typeface="+mj-lt"/>
              </a:rPr>
              <a:t> – this feature, combined with NSGs can Load Balance traffic for certain port ranges for custom applications.</a:t>
            </a:r>
          </a:p>
          <a:p>
            <a:endParaRPr lang="en-US" dirty="0"/>
          </a:p>
        </p:txBody>
      </p:sp>
      <p:sp>
        <p:nvSpPr>
          <p:cNvPr id="5" name="Rectangle 4">
            <a:extLst>
              <a:ext uri="{FF2B5EF4-FFF2-40B4-BE49-F238E27FC236}">
                <a16:creationId xmlns:a16="http://schemas.microsoft.com/office/drawing/2014/main" id="{FA5917CB-E5EC-4927-A7C8-C4003E4C0891}"/>
              </a:ext>
            </a:extLst>
          </p:cNvPr>
          <p:cNvSpPr/>
          <p:nvPr/>
        </p:nvSpPr>
        <p:spPr>
          <a:xfrm>
            <a:off x="547688" y="1363662"/>
            <a:ext cx="8839200" cy="707886"/>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90EC62CE-6C54-48E3-B260-6B00C4B0E299}"/>
              </a:ext>
            </a:extLst>
          </p:cNvPr>
          <p:cNvPicPr>
            <a:picLocks noChangeAspect="1"/>
          </p:cNvPicPr>
          <p:nvPr/>
        </p:nvPicPr>
        <p:blipFill>
          <a:blip r:embed="rId3"/>
          <a:stretch>
            <a:fillRect/>
          </a:stretch>
        </p:blipFill>
        <p:spPr>
          <a:xfrm>
            <a:off x="9647237" y="2542500"/>
            <a:ext cx="2515026" cy="2070966"/>
          </a:xfrm>
          <a:prstGeom prst="rect">
            <a:avLst/>
          </a:prstGeom>
        </p:spPr>
      </p:pic>
    </p:spTree>
    <p:extLst>
      <p:ext uri="{BB962C8B-B14F-4D97-AF65-F5344CB8AC3E}">
        <p14:creationId xmlns:p14="http://schemas.microsoft.com/office/powerpoint/2010/main" val="29162497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Compute &amp; Storage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a:solidFill>
                  <a:schemeClr val="tx1"/>
                </a:solidFill>
              </a:rPr>
              <a:t>Azure Container Service</a:t>
            </a:r>
            <a:br>
              <a:rPr lang="en-GB" dirty="0">
                <a:solidFill>
                  <a:schemeClr val="tx1"/>
                </a:solidFill>
                <a:latin typeface="+mj-lt"/>
              </a:rPr>
            </a:br>
            <a:r>
              <a:rPr lang="en-GB" b="0" dirty="0">
                <a:solidFill>
                  <a:schemeClr val="tx1"/>
                </a:solidFill>
                <a:latin typeface="+mj-lt"/>
              </a:rPr>
              <a:t>Deploy and manage clustered containers in DC/OS, Kubernetes and Swarm</a:t>
            </a:r>
          </a:p>
          <a:p>
            <a:endParaRPr lang="en-GB" dirty="0">
              <a:solidFill>
                <a:schemeClr val="tx1"/>
              </a:solidFill>
            </a:endParaRPr>
          </a:p>
          <a:p>
            <a:r>
              <a:rPr lang="en-US" dirty="0"/>
              <a:t>Azure Container Registry</a:t>
            </a:r>
            <a:br>
              <a:rPr lang="en-US" dirty="0"/>
            </a:br>
            <a:r>
              <a:rPr lang="en-US" dirty="0">
                <a:latin typeface="+mj-lt"/>
              </a:rPr>
              <a:t>Secure</a:t>
            </a:r>
            <a:r>
              <a:rPr lang="en-US" dirty="0"/>
              <a:t> </a:t>
            </a:r>
            <a:r>
              <a:rPr lang="en-US" dirty="0">
                <a:latin typeface="+mj-lt"/>
              </a:rPr>
              <a:t>Docker private registry, provided as a service</a:t>
            </a:r>
            <a:br>
              <a:rPr lang="en-US" dirty="0">
                <a:latin typeface="+mj-lt"/>
              </a:rPr>
            </a:br>
            <a:endParaRPr lang="en-US" dirty="0"/>
          </a:p>
          <a:p>
            <a:r>
              <a:rPr lang="en-US" dirty="0"/>
              <a:t>Service Fabric</a:t>
            </a:r>
            <a:br>
              <a:rPr lang="en-US" dirty="0"/>
            </a:br>
            <a:r>
              <a:rPr lang="en-US" b="0" dirty="0">
                <a:solidFill>
                  <a:schemeClr val="tx1"/>
                </a:solidFill>
                <a:latin typeface="+mj-lt"/>
              </a:rPr>
              <a:t>Highly scalable microservice platform for stateless and stateful services</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dirty="0"/>
              <a:t>New VM sizes</a:t>
            </a:r>
            <a:endParaRPr lang="en-US" dirty="0">
              <a:solidFill>
                <a:schemeClr val="tx1"/>
              </a:solidFill>
            </a:endParaRPr>
          </a:p>
        </p:txBody>
      </p:sp>
      <p:sp>
        <p:nvSpPr>
          <p:cNvPr id="3" name="Text Placeholder 2">
            <a:extLst>
              <a:ext uri="{FF2B5EF4-FFF2-40B4-BE49-F238E27FC236}">
                <a16:creationId xmlns:a16="http://schemas.microsoft.com/office/drawing/2014/main" id="{44F929DC-1D9E-4603-8F03-E9F56F403F8E}"/>
              </a:ext>
            </a:extLst>
          </p:cNvPr>
          <p:cNvSpPr>
            <a:spLocks noGrp="1"/>
          </p:cNvSpPr>
          <p:nvPr>
            <p:ph type="body" sz="quarter" idx="10"/>
          </p:nvPr>
        </p:nvSpPr>
        <p:spPr>
          <a:xfrm>
            <a:off x="274638" y="1212850"/>
            <a:ext cx="11888787" cy="3120854"/>
          </a:xfrm>
        </p:spPr>
        <p:txBody>
          <a:bodyPr/>
          <a:lstStyle/>
          <a:p>
            <a:pPr marL="571500" indent="-571500">
              <a:buFont typeface="Arial" panose="020B0604020202020204" pitchFamily="34" charset="0"/>
              <a:buChar char="•"/>
            </a:pPr>
            <a:r>
              <a:rPr lang="en-US" dirty="0"/>
              <a:t>SAP HANA running on both M-series and purpose-built infrastructure, the largest of their kind in the cloud. </a:t>
            </a:r>
          </a:p>
          <a:p>
            <a:pPr marL="571500" indent="-571500">
              <a:buFont typeface="Arial" panose="020B0604020202020204" pitchFamily="34" charset="0"/>
              <a:buChar char="•"/>
            </a:pPr>
            <a:r>
              <a:rPr lang="en-US" dirty="0"/>
              <a:t>B-series VM for burstable workloads</a:t>
            </a:r>
          </a:p>
          <a:p>
            <a:pPr marL="571500" indent="-571500">
              <a:buFont typeface="Arial" panose="020B0604020202020204" pitchFamily="34" charset="0"/>
              <a:buChar char="•"/>
            </a:pPr>
            <a:r>
              <a:rPr lang="en-US" dirty="0"/>
              <a:t>Fv2-, NCv2-, ND-series Intel’s Scalable Xeon and NVIDIA’s Tesla P100 and P40 GPUs.</a:t>
            </a:r>
            <a:br>
              <a:rPr lang="en-US" sz="2400" dirty="0"/>
            </a:br>
            <a:endParaRPr lang="en-US" sz="1600" dirty="0"/>
          </a:p>
        </p:txBody>
      </p:sp>
    </p:spTree>
    <p:extLst>
      <p:ext uri="{BB962C8B-B14F-4D97-AF65-F5344CB8AC3E}">
        <p14:creationId xmlns:p14="http://schemas.microsoft.com/office/powerpoint/2010/main" val="24196338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Containers as Infrastructure (GA)</a:t>
            </a:r>
          </a:p>
        </p:txBody>
      </p:sp>
      <p:sp>
        <p:nvSpPr>
          <p:cNvPr id="3" name="Text Placeholder 2">
            <a:extLst>
              <a:ext uri="{FF2B5EF4-FFF2-40B4-BE49-F238E27FC236}">
                <a16:creationId xmlns:a16="http://schemas.microsoft.com/office/drawing/2014/main" id="{20ED9FBD-121F-4CDA-B408-A50C431C4196}"/>
              </a:ext>
            </a:extLst>
          </p:cNvPr>
          <p:cNvSpPr>
            <a:spLocks noGrp="1"/>
          </p:cNvSpPr>
          <p:nvPr>
            <p:ph type="body" sz="quarter" idx="10"/>
          </p:nvPr>
        </p:nvSpPr>
        <p:spPr>
          <a:xfrm>
            <a:off x="342953" y="1369596"/>
            <a:ext cx="6797568" cy="4912114"/>
          </a:xfrm>
        </p:spPr>
        <p:txBody>
          <a:bodyPr/>
          <a:lstStyle/>
          <a:p>
            <a:pPr marL="571500" indent="-571500">
              <a:buFont typeface="Arial" panose="020B0604020202020204" pitchFamily="34" charset="0"/>
              <a:buChar char="•"/>
            </a:pPr>
            <a:r>
              <a:rPr lang="en-US" sz="3200" dirty="0">
                <a:latin typeface="+mn-lt"/>
              </a:rPr>
              <a:t>Use Azure Container Instances(ACI) to create and manage Docker containers in Azure</a:t>
            </a:r>
          </a:p>
          <a:p>
            <a:pPr marL="571500" indent="-571500">
              <a:buFont typeface="Arial" panose="020B0604020202020204" pitchFamily="34" charset="0"/>
              <a:buChar char="•"/>
            </a:pPr>
            <a:r>
              <a:rPr lang="en-US" sz="3200" dirty="0">
                <a:latin typeface="+mn-lt"/>
              </a:rPr>
              <a:t>Containers as first class resources. No need for provisioning of virtual machines </a:t>
            </a:r>
          </a:p>
          <a:p>
            <a:pPr marL="571500" indent="-571500">
              <a:buFont typeface="Arial" panose="020B0604020202020204" pitchFamily="34" charset="0"/>
              <a:buChar char="•"/>
            </a:pPr>
            <a:r>
              <a:rPr lang="en-US" sz="3200" dirty="0">
                <a:latin typeface="+mn-lt"/>
              </a:rPr>
              <a:t>Exposed to the internet with a public IP address </a:t>
            </a:r>
          </a:p>
          <a:p>
            <a:pPr marL="571500" indent="-571500">
              <a:buFont typeface="Arial" panose="020B0604020202020204" pitchFamily="34" charset="0"/>
              <a:buChar char="•"/>
            </a:pPr>
            <a:r>
              <a:rPr lang="en-US" sz="3200" dirty="0">
                <a:latin typeface="+mn-lt"/>
              </a:rPr>
              <a:t>Per second billing</a:t>
            </a:r>
          </a:p>
        </p:txBody>
      </p:sp>
      <p:pic>
        <p:nvPicPr>
          <p:cNvPr id="4" name="Picture 3">
            <a:extLst>
              <a:ext uri="{FF2B5EF4-FFF2-40B4-BE49-F238E27FC236}">
                <a16:creationId xmlns:a16="http://schemas.microsoft.com/office/drawing/2014/main" id="{9F0579EF-4A29-45D0-A966-5AFD2E4184C7}"/>
              </a:ext>
            </a:extLst>
          </p:cNvPr>
          <p:cNvPicPr>
            <a:picLocks noChangeAspect="1"/>
          </p:cNvPicPr>
          <p:nvPr/>
        </p:nvPicPr>
        <p:blipFill>
          <a:blip r:embed="rId3"/>
          <a:stretch>
            <a:fillRect/>
          </a:stretch>
        </p:blipFill>
        <p:spPr>
          <a:xfrm>
            <a:off x="7478330" y="1287462"/>
            <a:ext cx="4669557" cy="3505200"/>
          </a:xfrm>
          <a:prstGeom prst="rect">
            <a:avLst/>
          </a:prstGeom>
        </p:spPr>
      </p:pic>
    </p:spTree>
    <p:extLst>
      <p:ext uri="{BB962C8B-B14F-4D97-AF65-F5344CB8AC3E}">
        <p14:creationId xmlns:p14="http://schemas.microsoft.com/office/powerpoint/2010/main" val="2414938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Reserved Virtual Machine Instances (GA)</a:t>
            </a:r>
          </a:p>
        </p:txBody>
      </p:sp>
      <p:sp>
        <p:nvSpPr>
          <p:cNvPr id="4" name="Text Placeholder 3">
            <a:extLst>
              <a:ext uri="{FF2B5EF4-FFF2-40B4-BE49-F238E27FC236}">
                <a16:creationId xmlns:a16="http://schemas.microsoft.com/office/drawing/2014/main" id="{928DBB5D-6991-4687-A5DB-4568AC901C6D}"/>
              </a:ext>
            </a:extLst>
          </p:cNvPr>
          <p:cNvSpPr>
            <a:spLocks noGrp="1"/>
          </p:cNvSpPr>
          <p:nvPr>
            <p:ph type="body" sz="quarter" idx="10"/>
          </p:nvPr>
        </p:nvSpPr>
        <p:spPr>
          <a:xfrm>
            <a:off x="274638" y="1212850"/>
            <a:ext cx="7924799" cy="5053691"/>
          </a:xfrm>
        </p:spPr>
        <p:txBody>
          <a:bodyPr/>
          <a:lstStyle/>
          <a:p>
            <a:pPr marL="571500" indent="-571500">
              <a:buFont typeface="Arial" panose="020B0604020202020204" pitchFamily="34" charset="0"/>
              <a:buChar char="•"/>
            </a:pPr>
            <a:r>
              <a:rPr lang="en-US" sz="2800" dirty="0">
                <a:latin typeface="+mn-lt"/>
              </a:rPr>
              <a:t>Upfront commitment - Reserved Instances (RIs) in three easy steps</a:t>
            </a:r>
          </a:p>
          <a:p>
            <a:pPr marL="800100" lvl="1" indent="-571500">
              <a:buFont typeface="Arial" panose="020B0604020202020204" pitchFamily="34" charset="0"/>
              <a:buChar char="•"/>
            </a:pPr>
            <a:r>
              <a:rPr lang="en-US" dirty="0"/>
              <a:t>Specify your Azure region</a:t>
            </a:r>
          </a:p>
          <a:p>
            <a:pPr marL="800100" lvl="1" indent="-571500">
              <a:buFont typeface="Arial" panose="020B0604020202020204" pitchFamily="34" charset="0"/>
              <a:buChar char="•"/>
            </a:pPr>
            <a:r>
              <a:rPr lang="en-US" dirty="0"/>
              <a:t>Virtual machine type</a:t>
            </a:r>
          </a:p>
          <a:p>
            <a:pPr marL="800100" lvl="1" indent="-571500">
              <a:buFont typeface="Arial" panose="020B0604020202020204" pitchFamily="34" charset="0"/>
              <a:buChar char="•"/>
            </a:pPr>
            <a:r>
              <a:rPr lang="en-US" dirty="0"/>
              <a:t>Term (one year or three years) </a:t>
            </a:r>
          </a:p>
          <a:p>
            <a:pPr marL="571500" indent="-571500">
              <a:buFont typeface="Arial" panose="020B0604020202020204" pitchFamily="34" charset="0"/>
              <a:buChar char="•"/>
            </a:pPr>
            <a:r>
              <a:rPr lang="en-US" sz="2800" dirty="0">
                <a:latin typeface="+mn-lt"/>
              </a:rPr>
              <a:t>Provides flexibility </a:t>
            </a:r>
          </a:p>
          <a:p>
            <a:pPr marL="800100" lvl="1" indent="-571500">
              <a:buFont typeface="Arial" panose="020B0604020202020204" pitchFamily="34" charset="0"/>
              <a:buChar char="•"/>
            </a:pPr>
            <a:r>
              <a:rPr lang="en-US" dirty="0"/>
              <a:t>Exchange or cancel Reserved Instances at any time</a:t>
            </a:r>
          </a:p>
          <a:p>
            <a:pPr marL="800100" lvl="1" indent="-571500">
              <a:buFont typeface="Arial" panose="020B0604020202020204" pitchFamily="34" charset="0"/>
              <a:buChar char="•"/>
            </a:pPr>
            <a:r>
              <a:rPr lang="en-US" dirty="0"/>
              <a:t>Exchange across any region and any series</a:t>
            </a:r>
          </a:p>
          <a:p>
            <a:pPr marL="800100" lvl="1" indent="-571500">
              <a:buFont typeface="Arial" panose="020B0604020202020204" pitchFamily="34" charset="0"/>
              <a:buChar char="•"/>
            </a:pPr>
            <a:r>
              <a:rPr lang="en-US" dirty="0"/>
              <a:t>Cancel at any time in the reservation term for an adjusted refund</a:t>
            </a:r>
          </a:p>
        </p:txBody>
      </p:sp>
      <p:pic>
        <p:nvPicPr>
          <p:cNvPr id="3" name="Picture 2">
            <a:extLst>
              <a:ext uri="{FF2B5EF4-FFF2-40B4-BE49-F238E27FC236}">
                <a16:creationId xmlns:a16="http://schemas.microsoft.com/office/drawing/2014/main" id="{C37829AC-2A36-43ED-AA95-A2349F305A45}"/>
              </a:ext>
            </a:extLst>
          </p:cNvPr>
          <p:cNvPicPr>
            <a:picLocks noChangeAspect="1"/>
          </p:cNvPicPr>
          <p:nvPr/>
        </p:nvPicPr>
        <p:blipFill>
          <a:blip r:embed="rId3"/>
          <a:stretch>
            <a:fillRect/>
          </a:stretch>
        </p:blipFill>
        <p:spPr>
          <a:xfrm>
            <a:off x="8351837" y="1668462"/>
            <a:ext cx="3794892" cy="3062287"/>
          </a:xfrm>
          <a:prstGeom prst="rect">
            <a:avLst/>
          </a:prstGeom>
        </p:spPr>
      </p:pic>
    </p:spTree>
    <p:extLst>
      <p:ext uri="{BB962C8B-B14F-4D97-AF65-F5344CB8AC3E}">
        <p14:creationId xmlns:p14="http://schemas.microsoft.com/office/powerpoint/2010/main" val="24927787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249D5F-F42D-46CE-8E63-214813CD759F}"/>
              </a:ext>
            </a:extLst>
          </p:cNvPr>
          <p:cNvSpPr/>
          <p:nvPr/>
        </p:nvSpPr>
        <p:spPr>
          <a:xfrm>
            <a:off x="378137" y="1955523"/>
            <a:ext cx="1462833" cy="35573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Standard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7" name="TextBox 6">
            <a:extLst>
              <a:ext uri="{FF2B5EF4-FFF2-40B4-BE49-F238E27FC236}">
                <a16:creationId xmlns:a16="http://schemas.microsoft.com/office/drawing/2014/main" id="{8DDB7EFE-34FC-4D97-9F17-D2580B5D63B3}"/>
              </a:ext>
            </a:extLst>
          </p:cNvPr>
          <p:cNvSpPr txBox="1"/>
          <p:nvPr/>
        </p:nvSpPr>
        <p:spPr>
          <a:xfrm>
            <a:off x="261173" y="5512910"/>
            <a:ext cx="1693318" cy="478442"/>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Reserved Instance</a:t>
            </a:r>
          </a:p>
        </p:txBody>
      </p:sp>
      <p:sp>
        <p:nvSpPr>
          <p:cNvPr id="8" name="Rectangle 7">
            <a:extLst>
              <a:ext uri="{FF2B5EF4-FFF2-40B4-BE49-F238E27FC236}">
                <a16:creationId xmlns:a16="http://schemas.microsoft.com/office/drawing/2014/main" id="{77889BE1-4286-447A-A332-C7586EED5466}"/>
              </a:ext>
            </a:extLst>
          </p:cNvPr>
          <p:cNvSpPr/>
          <p:nvPr/>
        </p:nvSpPr>
        <p:spPr>
          <a:xfrm>
            <a:off x="3525521" y="4127367"/>
            <a:ext cx="1462833" cy="1405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AZURE</a:t>
            </a:r>
          </a:p>
          <a:p>
            <a:pPr algn="ctr" defTabSz="932597">
              <a:defRPr/>
            </a:pPr>
            <a:r>
              <a:rPr lang="en-US" dirty="0">
                <a:solidFill>
                  <a:srgbClr val="FFFFFF"/>
                </a:solidFill>
                <a:latin typeface="Segoe UI"/>
              </a:rPr>
              <a:t>E4v3 Windows</a:t>
            </a:r>
          </a:p>
          <a:p>
            <a:pPr algn="ctr" defTabSz="932597">
              <a:defRPr/>
            </a:pPr>
            <a:r>
              <a:rPr lang="en-US" dirty="0">
                <a:solidFill>
                  <a:srgbClr val="FFFFFF"/>
                </a:solidFill>
                <a:latin typeface="Segoe UI"/>
              </a:rPr>
              <a:t>(US West 2)</a:t>
            </a:r>
          </a:p>
        </p:txBody>
      </p:sp>
      <p:sp>
        <p:nvSpPr>
          <p:cNvPr id="9" name="TextBox 8">
            <a:extLst>
              <a:ext uri="{FF2B5EF4-FFF2-40B4-BE49-F238E27FC236}">
                <a16:creationId xmlns:a16="http://schemas.microsoft.com/office/drawing/2014/main" id="{01027316-495F-4C9D-BCE9-396DA6C0BC02}"/>
              </a:ext>
            </a:extLst>
          </p:cNvPr>
          <p:cNvSpPr txBox="1"/>
          <p:nvPr/>
        </p:nvSpPr>
        <p:spPr>
          <a:xfrm>
            <a:off x="403612" y="1518678"/>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0" name="TextBox 9">
            <a:extLst>
              <a:ext uri="{FF2B5EF4-FFF2-40B4-BE49-F238E27FC236}">
                <a16:creationId xmlns:a16="http://schemas.microsoft.com/office/drawing/2014/main" id="{46C68E98-7BDA-4E48-955A-D97480E6B966}"/>
              </a:ext>
            </a:extLst>
          </p:cNvPr>
          <p:cNvSpPr txBox="1"/>
          <p:nvPr/>
        </p:nvSpPr>
        <p:spPr>
          <a:xfrm>
            <a:off x="6014790" y="5512910"/>
            <a:ext cx="1681600" cy="1169551"/>
          </a:xfrm>
          <a:prstGeom prst="rect">
            <a:avLst/>
          </a:prstGeom>
          <a:noFill/>
        </p:spPr>
        <p:txBody>
          <a:bodyPr wrap="square" rtlCol="0">
            <a:spAutoFit/>
          </a:bodyPr>
          <a:lstStyle/>
          <a:p>
            <a:pPr algn="ctr" defTabSz="932597">
              <a:defRPr/>
            </a:pPr>
            <a:r>
              <a:rPr lang="en-US" sz="1400" b="1" dirty="0">
                <a:solidFill>
                  <a:schemeClr val="accent4"/>
                </a:solidFill>
                <a:latin typeface="Segoe UI"/>
              </a:rPr>
              <a:t>3-year Reserved Virtual Machine Instance + Azure Hybrid Benefit for Windows</a:t>
            </a:r>
          </a:p>
        </p:txBody>
      </p:sp>
      <p:sp>
        <p:nvSpPr>
          <p:cNvPr id="11" name="Title 1">
            <a:extLst>
              <a:ext uri="{FF2B5EF4-FFF2-40B4-BE49-F238E27FC236}">
                <a16:creationId xmlns:a16="http://schemas.microsoft.com/office/drawing/2014/main" id="{9E8DE957-BFB2-4EC4-AC1B-E40589FE91A3}"/>
              </a:ext>
            </a:extLst>
          </p:cNvPr>
          <p:cNvSpPr txBox="1">
            <a:spLocks/>
          </p:cNvSpPr>
          <p:nvPr/>
        </p:nvSpPr>
        <p:spPr>
          <a:xfrm>
            <a:off x="286648" y="34033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solidFill>
                  <a:srgbClr val="FFFFFF"/>
                </a:solidFill>
                <a:latin typeface="Segoe UI Light"/>
              </a:rPr>
              <a:t>Compared to AWS</a:t>
            </a:r>
          </a:p>
        </p:txBody>
      </p:sp>
      <p:sp>
        <p:nvSpPr>
          <p:cNvPr id="12" name="TextBox 11">
            <a:extLst>
              <a:ext uri="{FF2B5EF4-FFF2-40B4-BE49-F238E27FC236}">
                <a16:creationId xmlns:a16="http://schemas.microsoft.com/office/drawing/2014/main" id="{7B40ABF0-4745-4F5D-9774-E26BCA10E38D}"/>
              </a:ext>
            </a:extLst>
          </p:cNvPr>
          <p:cNvSpPr txBox="1"/>
          <p:nvPr/>
        </p:nvSpPr>
        <p:spPr>
          <a:xfrm>
            <a:off x="3410279" y="5532387"/>
            <a:ext cx="1693318" cy="862712"/>
          </a:xfrm>
          <a:prstGeom prst="rect">
            <a:avLst/>
          </a:prstGeom>
          <a:noFill/>
        </p:spPr>
        <p:txBody>
          <a:bodyPr wrap="square" rtlCol="0">
            <a:spAutoFit/>
          </a:bodyPr>
          <a:lstStyle/>
          <a:p>
            <a:pPr algn="ctr" defTabSz="932597">
              <a:defRPr/>
            </a:pPr>
            <a:r>
              <a:rPr lang="en-US" sz="1224" dirty="0">
                <a:solidFill>
                  <a:srgbClr val="FFFFFF"/>
                </a:solidFill>
                <a:latin typeface="Segoe UI"/>
              </a:rPr>
              <a:t>3-year Reserved Virtual Machine Instance + Windows Server</a:t>
            </a:r>
          </a:p>
        </p:txBody>
      </p:sp>
      <p:sp>
        <p:nvSpPr>
          <p:cNvPr id="13" name="TextBox 12">
            <a:extLst>
              <a:ext uri="{FF2B5EF4-FFF2-40B4-BE49-F238E27FC236}">
                <a16:creationId xmlns:a16="http://schemas.microsoft.com/office/drawing/2014/main" id="{B3A88B51-4B3E-41B8-B017-20878B4686A1}"/>
              </a:ext>
            </a:extLst>
          </p:cNvPr>
          <p:cNvSpPr txBox="1"/>
          <p:nvPr/>
        </p:nvSpPr>
        <p:spPr>
          <a:xfrm>
            <a:off x="3554439" y="1516277"/>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4" name="Rectangle 13">
            <a:extLst>
              <a:ext uri="{FF2B5EF4-FFF2-40B4-BE49-F238E27FC236}">
                <a16:creationId xmlns:a16="http://schemas.microsoft.com/office/drawing/2014/main" id="{B59C86F9-299D-4B8A-8C5F-0D37D4647339}"/>
              </a:ext>
            </a:extLst>
          </p:cNvPr>
          <p:cNvSpPr/>
          <p:nvPr/>
        </p:nvSpPr>
        <p:spPr>
          <a:xfrm>
            <a:off x="6124174" y="4127368"/>
            <a:ext cx="1462833" cy="1405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dirty="0">
                <a:solidFill>
                  <a:srgbClr val="FFFFFF"/>
                </a:solidFill>
                <a:latin typeface="Segoe UI"/>
              </a:rPr>
              <a:t>AZURE</a:t>
            </a:r>
          </a:p>
          <a:p>
            <a:pPr algn="ctr" defTabSz="932597">
              <a:defRPr/>
            </a:pPr>
            <a:r>
              <a:rPr lang="en-US" sz="1632" dirty="0">
                <a:solidFill>
                  <a:srgbClr val="FFFFFF"/>
                </a:solidFill>
                <a:latin typeface="Segoe UI"/>
              </a:rPr>
              <a:t>E4v3 Windows</a:t>
            </a:r>
          </a:p>
          <a:p>
            <a:pPr algn="ctr" defTabSz="932597">
              <a:defRPr/>
            </a:pPr>
            <a:r>
              <a:rPr lang="en-US" sz="1632" dirty="0">
                <a:solidFill>
                  <a:srgbClr val="FFFFFF"/>
                </a:solidFill>
                <a:latin typeface="Segoe UI"/>
              </a:rPr>
              <a:t>(US West 2)</a:t>
            </a:r>
          </a:p>
        </p:txBody>
      </p:sp>
      <p:sp>
        <p:nvSpPr>
          <p:cNvPr id="15" name="Right Brace 14">
            <a:extLst>
              <a:ext uri="{FF2B5EF4-FFF2-40B4-BE49-F238E27FC236}">
                <a16:creationId xmlns:a16="http://schemas.microsoft.com/office/drawing/2014/main" id="{3FA895B6-F14A-4200-8D32-6241818BF44C}"/>
              </a:ext>
            </a:extLst>
          </p:cNvPr>
          <p:cNvSpPr/>
          <p:nvPr/>
        </p:nvSpPr>
        <p:spPr>
          <a:xfrm>
            <a:off x="7620032" y="3763849"/>
            <a:ext cx="169210" cy="306126"/>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6" name="TextBox 15">
            <a:extLst>
              <a:ext uri="{FF2B5EF4-FFF2-40B4-BE49-F238E27FC236}">
                <a16:creationId xmlns:a16="http://schemas.microsoft.com/office/drawing/2014/main" id="{9F098C45-717D-4A69-8A01-46A5B27EEC6F}"/>
              </a:ext>
            </a:extLst>
          </p:cNvPr>
          <p:cNvSpPr txBox="1"/>
          <p:nvPr/>
        </p:nvSpPr>
        <p:spPr>
          <a:xfrm>
            <a:off x="7770360" y="3734215"/>
            <a:ext cx="803283" cy="376684"/>
          </a:xfrm>
          <a:prstGeom prst="rect">
            <a:avLst/>
          </a:prstGeom>
          <a:noFill/>
        </p:spPr>
        <p:txBody>
          <a:bodyPr wrap="square" rtlCol="0">
            <a:spAutoFit/>
          </a:bodyPr>
          <a:lstStyle/>
          <a:p>
            <a:pPr algn="ctr" defTabSz="932597">
              <a:defRPr/>
            </a:pPr>
            <a:r>
              <a:rPr lang="en-US" dirty="0">
                <a:solidFill>
                  <a:srgbClr val="FFFFFF"/>
                </a:solidFill>
                <a:latin typeface="Segoe UI"/>
              </a:rPr>
              <a:t>$252</a:t>
            </a:r>
          </a:p>
        </p:txBody>
      </p:sp>
      <p:sp>
        <p:nvSpPr>
          <p:cNvPr id="18" name="Right Brace 17">
            <a:extLst>
              <a:ext uri="{FF2B5EF4-FFF2-40B4-BE49-F238E27FC236}">
                <a16:creationId xmlns:a16="http://schemas.microsoft.com/office/drawing/2014/main" id="{D0AF79BB-5507-4792-A0CB-AF0DFD2350B1}"/>
              </a:ext>
            </a:extLst>
          </p:cNvPr>
          <p:cNvSpPr/>
          <p:nvPr/>
        </p:nvSpPr>
        <p:spPr>
          <a:xfrm>
            <a:off x="7620032" y="4198623"/>
            <a:ext cx="16921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9" name="TextBox 18">
            <a:extLst>
              <a:ext uri="{FF2B5EF4-FFF2-40B4-BE49-F238E27FC236}">
                <a16:creationId xmlns:a16="http://schemas.microsoft.com/office/drawing/2014/main" id="{BF38442D-B0DF-4644-BC47-F61C2E0BE25B}"/>
              </a:ext>
            </a:extLst>
          </p:cNvPr>
          <p:cNvSpPr txBox="1"/>
          <p:nvPr/>
        </p:nvSpPr>
        <p:spPr>
          <a:xfrm>
            <a:off x="7791138" y="4633397"/>
            <a:ext cx="876642" cy="376684"/>
          </a:xfrm>
          <a:prstGeom prst="rect">
            <a:avLst/>
          </a:prstGeom>
          <a:noFill/>
        </p:spPr>
        <p:txBody>
          <a:bodyPr wrap="none" rtlCol="0">
            <a:spAutoFit/>
          </a:bodyPr>
          <a:lstStyle/>
          <a:p>
            <a:pPr defTabSz="932597">
              <a:defRPr/>
            </a:pPr>
            <a:r>
              <a:rPr lang="en-US" dirty="0">
                <a:solidFill>
                  <a:srgbClr val="FFFFFF"/>
                </a:solidFill>
                <a:latin typeface="Segoe UI"/>
              </a:rPr>
              <a:t>$2,628</a:t>
            </a:r>
          </a:p>
        </p:txBody>
      </p:sp>
      <p:sp>
        <p:nvSpPr>
          <p:cNvPr id="20" name="TextBox 19">
            <a:extLst>
              <a:ext uri="{FF2B5EF4-FFF2-40B4-BE49-F238E27FC236}">
                <a16:creationId xmlns:a16="http://schemas.microsoft.com/office/drawing/2014/main" id="{3358E16D-83CC-4DCA-A517-87B6FECFE2C6}"/>
              </a:ext>
            </a:extLst>
          </p:cNvPr>
          <p:cNvSpPr txBox="1"/>
          <p:nvPr/>
        </p:nvSpPr>
        <p:spPr>
          <a:xfrm>
            <a:off x="5984216" y="3247869"/>
            <a:ext cx="1742748" cy="376684"/>
          </a:xfrm>
          <a:prstGeom prst="rect">
            <a:avLst/>
          </a:prstGeom>
          <a:noFill/>
        </p:spPr>
        <p:txBody>
          <a:bodyPr wrap="square" rtlCol="0">
            <a:spAutoFit/>
          </a:bodyPr>
          <a:lstStyle/>
          <a:p>
            <a:pPr algn="ctr" defTabSz="932597">
              <a:defRPr/>
            </a:pPr>
            <a:r>
              <a:rPr lang="en-US" b="1" dirty="0">
                <a:solidFill>
                  <a:srgbClr val="FF0000"/>
                </a:solidFill>
                <a:latin typeface="Segoe UI"/>
              </a:rPr>
              <a:t>Total: $2,880</a:t>
            </a:r>
          </a:p>
        </p:txBody>
      </p:sp>
      <p:sp>
        <p:nvSpPr>
          <p:cNvPr id="21" name="TextBox 20">
            <a:extLst>
              <a:ext uri="{FF2B5EF4-FFF2-40B4-BE49-F238E27FC236}">
                <a16:creationId xmlns:a16="http://schemas.microsoft.com/office/drawing/2014/main" id="{FF8D59D2-2336-4FB8-A358-715467FB0915}"/>
              </a:ext>
            </a:extLst>
          </p:cNvPr>
          <p:cNvSpPr txBox="1"/>
          <p:nvPr/>
        </p:nvSpPr>
        <p:spPr>
          <a:xfrm>
            <a:off x="151748" y="6472950"/>
            <a:ext cx="4407906" cy="86971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020" dirty="0">
                <a:solidFill>
                  <a:srgbClr val="FFFFFF"/>
                </a:solidFill>
                <a:latin typeface="Segoe UI"/>
              </a:rPr>
              <a:t>*(2) 2-core Windows Server Standard Open Value Subscription</a:t>
            </a:r>
          </a:p>
          <a:p>
            <a:pPr defTabSz="932597">
              <a:lnSpc>
                <a:spcPct val="90000"/>
              </a:lnSpc>
              <a:spcAft>
                <a:spcPts val="612"/>
              </a:spcAft>
              <a:defRPr/>
            </a:pPr>
            <a:endParaRPr lang="en-US" sz="2448" dirty="0" err="1">
              <a:solidFill>
                <a:srgbClr val="FFFFFF"/>
              </a:solidFill>
              <a:latin typeface="Segoe UI"/>
            </a:endParaRPr>
          </a:p>
        </p:txBody>
      </p:sp>
      <p:sp>
        <p:nvSpPr>
          <p:cNvPr id="22" name="Rectangle 21">
            <a:extLst>
              <a:ext uri="{FF2B5EF4-FFF2-40B4-BE49-F238E27FC236}">
                <a16:creationId xmlns:a16="http://schemas.microsoft.com/office/drawing/2014/main" id="{DDB94AAF-F9E3-456F-9653-A34A5DF2A3F7}"/>
              </a:ext>
            </a:extLst>
          </p:cNvPr>
          <p:cNvSpPr/>
          <p:nvPr/>
        </p:nvSpPr>
        <p:spPr>
          <a:xfrm>
            <a:off x="1978085" y="1603809"/>
            <a:ext cx="1462833" cy="39285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Convertible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23" name="TextBox 22">
            <a:extLst>
              <a:ext uri="{FF2B5EF4-FFF2-40B4-BE49-F238E27FC236}">
                <a16:creationId xmlns:a16="http://schemas.microsoft.com/office/drawing/2014/main" id="{F891C470-64A3-4F23-BD8D-3397AD5F2262}"/>
              </a:ext>
            </a:extLst>
          </p:cNvPr>
          <p:cNvSpPr txBox="1"/>
          <p:nvPr/>
        </p:nvSpPr>
        <p:spPr>
          <a:xfrm>
            <a:off x="1861121" y="5532387"/>
            <a:ext cx="1693318" cy="670577"/>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Convertible Reserved Instance</a:t>
            </a:r>
          </a:p>
        </p:txBody>
      </p:sp>
      <p:sp>
        <p:nvSpPr>
          <p:cNvPr id="24" name="TextBox 23">
            <a:extLst>
              <a:ext uri="{FF2B5EF4-FFF2-40B4-BE49-F238E27FC236}">
                <a16:creationId xmlns:a16="http://schemas.microsoft.com/office/drawing/2014/main" id="{3E4E6601-ADDF-4BB7-BEA3-213168E5D1EB}"/>
              </a:ext>
            </a:extLst>
          </p:cNvPr>
          <p:cNvSpPr txBox="1"/>
          <p:nvPr/>
        </p:nvSpPr>
        <p:spPr>
          <a:xfrm>
            <a:off x="2007003" y="1197256"/>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$7,974</a:t>
            </a:r>
          </a:p>
        </p:txBody>
      </p:sp>
      <p:sp>
        <p:nvSpPr>
          <p:cNvPr id="25" name="Rectangle 24">
            <a:extLst>
              <a:ext uri="{FF2B5EF4-FFF2-40B4-BE49-F238E27FC236}">
                <a16:creationId xmlns:a16="http://schemas.microsoft.com/office/drawing/2014/main" id="{68EF363D-B7B9-440A-9534-26F7F09C2106}"/>
              </a:ext>
            </a:extLst>
          </p:cNvPr>
          <p:cNvSpPr/>
          <p:nvPr/>
        </p:nvSpPr>
        <p:spPr>
          <a:xfrm>
            <a:off x="3525521" y="1955523"/>
            <a:ext cx="1462833" cy="21718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Windows Server</a:t>
            </a:r>
          </a:p>
          <a:p>
            <a:pPr algn="ctr" defTabSz="932597">
              <a:defRPr/>
            </a:pPr>
            <a:r>
              <a:rPr lang="en-US" dirty="0">
                <a:solidFill>
                  <a:srgbClr val="FFFFFF"/>
                </a:solidFill>
                <a:latin typeface="Segoe UI"/>
              </a:rPr>
              <a:t>4-core**</a:t>
            </a:r>
          </a:p>
        </p:txBody>
      </p:sp>
      <p:sp>
        <p:nvSpPr>
          <p:cNvPr id="26" name="Right Brace 25">
            <a:extLst>
              <a:ext uri="{FF2B5EF4-FFF2-40B4-BE49-F238E27FC236}">
                <a16:creationId xmlns:a16="http://schemas.microsoft.com/office/drawing/2014/main" id="{FA465004-9C24-48A4-B6E0-A5B4BDD64277}"/>
              </a:ext>
            </a:extLst>
          </p:cNvPr>
          <p:cNvSpPr/>
          <p:nvPr/>
        </p:nvSpPr>
        <p:spPr>
          <a:xfrm>
            <a:off x="5046355" y="2037747"/>
            <a:ext cx="136950" cy="1996595"/>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7" name="TextBox 26">
            <a:extLst>
              <a:ext uri="{FF2B5EF4-FFF2-40B4-BE49-F238E27FC236}">
                <a16:creationId xmlns:a16="http://schemas.microsoft.com/office/drawing/2014/main" id="{1541F383-6645-47F9-9945-D6716ED7F5DC}"/>
              </a:ext>
            </a:extLst>
          </p:cNvPr>
          <p:cNvSpPr txBox="1"/>
          <p:nvPr/>
        </p:nvSpPr>
        <p:spPr>
          <a:xfrm>
            <a:off x="5175921" y="2850449"/>
            <a:ext cx="894918" cy="376684"/>
          </a:xfrm>
          <a:prstGeom prst="rect">
            <a:avLst/>
          </a:prstGeom>
          <a:noFill/>
        </p:spPr>
        <p:txBody>
          <a:bodyPr wrap="square" rtlCol="0">
            <a:spAutoFit/>
          </a:bodyPr>
          <a:lstStyle/>
          <a:p>
            <a:pPr defTabSz="932597">
              <a:defRPr/>
            </a:pPr>
            <a:r>
              <a:rPr lang="en-US" dirty="0">
                <a:solidFill>
                  <a:srgbClr val="FFFFFF"/>
                </a:solidFill>
                <a:latin typeface="Segoe UI"/>
              </a:rPr>
              <a:t>$4,836</a:t>
            </a:r>
          </a:p>
        </p:txBody>
      </p:sp>
      <p:sp>
        <p:nvSpPr>
          <p:cNvPr id="28" name="Right Brace 27">
            <a:extLst>
              <a:ext uri="{FF2B5EF4-FFF2-40B4-BE49-F238E27FC236}">
                <a16:creationId xmlns:a16="http://schemas.microsoft.com/office/drawing/2014/main" id="{BE402A51-8E38-4FAD-BA51-A8D548A3D9CB}"/>
              </a:ext>
            </a:extLst>
          </p:cNvPr>
          <p:cNvSpPr/>
          <p:nvPr/>
        </p:nvSpPr>
        <p:spPr>
          <a:xfrm>
            <a:off x="5062449" y="4198623"/>
            <a:ext cx="12275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9" name="TextBox 28">
            <a:extLst>
              <a:ext uri="{FF2B5EF4-FFF2-40B4-BE49-F238E27FC236}">
                <a16:creationId xmlns:a16="http://schemas.microsoft.com/office/drawing/2014/main" id="{3DBF893A-B719-46A6-8844-8F84D12B7D0D}"/>
              </a:ext>
            </a:extLst>
          </p:cNvPr>
          <p:cNvSpPr txBox="1"/>
          <p:nvPr/>
        </p:nvSpPr>
        <p:spPr>
          <a:xfrm>
            <a:off x="5192017" y="4633397"/>
            <a:ext cx="878822" cy="376684"/>
          </a:xfrm>
          <a:prstGeom prst="rect">
            <a:avLst/>
          </a:prstGeom>
          <a:noFill/>
        </p:spPr>
        <p:txBody>
          <a:bodyPr wrap="square" rtlCol="0">
            <a:spAutoFit/>
          </a:bodyPr>
          <a:lstStyle/>
          <a:p>
            <a:pPr defTabSz="932597">
              <a:defRPr/>
            </a:pPr>
            <a:r>
              <a:rPr lang="en-US" dirty="0">
                <a:solidFill>
                  <a:srgbClr val="FFFFFF"/>
                </a:solidFill>
                <a:latin typeface="Segoe UI"/>
              </a:rPr>
              <a:t>$2,628</a:t>
            </a:r>
          </a:p>
        </p:txBody>
      </p:sp>
      <p:sp>
        <p:nvSpPr>
          <p:cNvPr id="30" name="Rectangle 29">
            <a:extLst>
              <a:ext uri="{FF2B5EF4-FFF2-40B4-BE49-F238E27FC236}">
                <a16:creationId xmlns:a16="http://schemas.microsoft.com/office/drawing/2014/main" id="{C4AFF851-ACE0-4FA3-B61A-CB7C30F35770}"/>
              </a:ext>
            </a:extLst>
          </p:cNvPr>
          <p:cNvSpPr/>
          <p:nvPr/>
        </p:nvSpPr>
        <p:spPr>
          <a:xfrm>
            <a:off x="6124174" y="3649109"/>
            <a:ext cx="1462833" cy="4759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dirty="0">
                <a:solidFill>
                  <a:srgbClr val="FFFFFF"/>
                </a:solidFill>
                <a:latin typeface="Segoe UI"/>
              </a:rPr>
              <a:t>Azure Hybrid Benefit for Windows</a:t>
            </a:r>
          </a:p>
        </p:txBody>
      </p:sp>
    </p:spTree>
    <p:extLst>
      <p:ext uri="{BB962C8B-B14F-4D97-AF65-F5344CB8AC3E}">
        <p14:creationId xmlns:p14="http://schemas.microsoft.com/office/powerpoint/2010/main" val="35897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par>
                          <p:cTn id="52" fill="hold">
                            <p:stCondLst>
                              <p:cond delay="2500"/>
                            </p:stCondLst>
                            <p:childTnLst>
                              <p:par>
                                <p:cTn id="53" presetID="22" presetClass="entr" presetSubtype="4"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par>
                          <p:cTn id="56" fill="hold">
                            <p:stCondLst>
                              <p:cond delay="3000"/>
                            </p:stCondLst>
                            <p:childTnLst>
                              <p:par>
                                <p:cTn id="57" presetID="1"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par>
                          <p:cTn id="59" fill="hold">
                            <p:stCondLst>
                              <p:cond delay="3000"/>
                            </p:stCondLst>
                            <p:childTnLst>
                              <p:par>
                                <p:cTn id="60" presetID="1"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par>
                          <p:cTn id="65" fill="hold">
                            <p:stCondLst>
                              <p:cond delay="3000"/>
                            </p:stCondLst>
                            <p:childTnLst>
                              <p:par>
                                <p:cTn id="66" presetID="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3000"/>
                            </p:stCondLst>
                            <p:childTnLst>
                              <p:par>
                                <p:cTn id="69" presetID="1"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par>
                          <p:cTn id="74" fill="hold">
                            <p:stCondLst>
                              <p:cond delay="3000"/>
                            </p:stCondLst>
                            <p:childTnLst>
                              <p:par>
                                <p:cTn id="75" presetID="1"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p:bldP spid="12" grpId="0"/>
      <p:bldP spid="13" grpId="0"/>
      <p:bldP spid="14" grpId="0" animBg="1"/>
      <p:bldP spid="15" grpId="0" animBg="1"/>
      <p:bldP spid="16" grpId="0"/>
      <p:bldP spid="18" grpId="0" animBg="1"/>
      <p:bldP spid="19" grpId="0"/>
      <p:bldP spid="20" grpId="0"/>
      <p:bldP spid="21" grpId="0"/>
      <p:bldP spid="22" grpId="0" animBg="1"/>
      <p:bldP spid="23" grpId="0"/>
      <p:bldP spid="24" grpId="0"/>
      <p:bldP spid="25" grpId="0" animBg="1"/>
      <p:bldP spid="26" grpId="0" animBg="1"/>
      <p:bldP spid="27" grpId="0"/>
      <p:bldP spid="28" grpId="0" animBg="1"/>
      <p:bldP spid="29" grpId="0"/>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Availability Zones (Public Preview)</a:t>
            </a:r>
          </a:p>
        </p:txBody>
      </p:sp>
      <p:sp>
        <p:nvSpPr>
          <p:cNvPr id="3" name="Text Placeholder 2">
            <a:extLst>
              <a:ext uri="{FF2B5EF4-FFF2-40B4-BE49-F238E27FC236}">
                <a16:creationId xmlns:a16="http://schemas.microsoft.com/office/drawing/2014/main" id="{6B96101A-D398-4B1E-BB53-13C497838E3A}"/>
              </a:ext>
            </a:extLst>
          </p:cNvPr>
          <p:cNvSpPr>
            <a:spLocks noGrp="1"/>
          </p:cNvSpPr>
          <p:nvPr>
            <p:ph type="body" sz="quarter" idx="10"/>
          </p:nvPr>
        </p:nvSpPr>
        <p:spPr>
          <a:xfrm>
            <a:off x="254806" y="1213017"/>
            <a:ext cx="6954031" cy="4807470"/>
          </a:xfrm>
        </p:spPr>
        <p:txBody>
          <a:bodyPr/>
          <a:lstStyle/>
          <a:p>
            <a:r>
              <a:rPr lang="en-US" sz="2400" dirty="0">
                <a:latin typeface="+mn-lt"/>
              </a:rPr>
              <a:t>Highly Available Applications  within regions with Availability Zones</a:t>
            </a:r>
          </a:p>
          <a:p>
            <a:pPr marL="342900" indent="-342900">
              <a:buFont typeface="Arial" panose="020B0604020202020204" pitchFamily="34" charset="0"/>
              <a:buChar char="•"/>
            </a:pPr>
            <a:r>
              <a:rPr lang="en-US" sz="2400" dirty="0">
                <a:latin typeface="+mn-lt"/>
              </a:rPr>
              <a:t>Availability Zones help to protect you from datacenter-level failures</a:t>
            </a:r>
          </a:p>
          <a:p>
            <a:pPr marL="342900" indent="-342900">
              <a:buFont typeface="Arial" panose="020B0604020202020204" pitchFamily="34" charset="0"/>
              <a:buChar char="•"/>
            </a:pPr>
            <a:r>
              <a:rPr lang="en-US" sz="2400" dirty="0">
                <a:latin typeface="+mn-lt"/>
              </a:rPr>
              <a:t>Located inside an Azure region, and each one has its own independent power source, network, and cooling</a:t>
            </a:r>
          </a:p>
          <a:p>
            <a:pPr marL="342900" indent="-342900">
              <a:buFont typeface="Arial" panose="020B0604020202020204" pitchFamily="34" charset="0"/>
              <a:buChar char="•"/>
            </a:pPr>
            <a:r>
              <a:rPr lang="en-US" sz="2400" dirty="0">
                <a:latin typeface="+mn-lt"/>
              </a:rPr>
              <a:t>To ensure resiliency, there's a minimum of three separate zones in all enabled regions</a:t>
            </a:r>
          </a:p>
          <a:p>
            <a:pPr marL="342900" indent="-342900">
              <a:buFont typeface="Arial" panose="020B0604020202020204" pitchFamily="34" charset="0"/>
              <a:buChar char="•"/>
            </a:pPr>
            <a:r>
              <a:rPr lang="en-US" sz="2400" dirty="0">
                <a:latin typeface="+mn-lt"/>
              </a:rPr>
              <a:t>Physical &amp; logical separation of Availability Zones within a region protects applications and data from zone-level failures.</a:t>
            </a:r>
          </a:p>
          <a:p>
            <a:pPr marL="800100" indent="-342900">
              <a:spcAft>
                <a:spcPts val="600"/>
              </a:spcAf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F7AEBE7F-97E6-4BE7-9472-924AD855A760}"/>
              </a:ext>
            </a:extLst>
          </p:cNvPr>
          <p:cNvPicPr>
            <a:picLocks noChangeAspect="1"/>
          </p:cNvPicPr>
          <p:nvPr/>
        </p:nvPicPr>
        <p:blipFill>
          <a:blip r:embed="rId3"/>
          <a:stretch>
            <a:fillRect/>
          </a:stretch>
        </p:blipFill>
        <p:spPr>
          <a:xfrm>
            <a:off x="7818437" y="1592262"/>
            <a:ext cx="4073217" cy="3500787"/>
          </a:xfrm>
          <a:prstGeom prst="rect">
            <a:avLst/>
          </a:prstGeom>
        </p:spPr>
      </p:pic>
    </p:spTree>
    <p:extLst>
      <p:ext uri="{BB962C8B-B14F-4D97-AF65-F5344CB8AC3E}">
        <p14:creationId xmlns:p14="http://schemas.microsoft.com/office/powerpoint/2010/main" val="21151138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1" name="Rectangle 60">
            <a:extLst>
              <a:ext uri="{FF2B5EF4-FFF2-40B4-BE49-F238E27FC236}">
                <a16:creationId xmlns:a16="http://schemas.microsoft.com/office/drawing/2014/main" id="{A0FEC0FD-68EB-4D5F-A3CD-0634C19DDC2D}"/>
              </a:ext>
            </a:extLst>
          </p:cNvPr>
          <p:cNvSpPr/>
          <p:nvPr/>
        </p:nvSpPr>
        <p:spPr>
          <a:xfrm>
            <a:off x="2311956"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endParaRPr lang="en-US" sz="2400" dirty="0">
              <a:solidFill>
                <a:srgbClr val="0089CF"/>
              </a:solidFill>
              <a:latin typeface="Segoe UI Semilight"/>
              <a:cs typeface="Segoe UI Semibold" panose="020B0702040204020203" pitchFamily="34" charset="0"/>
            </a:endParaRP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3rd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endParaRPr lang="en-US" sz="1836"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sp>
        <p:nvSpPr>
          <p:cNvPr id="83" name="Rectangle 82">
            <a:extLst>
              <a:ext uri="{FF2B5EF4-FFF2-40B4-BE49-F238E27FC236}">
                <a16:creationId xmlns:a16="http://schemas.microsoft.com/office/drawing/2014/main" id="{9171D429-CF38-4D04-8340-6FA5B4D9811D}"/>
              </a:ext>
            </a:extLst>
          </p:cNvPr>
          <p:cNvSpPr/>
          <p:nvPr/>
        </p:nvSpPr>
        <p:spPr>
          <a:xfrm>
            <a:off x="2686148" y="2584866"/>
            <a:ext cx="2255136" cy="414353"/>
          </a:xfrm>
          <a:prstGeom prst="rect">
            <a:avLst/>
          </a:prstGeom>
        </p:spPr>
        <p:txBody>
          <a:bodyPr wrap="none">
            <a:spAutoFit/>
          </a:bodyPr>
          <a:lstStyle/>
          <a:p>
            <a:pPr algn="ctr" defTabSz="932418">
              <a:spcAft>
                <a:spcPts val="600"/>
              </a:spcAft>
              <a:defRPr/>
            </a:pPr>
            <a:r>
              <a:rPr lang="en-US" sz="2040" dirty="0">
                <a:solidFill>
                  <a:srgbClr val="0078D7"/>
                </a:solidFill>
                <a:latin typeface="Segoe UI Semilight"/>
                <a:cs typeface="Segoe UI Semibold" panose="020B0702040204020203" pitchFamily="34" charset="0"/>
              </a:rPr>
              <a:t>Integrated tooling</a:t>
            </a:r>
          </a:p>
        </p:txBody>
      </p:sp>
      <p:grpSp>
        <p:nvGrpSpPr>
          <p:cNvPr id="86" name="Group 85"/>
          <p:cNvGrpSpPr/>
          <p:nvPr/>
        </p:nvGrpSpPr>
        <p:grpSpPr>
          <a:xfrm>
            <a:off x="3385492" y="1618971"/>
            <a:ext cx="856447" cy="780141"/>
            <a:chOff x="1687513" y="3995738"/>
            <a:chExt cx="3902075" cy="3554412"/>
          </a:xfrm>
          <a:solidFill>
            <a:schemeClr val="accent1"/>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chemeClr val="accent1"/>
          </a:solidFill>
          <a:ln>
            <a:noFill/>
          </a:ln>
          <a:effectLst/>
          <a:extLst/>
        </p:spPr>
        <p:txBody>
          <a:bodyPr wrap="none" anchor="ctr"/>
          <a:lstStyle/>
          <a:p>
            <a:pPr defTabSz="932597"/>
            <a:endParaRPr lang="en-US" sz="1836">
              <a:solidFill>
                <a:srgbClr val="505050"/>
              </a:solidFill>
              <a:latin typeface="Segoe UI"/>
            </a:endParaRPr>
          </a:p>
        </p:txBody>
      </p:sp>
      <p:grpSp>
        <p:nvGrpSpPr>
          <p:cNvPr id="91" name="Group 90"/>
          <p:cNvGrpSpPr/>
          <p:nvPr/>
        </p:nvGrpSpPr>
        <p:grpSpPr>
          <a:xfrm>
            <a:off x="6722543" y="1707921"/>
            <a:ext cx="795628" cy="602241"/>
            <a:chOff x="2524125" y="20638"/>
            <a:chExt cx="4748213" cy="3594100"/>
          </a:xfrm>
          <a:solidFill>
            <a:schemeClr val="accent1"/>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17673">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FEEDBACK</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4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300"/>
                                        <p:tgtEl>
                                          <p:spTgt spid="61"/>
                                        </p:tgtEl>
                                      </p:cBhvr>
                                    </p:animEffect>
                                  </p:childTnLst>
                                </p:cTn>
                              </p:par>
                              <p:par>
                                <p:cTn id="13" presetID="42" presetClass="path" presetSubtype="0" decel="100000" fill="hold" grpId="1" nodeType="withEffect">
                                  <p:stCondLst>
                                    <p:cond delay="0"/>
                                  </p:stCondLst>
                                  <p:childTnLst>
                                    <p:animMotion origin="layout" path="M -8.33333E-7 1.11111E-6 L -8.33333E-7 0.1338 " pathEditMode="relative" rAng="0" ptsTypes="AA">
                                      <p:cBhvr>
                                        <p:cTn id="14" dur="700" spd="-100000" fill="hold"/>
                                        <p:tgtEl>
                                          <p:spTgt spid="61"/>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300"/>
                                        <p:tgtEl>
                                          <p:spTgt spid="63"/>
                                        </p:tgtEl>
                                      </p:cBhvr>
                                    </p:animEffect>
                                  </p:childTnLst>
                                </p:cTn>
                              </p:par>
                              <p:par>
                                <p:cTn id="18" presetID="42" presetClass="path" presetSubtype="0" decel="100000" fill="hold" grpId="1" nodeType="withEffect">
                                  <p:stCondLst>
                                    <p:cond delay="250"/>
                                  </p:stCondLst>
                                  <p:childTnLst>
                                    <p:animMotion origin="layout" path="M 3.95833E-6 1.11111E-6 L 3.95833E-6 0.1338 " pathEditMode="relative" rAng="0" ptsTypes="AA">
                                      <p:cBhvr>
                                        <p:cTn id="19" dur="700" spd="-100000" fill="hold"/>
                                        <p:tgtEl>
                                          <p:spTgt spid="63"/>
                                        </p:tgtEl>
                                        <p:attrNameLst>
                                          <p:attrName>ppt_x</p:attrName>
                                          <p:attrName>ppt_y</p:attrName>
                                        </p:attrNameLst>
                                      </p:cBhvr>
                                      <p:rCtr x="0" y="6690"/>
                                    </p:animMotion>
                                  </p:childTnLst>
                                </p:cTn>
                              </p:par>
                              <p:par>
                                <p:cTn id="20" presetID="10" presetClass="entr" presetSubtype="0" fill="hold" nodeType="withEffect">
                                  <p:stCondLst>
                                    <p:cond delay="6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9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300"/>
                                        <p:tgtEl>
                                          <p:spTgt spid="62"/>
                                        </p:tgtEl>
                                      </p:cBhvr>
                                    </p:animEffect>
                                  </p:childTnLst>
                                </p:cTn>
                              </p:par>
                              <p:par>
                                <p:cTn id="26" presetID="42" presetClass="path" presetSubtype="0" decel="100000" fill="hold" grpId="1" nodeType="withEffect">
                                  <p:stCondLst>
                                    <p:cond delay="500"/>
                                  </p:stCondLst>
                                  <p:childTnLst>
                                    <p:animMotion origin="layout" path="M 1.875E-6 1.11111E-6 L 1.875E-6 0.1338 " pathEditMode="relative" rAng="0" ptsTypes="AA">
                                      <p:cBhvr>
                                        <p:cTn id="27" dur="700" spd="-100000" fill="hold"/>
                                        <p:tgtEl>
                                          <p:spTgt spid="62"/>
                                        </p:tgtEl>
                                        <p:attrNameLst>
                                          <p:attrName>ppt_x</p:attrName>
                                          <p:attrName>ppt_y</p:attrName>
                                        </p:attrNameLst>
                                      </p:cBhvr>
                                      <p:rCtr x="0" y="6690"/>
                                    </p:animMotion>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300"/>
                                        <p:tgtEl>
                                          <p:spTgt spid="83"/>
                                        </p:tgtEl>
                                      </p:cBhvr>
                                    </p:animEffect>
                                  </p:childTnLst>
                                </p:cTn>
                              </p:par>
                              <p:par>
                                <p:cTn id="34" presetID="42" presetClass="path" presetSubtype="0" decel="100000" fill="hold" grpId="1" nodeType="withEffect">
                                  <p:stCondLst>
                                    <p:cond delay="0"/>
                                  </p:stCondLst>
                                  <p:childTnLst>
                                    <p:animMotion origin="layout" path="M -6.25E-7 -1.11111E-6 L -6.25E-7 0.1338 " pathEditMode="relative" rAng="0" ptsTypes="AA">
                                      <p:cBhvr>
                                        <p:cTn id="35" dur="700" spd="-100000" fill="hold"/>
                                        <p:tgtEl>
                                          <p:spTgt spid="83"/>
                                        </p:tgtEl>
                                        <p:attrNameLst>
                                          <p:attrName>ppt_x</p:attrName>
                                          <p:attrName>ppt_y</p:attrName>
                                        </p:attrNameLst>
                                      </p:cBhvr>
                                      <p:rCtr x="0" y="6690"/>
                                    </p:animMotion>
                                  </p:childTnLst>
                                </p:cTn>
                              </p:par>
                              <p:par>
                                <p:cTn id="36" presetID="10" presetClass="entr" presetSubtype="0" fill="hold" nodeType="withEffect">
                                  <p:stCondLst>
                                    <p:cond delay="40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14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1" grpId="0"/>
      <p:bldP spid="61" grpId="1"/>
      <p:bldP spid="62" grpId="0"/>
      <p:bldP spid="62" grpId="1"/>
      <p:bldP spid="63" grpId="0"/>
      <p:bldP spid="63" grpId="1"/>
      <p:bldP spid="83" grpId="0"/>
      <p:bldP spid="83" grpId="1"/>
      <p:bldP spid="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File Sync (Public Preview)</a:t>
            </a:r>
          </a:p>
        </p:txBody>
      </p:sp>
      <p:sp>
        <p:nvSpPr>
          <p:cNvPr id="3" name="Text Placeholder 2">
            <a:extLst>
              <a:ext uri="{FF2B5EF4-FFF2-40B4-BE49-F238E27FC236}">
                <a16:creationId xmlns:a16="http://schemas.microsoft.com/office/drawing/2014/main" id="{FE98F88A-A763-4710-A2FE-585CCBA2633C}"/>
              </a:ext>
            </a:extLst>
          </p:cNvPr>
          <p:cNvSpPr>
            <a:spLocks noGrp="1"/>
          </p:cNvSpPr>
          <p:nvPr>
            <p:ph type="body" sz="quarter" idx="10"/>
          </p:nvPr>
        </p:nvSpPr>
        <p:spPr>
          <a:xfrm>
            <a:off x="274638" y="1212850"/>
            <a:ext cx="6857999" cy="5262979"/>
          </a:xfrm>
        </p:spPr>
        <p:txBody>
          <a:bodyPr/>
          <a:lstStyle/>
          <a:p>
            <a:r>
              <a:rPr lang="en-US" sz="2000" dirty="0">
                <a:latin typeface="+mn-lt"/>
              </a:rPr>
              <a:t>New capability of Azure Files - sync existing directories &amp; files from Windows Server 2012R2 and 2016 to Azure Files. </a:t>
            </a:r>
          </a:p>
          <a:p>
            <a:pPr marL="342900" indent="-342900">
              <a:buFont typeface="Arial" panose="020B0604020202020204" pitchFamily="34" charset="0"/>
              <a:buChar char="•"/>
            </a:pPr>
            <a:r>
              <a:rPr lang="en-US" sz="2000" b="1" dirty="0">
                <a:latin typeface="+mn-lt"/>
              </a:rPr>
              <a:t>Multi-site sync and access </a:t>
            </a:r>
            <a:r>
              <a:rPr lang="en-US" sz="2000" dirty="0">
                <a:latin typeface="+mn-lt"/>
              </a:rPr>
              <a:t>– Sync between Azure File Shares ,Windows Servers, your branch offices.</a:t>
            </a:r>
          </a:p>
          <a:p>
            <a:pPr marL="342900" indent="-342900">
              <a:buFont typeface="Arial" panose="020B0604020202020204" pitchFamily="34" charset="0"/>
              <a:buChar char="•"/>
            </a:pPr>
            <a:r>
              <a:rPr lang="en-US" sz="2000" b="1" dirty="0">
                <a:latin typeface="+mn-lt"/>
              </a:rPr>
              <a:t>Cloud tiering (server becomes cache)</a:t>
            </a:r>
            <a:r>
              <a:rPr lang="en-US" sz="2000" dirty="0">
                <a:latin typeface="+mn-lt"/>
              </a:rPr>
              <a:t> – Servers low on capacity can benefit from cloud-tiering feature.  Less recently used data removed from the local server and recalled when used.</a:t>
            </a:r>
          </a:p>
          <a:p>
            <a:pPr marL="342900" indent="-342900">
              <a:buFont typeface="Arial" panose="020B0604020202020204" pitchFamily="34" charset="0"/>
              <a:buChar char="•"/>
            </a:pPr>
            <a:r>
              <a:rPr lang="en-US" sz="2000" b="1" dirty="0">
                <a:latin typeface="+mn-lt"/>
              </a:rPr>
              <a:t>Integrated server data backup</a:t>
            </a:r>
            <a:r>
              <a:rPr lang="en-US" sz="2000" dirty="0">
                <a:latin typeface="+mn-lt"/>
              </a:rPr>
              <a:t> –File Sync works with Azure Backup to provide integrated backup and restoration. </a:t>
            </a:r>
          </a:p>
          <a:p>
            <a:pPr marL="342900" indent="-342900">
              <a:buFont typeface="Arial" panose="020B0604020202020204" pitchFamily="34" charset="0"/>
              <a:buChar char="•"/>
            </a:pPr>
            <a:r>
              <a:rPr lang="en-US" sz="2000" b="1" dirty="0">
                <a:latin typeface="+mn-lt"/>
              </a:rPr>
              <a:t>Direct cloud data access</a:t>
            </a:r>
            <a:r>
              <a:rPr lang="en-US" sz="2000" dirty="0">
                <a:latin typeface="+mn-lt"/>
              </a:rPr>
              <a:t> – (lift and shift) can be done with sync to allow both on premise &amp; cloud access to the same data during the migration. </a:t>
            </a:r>
          </a:p>
          <a:p>
            <a:endParaRPr lang="en-US" sz="3600" dirty="0"/>
          </a:p>
        </p:txBody>
      </p:sp>
      <p:pic>
        <p:nvPicPr>
          <p:cNvPr id="8" name="Picture 7">
            <a:extLst>
              <a:ext uri="{FF2B5EF4-FFF2-40B4-BE49-F238E27FC236}">
                <a16:creationId xmlns:a16="http://schemas.microsoft.com/office/drawing/2014/main" id="{5D92F99F-7640-47CE-9EED-3DE0091DB21F}"/>
              </a:ext>
            </a:extLst>
          </p:cNvPr>
          <p:cNvPicPr>
            <a:picLocks noChangeAspect="1"/>
          </p:cNvPicPr>
          <p:nvPr/>
        </p:nvPicPr>
        <p:blipFill>
          <a:blip r:embed="rId3"/>
          <a:stretch>
            <a:fillRect/>
          </a:stretch>
        </p:blipFill>
        <p:spPr>
          <a:xfrm>
            <a:off x="7095989" y="1212849"/>
            <a:ext cx="5029200" cy="2039666"/>
          </a:xfrm>
          <a:prstGeom prst="rect">
            <a:avLst/>
          </a:prstGeom>
        </p:spPr>
      </p:pic>
    </p:spTree>
    <p:extLst>
      <p:ext uri="{BB962C8B-B14F-4D97-AF65-F5344CB8AC3E}">
        <p14:creationId xmlns:p14="http://schemas.microsoft.com/office/powerpoint/2010/main" val="9979297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Data Box (Limited Preview)</a:t>
            </a:r>
          </a:p>
        </p:txBody>
      </p:sp>
      <p:sp>
        <p:nvSpPr>
          <p:cNvPr id="3" name="Text Placeholder 2">
            <a:extLst>
              <a:ext uri="{FF2B5EF4-FFF2-40B4-BE49-F238E27FC236}">
                <a16:creationId xmlns:a16="http://schemas.microsoft.com/office/drawing/2014/main" id="{FFBE86F5-D48B-48D6-9993-0A0812A70AF0}"/>
              </a:ext>
            </a:extLst>
          </p:cNvPr>
          <p:cNvSpPr>
            <a:spLocks noGrp="1"/>
          </p:cNvSpPr>
          <p:nvPr>
            <p:ph type="body" sz="quarter" idx="10"/>
          </p:nvPr>
        </p:nvSpPr>
        <p:spPr>
          <a:xfrm>
            <a:off x="274638" y="1212849"/>
            <a:ext cx="7848599" cy="5890843"/>
          </a:xfrm>
        </p:spPr>
        <p:txBody>
          <a:bodyPr/>
          <a:lstStyle/>
          <a:p>
            <a:pPr marL="342900" indent="-342900">
              <a:buFont typeface="Arial" panose="020B0604020202020204" pitchFamily="34" charset="0"/>
              <a:buChar char="•"/>
            </a:pPr>
            <a:r>
              <a:rPr lang="en-US" sz="2400" dirty="0">
                <a:latin typeface="+mn-lt"/>
              </a:rPr>
              <a:t>Azure Data Box service allows terabytes of data transfer to Azure</a:t>
            </a:r>
          </a:p>
          <a:p>
            <a:pPr marL="342900" indent="-342900">
              <a:buFont typeface="Arial" panose="020B0604020202020204" pitchFamily="34" charset="0"/>
              <a:buChar char="•"/>
            </a:pPr>
            <a:r>
              <a:rPr lang="en-US" sz="2400" dirty="0">
                <a:latin typeface="+mn-lt"/>
              </a:rPr>
              <a:t>The Azure Data Box provides a secure, tamper-resistant method for quick and simple transfer of your data to Azure. </a:t>
            </a:r>
          </a:p>
          <a:p>
            <a:pPr marL="809271" lvl="1" indent="-342900">
              <a:buFont typeface="Arial" panose="020B0604020202020204" pitchFamily="34" charset="0"/>
              <a:buChar char="•"/>
            </a:pPr>
            <a:r>
              <a:rPr lang="en-US" sz="2400" dirty="0"/>
              <a:t>Order the Data Box through the Azure portal. </a:t>
            </a:r>
          </a:p>
          <a:p>
            <a:pPr marL="809271" lvl="1" indent="-342900">
              <a:buFont typeface="Arial" panose="020B0604020202020204" pitchFamily="34" charset="0"/>
              <a:buChar char="•"/>
            </a:pPr>
            <a:r>
              <a:rPr lang="en-US" sz="2400" dirty="0"/>
              <a:t>Connect it to your existing network</a:t>
            </a:r>
          </a:p>
          <a:p>
            <a:pPr marL="809271" lvl="1" indent="-342900">
              <a:buFont typeface="Arial" panose="020B0604020202020204" pitchFamily="34" charset="0"/>
              <a:buChar char="•"/>
            </a:pPr>
            <a:r>
              <a:rPr lang="en-US" sz="2400" dirty="0"/>
              <a:t>Load your data onto the Data Box using standard NAS protocols (SMB/CIFS).</a:t>
            </a:r>
          </a:p>
          <a:p>
            <a:pPr marL="809271" lvl="1" indent="-342900">
              <a:buFont typeface="Arial" panose="020B0604020202020204" pitchFamily="34" charset="0"/>
              <a:buChar char="•"/>
            </a:pPr>
            <a:r>
              <a:rPr lang="en-US" sz="2400" dirty="0"/>
              <a:t>Data is automatically protected using 256-AES encryption. </a:t>
            </a:r>
          </a:p>
          <a:p>
            <a:pPr marL="809271" lvl="1" indent="-342900">
              <a:buFont typeface="Arial" panose="020B0604020202020204" pitchFamily="34" charset="0"/>
              <a:buChar char="•"/>
            </a:pPr>
            <a:r>
              <a:rPr lang="en-US" sz="2400" dirty="0"/>
              <a:t>The Data Box is returned to the Azure Data Center to be uploaded to Azure, then the device is securely erased.</a:t>
            </a:r>
          </a:p>
          <a:p>
            <a:endParaRPr lang="en-US" dirty="0"/>
          </a:p>
        </p:txBody>
      </p:sp>
      <p:pic>
        <p:nvPicPr>
          <p:cNvPr id="5" name="Picture 4">
            <a:extLst>
              <a:ext uri="{FF2B5EF4-FFF2-40B4-BE49-F238E27FC236}">
                <a16:creationId xmlns:a16="http://schemas.microsoft.com/office/drawing/2014/main" id="{1CEBC94A-489C-40C1-847E-9D19B949E659}"/>
              </a:ext>
            </a:extLst>
          </p:cNvPr>
          <p:cNvPicPr>
            <a:picLocks noChangeAspect="1"/>
          </p:cNvPicPr>
          <p:nvPr/>
        </p:nvPicPr>
        <p:blipFill>
          <a:blip r:embed="rId3"/>
          <a:stretch>
            <a:fillRect/>
          </a:stretch>
        </p:blipFill>
        <p:spPr>
          <a:xfrm>
            <a:off x="8199437" y="2582862"/>
            <a:ext cx="3710124" cy="2743200"/>
          </a:xfrm>
          <a:prstGeom prst="rect">
            <a:avLst/>
          </a:prstGeom>
        </p:spPr>
      </p:pic>
    </p:spTree>
    <p:extLst>
      <p:ext uri="{BB962C8B-B14F-4D97-AF65-F5344CB8AC3E}">
        <p14:creationId xmlns:p14="http://schemas.microsoft.com/office/powerpoint/2010/main" val="4872906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Policy</a:t>
            </a:r>
          </a:p>
        </p:txBody>
      </p:sp>
      <p:sp>
        <p:nvSpPr>
          <p:cNvPr id="4" name="Text Placeholder 3">
            <a:extLst>
              <a:ext uri="{FF2B5EF4-FFF2-40B4-BE49-F238E27FC236}">
                <a16:creationId xmlns:a16="http://schemas.microsoft.com/office/drawing/2014/main" id="{592EDC51-FF7B-499D-903B-55D14A5A4D0E}"/>
              </a:ext>
            </a:extLst>
          </p:cNvPr>
          <p:cNvSpPr>
            <a:spLocks noGrp="1"/>
          </p:cNvSpPr>
          <p:nvPr>
            <p:ph type="body" sz="quarter" idx="10"/>
          </p:nvPr>
        </p:nvSpPr>
        <p:spPr>
          <a:xfrm>
            <a:off x="274638" y="1212850"/>
            <a:ext cx="7848599" cy="5706177"/>
          </a:xfrm>
        </p:spPr>
        <p:txBody>
          <a:bodyPr vert="horz" wrap="square" lIns="146304" tIns="91440" rIns="146304" bIns="91440" rtlCol="0" anchor="t">
            <a:spAutoFit/>
          </a:bodyPr>
          <a:lstStyle/>
          <a:p>
            <a:pPr marL="342900" indent="-342900">
              <a:buFont typeface="Arial" panose="020B0604020202020204" pitchFamily="34" charset="0"/>
              <a:buChar char="•"/>
            </a:pPr>
            <a:r>
              <a:rPr lang="en-US" sz="2800" dirty="0">
                <a:latin typeface="+mn-lt"/>
              </a:rPr>
              <a:t>Azure Policy -  a new service, allowing customers to assess and enforce enterprise-wide governing standards across their entire Azure environment </a:t>
            </a:r>
          </a:p>
          <a:p>
            <a:pPr marL="342900" indent="-342900">
              <a:buFont typeface="Arial" panose="020B0604020202020204" pitchFamily="34" charset="0"/>
              <a:buChar char="•"/>
            </a:pPr>
            <a:r>
              <a:rPr lang="en-US" sz="2800" dirty="0">
                <a:latin typeface="+mn-lt"/>
              </a:rPr>
              <a:t>Enforce control and compliance</a:t>
            </a:r>
          </a:p>
          <a:p>
            <a:pPr marL="342900" indent="-342900">
              <a:buFont typeface="Arial" panose="020B0604020202020204" pitchFamily="34" charset="0"/>
              <a:buChar char="•"/>
            </a:pPr>
            <a:r>
              <a:rPr lang="en-US" sz="2800" dirty="0">
                <a:latin typeface="+mn-lt"/>
              </a:rPr>
              <a:t>Evaluate Azure resources for policy violations  and run compliance state review across subscriptions</a:t>
            </a:r>
          </a:p>
          <a:p>
            <a:pPr marL="342900" indent="-342900">
              <a:buFont typeface="Arial" panose="020B0604020202020204" pitchFamily="34" charset="0"/>
              <a:buChar char="•"/>
            </a:pPr>
            <a:r>
              <a:rPr lang="en-US" sz="2800" dirty="0">
                <a:latin typeface="+mn-lt"/>
              </a:rPr>
              <a:t>Policy can be assigned at the Management Group level to have consistent standards across all Azure subscriptions for a division or company</a:t>
            </a:r>
            <a:endParaRPr lang="en-US" sz="2800" dirty="0">
              <a:latin typeface="+mn-lt"/>
              <a:cs typeface="Segoe UI Semilight"/>
            </a:endParaRPr>
          </a:p>
          <a:p>
            <a:endParaRPr lang="en-US" dirty="0"/>
          </a:p>
        </p:txBody>
      </p:sp>
      <p:pic>
        <p:nvPicPr>
          <p:cNvPr id="3" name="Picture 2">
            <a:extLst>
              <a:ext uri="{FF2B5EF4-FFF2-40B4-BE49-F238E27FC236}">
                <a16:creationId xmlns:a16="http://schemas.microsoft.com/office/drawing/2014/main" id="{C76AC8EE-377F-4EE0-BE6D-6E87239AA972}"/>
              </a:ext>
            </a:extLst>
          </p:cNvPr>
          <p:cNvPicPr>
            <a:picLocks noChangeAspect="1"/>
          </p:cNvPicPr>
          <p:nvPr/>
        </p:nvPicPr>
        <p:blipFill>
          <a:blip r:embed="rId3"/>
          <a:stretch>
            <a:fillRect/>
          </a:stretch>
        </p:blipFill>
        <p:spPr>
          <a:xfrm>
            <a:off x="8885237" y="1287462"/>
            <a:ext cx="3105150" cy="3276600"/>
          </a:xfrm>
          <a:prstGeom prst="rect">
            <a:avLst/>
          </a:prstGeom>
        </p:spPr>
      </p:pic>
    </p:spTree>
    <p:extLst>
      <p:ext uri="{BB962C8B-B14F-4D97-AF65-F5344CB8AC3E}">
        <p14:creationId xmlns:p14="http://schemas.microsoft.com/office/powerpoint/2010/main" val="14386365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3"/>
          <a:stretch>
            <a:fillRect/>
          </a:stretch>
        </p:blipFill>
        <p:spPr>
          <a:xfrm>
            <a:off x="961653" y="4073326"/>
            <a:ext cx="864096" cy="86409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6"/>
          <a:stretch>
            <a:fillRect/>
          </a:stretch>
        </p:blipFill>
        <p:spPr>
          <a:xfrm>
            <a:off x="961653" y="5585494"/>
            <a:ext cx="842510" cy="842510"/>
          </a:xfrm>
          <a:prstGeom prst="rect">
            <a:avLst/>
          </a:prstGeom>
        </p:spPr>
      </p:pic>
      <p:pic>
        <p:nvPicPr>
          <p:cNvPr id="7" name="Picture 6"/>
          <p:cNvPicPr>
            <a:picLocks noChangeAspect="1"/>
          </p:cNvPicPr>
          <p:nvPr/>
        </p:nvPicPr>
        <p:blipFill>
          <a:blip r:embed="rId7"/>
          <a:stretch>
            <a:fillRect/>
          </a:stretch>
        </p:blipFill>
        <p:spPr>
          <a:xfrm>
            <a:off x="961653" y="1247809"/>
            <a:ext cx="902068" cy="902068"/>
          </a:xfrm>
          <a:prstGeom prst="rect">
            <a:avLst/>
          </a:prstGeom>
        </p:spPr>
      </p:pic>
      <p:pic>
        <p:nvPicPr>
          <p:cNvPr id="8" name="Picture 7"/>
          <p:cNvPicPr>
            <a:picLocks noChangeAspect="1"/>
          </p:cNvPicPr>
          <p:nvPr/>
        </p:nvPicPr>
        <p:blipFill>
          <a:blip r:embed="rId8"/>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Network Watcher</a:t>
            </a:r>
          </a:p>
        </p:txBody>
      </p:sp>
      <p:sp>
        <p:nvSpPr>
          <p:cNvPr id="3" name="Text Placeholder 2">
            <a:extLst>
              <a:ext uri="{FF2B5EF4-FFF2-40B4-BE49-F238E27FC236}">
                <a16:creationId xmlns:a16="http://schemas.microsoft.com/office/drawing/2014/main" id="{B2F55360-92CC-4ABD-95C4-A66F08174DD1}"/>
              </a:ext>
            </a:extLst>
          </p:cNvPr>
          <p:cNvSpPr>
            <a:spLocks noGrp="1"/>
          </p:cNvSpPr>
          <p:nvPr>
            <p:ph type="body" sz="quarter" idx="10"/>
          </p:nvPr>
        </p:nvSpPr>
        <p:spPr>
          <a:xfrm>
            <a:off x="274638" y="1212850"/>
            <a:ext cx="11888787" cy="3508653"/>
          </a:xfrm>
        </p:spPr>
        <p:txBody>
          <a:bodyPr/>
          <a:lstStyle/>
          <a:p>
            <a:pPr marL="342900" indent="-342900">
              <a:buFont typeface="Arial" panose="020B0604020202020204" pitchFamily="34" charset="0"/>
              <a:buChar char="•"/>
            </a:pPr>
            <a:r>
              <a:rPr lang="en-US" sz="2000" dirty="0">
                <a:latin typeface="+mn-lt"/>
              </a:rPr>
              <a:t>Provides Connectivity Check for Express Route circuits</a:t>
            </a:r>
          </a:p>
          <a:p>
            <a:pPr marL="342900" indent="-342900">
              <a:buFont typeface="Arial" panose="020B0604020202020204" pitchFamily="34" charset="0"/>
              <a:buChar char="•"/>
            </a:pPr>
            <a:r>
              <a:rPr lang="en-US" sz="2000" dirty="0">
                <a:latin typeface="+mn-lt"/>
              </a:rPr>
              <a:t>Identify hybrid connectivity issues</a:t>
            </a:r>
          </a:p>
          <a:p>
            <a:pPr marL="571500" lvl="1" indent="-342900">
              <a:buFont typeface="Arial" panose="020B0604020202020204" pitchFamily="34" charset="0"/>
              <a:buChar char="•"/>
            </a:pPr>
            <a:r>
              <a:rPr lang="en-US" sz="2000" dirty="0">
                <a:latin typeface="+mn-lt"/>
              </a:rPr>
              <a:t> From Azure VM to an on-premise machine connected over ER circuit</a:t>
            </a:r>
          </a:p>
          <a:p>
            <a:pPr marL="809271" lvl="1" indent="-342900">
              <a:buFont typeface="Arial" panose="020B0604020202020204" pitchFamily="34" charset="0"/>
              <a:buChar char="•"/>
            </a:pPr>
            <a:r>
              <a:rPr lang="en-US" sz="2000" b="1" dirty="0">
                <a:solidFill>
                  <a:schemeClr val="tx1"/>
                </a:solidFill>
              </a:rPr>
              <a:t>Hop by hop information </a:t>
            </a:r>
            <a:r>
              <a:rPr lang="en-US" sz="2000" dirty="0">
                <a:solidFill>
                  <a:schemeClr val="tx1"/>
                </a:solidFill>
              </a:rPr>
              <a:t>with latency from source VM to destination on-premise machine</a:t>
            </a:r>
          </a:p>
          <a:p>
            <a:pPr marL="809271" lvl="1" indent="-342900">
              <a:buFont typeface="Arial" panose="020B0604020202020204" pitchFamily="34" charset="0"/>
              <a:buChar char="•"/>
            </a:pPr>
            <a:r>
              <a:rPr lang="en-US" sz="2000" b="1" dirty="0">
                <a:solidFill>
                  <a:schemeClr val="tx1"/>
                </a:solidFill>
              </a:rPr>
              <a:t>Insights </a:t>
            </a:r>
            <a:r>
              <a:rPr lang="en-US" sz="2000" dirty="0">
                <a:solidFill>
                  <a:schemeClr val="tx1"/>
                </a:solidFill>
              </a:rPr>
              <a:t>into possible paths the packet can take between source and destination</a:t>
            </a:r>
          </a:p>
          <a:p>
            <a:pPr marL="809271" lvl="1" indent="-342900">
              <a:buFont typeface="Arial" panose="020B0604020202020204" pitchFamily="34" charset="0"/>
              <a:buChar char="•"/>
            </a:pPr>
            <a:r>
              <a:rPr lang="en-US" sz="2000" b="1" dirty="0"/>
              <a:t>Identify </a:t>
            </a:r>
            <a:r>
              <a:rPr lang="en-US" sz="2000" dirty="0"/>
              <a:t>potential configuration issues like:</a:t>
            </a:r>
          </a:p>
          <a:p>
            <a:pPr marL="1275642" lvl="2" indent="-342900">
              <a:buFont typeface="Arial" panose="020B0604020202020204" pitchFamily="34" charset="0"/>
              <a:buChar char="•"/>
            </a:pPr>
            <a:r>
              <a:rPr lang="en-US" sz="2000" dirty="0"/>
              <a:t>Traffic blocked by NSG or guest firewall</a:t>
            </a:r>
          </a:p>
          <a:p>
            <a:pPr marL="1275642" lvl="2" indent="-342900">
              <a:buFont typeface="Arial" panose="020B0604020202020204" pitchFamily="34" charset="0"/>
              <a:buChar char="•"/>
            </a:pPr>
            <a:r>
              <a:rPr lang="en-US" sz="2000" dirty="0"/>
              <a:t>Route issues due to user defined or system routes</a:t>
            </a:r>
          </a:p>
          <a:p>
            <a:pPr marL="1275642" lvl="2" indent="-342900">
              <a:buFont typeface="Arial" panose="020B0604020202020204" pitchFamily="34" charset="0"/>
              <a:buChar char="•"/>
            </a:pPr>
            <a:r>
              <a:rPr lang="en-US" sz="2000" dirty="0"/>
              <a:t>Incomplete or missing ARP (ARP) table entry</a:t>
            </a:r>
          </a:p>
          <a:p>
            <a:pPr marL="1275642" lvl="2" indent="-342900">
              <a:buFont typeface="Arial" panose="020B0604020202020204" pitchFamily="34" charset="0"/>
              <a:buChar char="•"/>
            </a:pPr>
            <a:r>
              <a:rPr lang="en-US" sz="2000" dirty="0"/>
              <a:t>missing routes in the ER gateway for destination</a:t>
            </a:r>
          </a:p>
        </p:txBody>
      </p:sp>
      <p:pic>
        <p:nvPicPr>
          <p:cNvPr id="4" name="Picture 3">
            <a:extLst>
              <a:ext uri="{FF2B5EF4-FFF2-40B4-BE49-F238E27FC236}">
                <a16:creationId xmlns:a16="http://schemas.microsoft.com/office/drawing/2014/main" id="{51BDA3E0-84FB-4553-BB74-119BFFE2EDEB}"/>
              </a:ext>
            </a:extLst>
          </p:cNvPr>
          <p:cNvPicPr>
            <a:picLocks noChangeAspect="1"/>
          </p:cNvPicPr>
          <p:nvPr/>
        </p:nvPicPr>
        <p:blipFill>
          <a:blip r:embed="rId3"/>
          <a:stretch>
            <a:fillRect/>
          </a:stretch>
        </p:blipFill>
        <p:spPr>
          <a:xfrm>
            <a:off x="7513637" y="4030662"/>
            <a:ext cx="4362450" cy="2559019"/>
          </a:xfrm>
          <a:prstGeom prst="rect">
            <a:avLst/>
          </a:prstGeom>
        </p:spPr>
      </p:pic>
    </p:spTree>
    <p:extLst>
      <p:ext uri="{BB962C8B-B14F-4D97-AF65-F5344CB8AC3E}">
        <p14:creationId xmlns:p14="http://schemas.microsoft.com/office/powerpoint/2010/main" val="292128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678975" y="5758357"/>
            <a:ext cx="907965" cy="126741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387404" y="1885519"/>
            <a:ext cx="1005916"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589118" y="5911485"/>
            <a:ext cx="112461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Monitor</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904348" y="1885519"/>
            <a:ext cx="105856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Govern</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393341" y="2166051"/>
            <a:ext cx="2038528" cy="709253"/>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Threat Protection</a:t>
            </a:r>
          </a:p>
        </p:txBody>
      </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F5B1C3BE-F9AF-433F-81E8-DE3EE67B829F}"/>
              </a:ext>
            </a:extLst>
          </p:cNvPr>
          <p:cNvSpPr txBox="1"/>
          <p:nvPr/>
        </p:nvSpPr>
        <p:spPr>
          <a:xfrm>
            <a:off x="3054409" y="2166051"/>
            <a:ext cx="1873533" cy="709253"/>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Cost Management</a:t>
            </a:r>
          </a:p>
        </p:txBody>
      </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Segoe UI"/>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Segoe UI"/>
              </a:endParaRPr>
            </a:p>
          </p:txBody>
        </p:sp>
      </p:gr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5436792" y="3764707"/>
            <a:ext cx="764213" cy="764213"/>
            <a:chOff x="4270669" y="3638704"/>
            <a:chExt cx="551693" cy="551693"/>
          </a:xfrm>
          <a:effectLst/>
        </p:grpSpPr>
        <p:sp>
          <p:nvSpPr>
            <p:cNvPr id="45" name="Oval 44">
              <a:extLst>
                <a:ext uri="{FF2B5EF4-FFF2-40B4-BE49-F238E27FC236}">
                  <a16:creationId xmlns:a16="http://schemas.microsoft.com/office/drawing/2014/main" id="{3CFDDF8B-5104-4988-8546-B50E8A7FEB25}"/>
                </a:ext>
              </a:extLst>
            </p:cNvPr>
            <p:cNvSpPr/>
            <p:nvPr/>
          </p:nvSpPr>
          <p:spPr bwMode="auto">
            <a:xfrm>
              <a:off x="4270669" y="3638704"/>
              <a:ext cx="551693" cy="551693"/>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dirty="0">
                <a:solidFill>
                  <a:srgbClr val="505050"/>
                </a:solidFill>
                <a:latin typeface="Segoe UI"/>
              </a:endParaRPr>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sp>
        <p:nvSpPr>
          <p:cNvPr id="64" name="Rectangle 63">
            <a:extLst>
              <a:ext uri="{FF2B5EF4-FFF2-40B4-BE49-F238E27FC236}">
                <a16:creationId xmlns:a16="http://schemas.microsoft.com/office/drawing/2014/main" id="{4F665637-05CF-423C-AF80-6FCFD5196801}"/>
              </a:ext>
            </a:extLst>
          </p:cNvPr>
          <p:cNvSpPr/>
          <p:nvPr/>
        </p:nvSpPr>
        <p:spPr>
          <a:xfrm>
            <a:off x="5603821" y="6232342"/>
            <a:ext cx="3094355" cy="966785"/>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465594" y="4292194"/>
            <a:ext cx="1046788"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477243" y="4592117"/>
            <a:ext cx="2504151" cy="48271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Backup &amp; Disaster Recovery</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657647" y="4292194"/>
            <a:ext cx="1305105"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13563" y="4592117"/>
            <a:ext cx="2741761" cy="709253"/>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Automation, Configuration</a:t>
            </a:r>
          </a:p>
        </p:txBody>
      </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726" t="8941" r="-1178" b="8941"/>
          <a:stretch/>
        </p:blipFill>
        <p:spPr>
          <a:xfrm>
            <a:off x="6044836" y="2515202"/>
            <a:ext cx="2234982" cy="2220895"/>
          </a:xfrm>
          <a:prstGeom prst="ellipse">
            <a:avLst/>
          </a:prstGeom>
          <a:ln>
            <a:noFill/>
          </a:ln>
          <a:effectLst>
            <a:softEdge rad="0"/>
          </a:effectLst>
        </p:spPr>
      </p:pic>
      <p:sp>
        <p:nvSpPr>
          <p:cNvPr id="3" name="Oval 2"/>
          <p:cNvSpPr/>
          <p:nvPr/>
        </p:nvSpPr>
        <p:spPr bwMode="auto">
          <a:xfrm>
            <a:off x="6042614" y="2513505"/>
            <a:ext cx="2231838" cy="2220895"/>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6042614" y="3202302"/>
            <a:ext cx="2231838" cy="593531"/>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2448" kern="0" spc="0" dirty="0">
                <a:solidFill>
                  <a:srgbClr val="FFFFFF"/>
                </a:solidFill>
                <a:latin typeface="Segoe UI Semilight"/>
                <a:cs typeface="Segoe UI Semilight" panose="020B0402040204020203" pitchFamily="34" charset="0"/>
              </a:rPr>
              <a:t>Azure</a:t>
            </a:r>
          </a:p>
          <a:p>
            <a:pPr defTabSz="914224">
              <a:defRPr/>
            </a:pPr>
            <a:r>
              <a:rPr lang="en-US" sz="2448" kern="0" spc="0" dirty="0">
                <a:solidFill>
                  <a:srgbClr val="FFFFFF"/>
                </a:solidFill>
                <a:latin typeface="Segoe UI Semilight"/>
                <a:cs typeface="Segoe UI Semilight" panose="020B0402040204020203" pitchFamily="34" charset="0"/>
              </a:rPr>
              <a:t>portal</a:t>
            </a:r>
            <a:endParaRPr lang="en-US" sz="2448" kern="0" spc="0" dirty="0">
              <a:solidFill>
                <a:srgbClr val="FFFFFF"/>
              </a:solidFill>
              <a:latin typeface="Segoe UI Light"/>
              <a:cs typeface="Segoe UI Semilight" panose="020B0402040204020203" pitchFamily="34" charset="0"/>
            </a:endParaRPr>
          </a:p>
        </p:txBody>
      </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9" name="Freeform 2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91606" y="2574304"/>
            <a:ext cx="460244" cy="449535"/>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323772" y="2195616"/>
            <a:ext cx="7037263" cy="1139537"/>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Aft>
                <a:spcPct val="0"/>
              </a:spcAft>
              <a:defRPr/>
            </a:pPr>
            <a:r>
              <a:rPr lang="en-US" sz="4799" spc="-102" dirty="0">
                <a:solidFill>
                  <a:srgbClr val="0078D7"/>
                </a:solidFill>
                <a:latin typeface="Segoe UI Light"/>
              </a:rPr>
              <a:t>Azure </a:t>
            </a:r>
          </a:p>
          <a:p>
            <a:pPr defTabSz="932384" fontAlgn="base">
              <a:spcAft>
                <a:spcPct val="0"/>
              </a:spcAft>
              <a:defRPr/>
            </a:pPr>
            <a:r>
              <a:rPr lang="en-US" sz="4799" spc="-102" dirty="0">
                <a:solidFill>
                  <a:srgbClr val="0078D7"/>
                </a:solidFill>
                <a:latin typeface="Segoe UI Light"/>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323773" y="3639637"/>
            <a:ext cx="4762040" cy="1443956"/>
          </a:xfrm>
          <a:prstGeom prst="rect">
            <a:avLst/>
          </a:prstGeom>
        </p:spPr>
        <p:txBody>
          <a:bodyPr wrap="square" lIns="149175">
            <a:spAutoFit/>
          </a:bodyPr>
          <a:lstStyle/>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Protection through best practices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Detect threats and attacks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Remediate issues</a:t>
            </a:r>
          </a:p>
        </p:txBody>
      </p:sp>
      <p:grpSp>
        <p:nvGrpSpPr>
          <p:cNvPr id="2" name="Group 1"/>
          <p:cNvGrpSpPr/>
          <p:nvPr/>
        </p:nvGrpSpPr>
        <p:grpSpPr>
          <a:xfrm>
            <a:off x="6259521" y="460920"/>
            <a:ext cx="6176073" cy="6462649"/>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descr="A screenshot of a computer&#10;&#10;Description generated with very high confidence">
              <a:extLst>
                <a:ext uri="{FF2B5EF4-FFF2-40B4-BE49-F238E27FC236}">
                  <a16:creationId xmlns:a16="http://schemas.microsoft.com/office/drawing/2014/main" id="{7F4BC64D-772A-494C-9045-9302C0F3B75A}"/>
                </a:ext>
              </a:extLst>
            </p:cNvPr>
            <p:cNvPicPr>
              <a:picLocks noChangeAspect="1"/>
            </p:cNvPicPr>
            <p:nvPr/>
          </p:nvPicPr>
          <p:blipFill rotWithShape="1">
            <a:blip r:embed="rId4"/>
            <a:srcRect r="19963" b="6321"/>
            <a:stretch/>
          </p:blipFill>
          <p:spPr>
            <a:xfrm>
              <a:off x="7100347" y="698726"/>
              <a:ext cx="5091654" cy="4307500"/>
            </a:xfrm>
            <a:prstGeom prst="rect">
              <a:avLst/>
            </a:prstGeom>
          </p:spPr>
        </p:pic>
      </p:grpSp>
    </p:spTree>
    <p:extLst>
      <p:ext uri="{BB962C8B-B14F-4D97-AF65-F5344CB8AC3E}">
        <p14:creationId xmlns:p14="http://schemas.microsoft.com/office/powerpoint/2010/main" val="309975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402D-12F8-4EA2-82BB-B8FA0DE0E698}"/>
              </a:ext>
            </a:extLst>
          </p:cNvPr>
          <p:cNvSpPr>
            <a:spLocks noGrp="1"/>
          </p:cNvSpPr>
          <p:nvPr>
            <p:ph type="title"/>
          </p:nvPr>
        </p:nvSpPr>
        <p:spPr/>
        <p:txBody>
          <a:bodyPr/>
          <a:lstStyle/>
          <a:p>
            <a:r>
              <a:rPr lang="en-US" dirty="0"/>
              <a:t>Azure Security Center</a:t>
            </a:r>
          </a:p>
        </p:txBody>
      </p:sp>
      <p:sp>
        <p:nvSpPr>
          <p:cNvPr id="3" name="Text Placeholder 2">
            <a:extLst>
              <a:ext uri="{FF2B5EF4-FFF2-40B4-BE49-F238E27FC236}">
                <a16:creationId xmlns:a16="http://schemas.microsoft.com/office/drawing/2014/main" id="{BBE72556-E4B9-489E-BC2B-48BD13716D0A}"/>
              </a:ext>
            </a:extLst>
          </p:cNvPr>
          <p:cNvSpPr>
            <a:spLocks noGrp="1"/>
          </p:cNvSpPr>
          <p:nvPr>
            <p:ph type="body" sz="quarter" idx="10"/>
          </p:nvPr>
        </p:nvSpPr>
        <p:spPr>
          <a:xfrm>
            <a:off x="274638" y="1212850"/>
            <a:ext cx="11888787" cy="5133713"/>
          </a:xfrm>
        </p:spPr>
        <p:txBody>
          <a:bodyPr/>
          <a:lstStyle/>
          <a:p>
            <a:pPr marL="571500" indent="-571500">
              <a:buFont typeface="Arial" panose="020B0604020202020204" pitchFamily="34" charset="0"/>
              <a:buChar char="•"/>
            </a:pPr>
            <a:r>
              <a:rPr lang="en-US" sz="2800" dirty="0">
                <a:latin typeface="+mn-lt"/>
              </a:rPr>
              <a:t>Azure Security Center is now </a:t>
            </a:r>
            <a:r>
              <a:rPr lang="en-US" sz="2800" dirty="0">
                <a:solidFill>
                  <a:schemeClr val="tx1"/>
                </a:solidFill>
                <a:latin typeface="+mn-lt"/>
              </a:rPr>
              <a:t>hybrid</a:t>
            </a:r>
            <a:r>
              <a:rPr lang="en-US" sz="2800" dirty="0">
                <a:latin typeface="+mn-lt"/>
              </a:rPr>
              <a:t>, can now be used to secure workloads running on-premises and in other clouds</a:t>
            </a:r>
          </a:p>
          <a:p>
            <a:pPr marL="571500" indent="-571500">
              <a:buFont typeface="Arial" panose="020B0604020202020204" pitchFamily="34" charset="0"/>
              <a:buChar char="•"/>
            </a:pPr>
            <a:r>
              <a:rPr lang="en-US" sz="2800" dirty="0">
                <a:latin typeface="+mn-lt"/>
              </a:rPr>
              <a:t>Block and detect threats on cloud and on-premise-unifying security management across environments </a:t>
            </a:r>
          </a:p>
          <a:p>
            <a:pPr marL="571500" indent="-571500">
              <a:buFont typeface="Arial" panose="020B0604020202020204" pitchFamily="34" charset="0"/>
              <a:buChar char="•"/>
            </a:pPr>
            <a:r>
              <a:rPr lang="en-US" sz="2800" dirty="0">
                <a:latin typeface="+mn-lt"/>
              </a:rPr>
              <a:t>Operations Management Suite (OMS) Security &amp; Compliance customers:</a:t>
            </a:r>
          </a:p>
          <a:p>
            <a:pPr marL="800100" lvl="1" indent="-571500">
              <a:buFont typeface="Arial" panose="020B0604020202020204" pitchFamily="34" charset="0"/>
              <a:buChar char="•"/>
            </a:pPr>
            <a:r>
              <a:rPr lang="en-US" sz="2000" dirty="0">
                <a:latin typeface="+mn-lt"/>
              </a:rPr>
              <a:t>connected computers will be automatically discovered and monitored by Security Center</a:t>
            </a:r>
          </a:p>
          <a:p>
            <a:pPr marL="571500" indent="-571500">
              <a:buFont typeface="Arial" panose="020B0604020202020204" pitchFamily="34" charset="0"/>
              <a:buChar char="•"/>
            </a:pPr>
            <a:r>
              <a:rPr lang="en-US" sz="2800" dirty="0">
                <a:latin typeface="+mn-lt"/>
              </a:rPr>
              <a:t>New updates</a:t>
            </a:r>
          </a:p>
          <a:p>
            <a:pPr marL="800100" lvl="1" indent="-571500">
              <a:buFont typeface="Arial" panose="020B0604020202020204" pitchFamily="34" charset="0"/>
              <a:buChar char="•"/>
            </a:pPr>
            <a:r>
              <a:rPr lang="en-US" dirty="0"/>
              <a:t>Defend against threats and respond quickly, including Just in Time (JIT) access, dynamic app whitelisting, :drill down into an attack end to end with interactive investigation paths and mapping.</a:t>
            </a:r>
          </a:p>
          <a:p>
            <a:pPr marL="800100" lvl="1" indent="-571500">
              <a:buFont typeface="Arial" panose="020B0604020202020204" pitchFamily="34" charset="0"/>
              <a:buChar char="•"/>
            </a:pPr>
            <a:r>
              <a:rPr lang="en-US" dirty="0"/>
              <a:t>Provides intelligent threat protection using analytics and the Microsoft Intelligent Security Graph</a:t>
            </a:r>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84078616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3"/>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4"/>
          <a:srcRect l="20358" r="20358"/>
          <a:stretch>
            <a:fillRect/>
          </a:stretch>
        </p:blipFill>
        <p:spPr bwMode="ltGray">
          <a:xfrm>
            <a:off x="6225343" y="-1"/>
            <a:ext cx="6216650" cy="6992587"/>
          </a:xfrm>
          <a:prstGeom prst="rect">
            <a:avLst/>
          </a:prstGeom>
          <a:blipFill>
            <a:blip r:embed="rId5"/>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3"/>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0EF9BD41-D286-49A0-BD09-835205337FD8}"/>
              </a:ext>
            </a:extLst>
          </p:cNvPr>
          <p:cNvSpPr/>
          <p:nvPr/>
        </p:nvSpPr>
        <p:spPr bwMode="auto">
          <a:xfrm>
            <a:off x="-21870" y="0"/>
            <a:ext cx="12447915" cy="1442831"/>
          </a:xfrm>
          <a:prstGeom prst="rect">
            <a:avLst/>
          </a:prstGeom>
          <a:solidFill>
            <a:schemeClr val="accent1">
              <a:alpha val="71000"/>
            </a:schemeClr>
          </a:solidFill>
          <a:ln w="19050" cap="flat" cmpd="sng" algn="ctr">
            <a:noFill/>
            <a:prstDash val="solid"/>
            <a:headEnd type="none"/>
            <a:tailEnd type="none"/>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5" name="Rectangle 4"/>
          <p:cNvSpPr/>
          <p:nvPr/>
        </p:nvSpPr>
        <p:spPr bwMode="auto">
          <a:xfrm>
            <a:off x="882" y="5595620"/>
            <a:ext cx="12434711" cy="13989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81" y="361890"/>
            <a:ext cx="12160111" cy="917575"/>
          </a:xfrm>
        </p:spPr>
        <p:txBody>
          <a:bodyPr/>
          <a:lstStyle/>
          <a:p>
            <a:r>
              <a:rPr lang="en-US" sz="4488" spc="-82"/>
              <a:t>Leverage a secure and well-managed infrastructure</a:t>
            </a:r>
          </a:p>
        </p:txBody>
      </p:sp>
      <p:cxnSp>
        <p:nvCxnSpPr>
          <p:cNvPr id="64" name="Straight Connector 63"/>
          <p:cNvCxnSpPr/>
          <p:nvPr/>
        </p:nvCxnSpPr>
        <p:spPr>
          <a:xfrm flipV="1">
            <a:off x="3444628"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218236"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991844" y="1865206"/>
            <a:ext cx="0" cy="1954026"/>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236518" y="3220140"/>
            <a:ext cx="1642616" cy="583477"/>
          </a:xfrm>
          <a:prstGeom prst="rect">
            <a:avLst/>
          </a:prstGeom>
          <a:noFill/>
        </p:spPr>
        <p:txBody>
          <a:bodyPr wrap="none" lIns="274203" tIns="146241" rIns="274203" bIns="146241"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32029">
              <a:spcAft>
                <a:spcPts val="0"/>
              </a:spcAft>
              <a:defRPr/>
            </a:pPr>
            <a:r>
              <a:rPr lang="en-US" sz="2040" kern="0">
                <a:solidFill>
                  <a:srgbClr val="0078D7"/>
                </a:solidFill>
                <a:latin typeface="Segoe UI"/>
              </a:rPr>
              <a:t>Compute</a:t>
            </a:r>
            <a:endParaRPr lang="x-none" sz="2040" kern="0">
              <a:solidFill>
                <a:srgbClr val="0078D7"/>
              </a:solidFill>
              <a:latin typeface="Segoe UI"/>
            </a:endParaRPr>
          </a:p>
        </p:txBody>
      </p:sp>
      <p:grpSp>
        <p:nvGrpSpPr>
          <p:cNvPr id="187" name="Group 186"/>
          <p:cNvGrpSpPr/>
          <p:nvPr/>
        </p:nvGrpSpPr>
        <p:grpSpPr>
          <a:xfrm>
            <a:off x="1423852" y="2119061"/>
            <a:ext cx="1267945" cy="931317"/>
            <a:chOff x="4603750" y="-3052763"/>
            <a:chExt cx="3509963" cy="2578101"/>
          </a:xfrm>
          <a:solidFill>
            <a:schemeClr val="tx2"/>
          </a:solidFill>
        </p:grpSpPr>
        <p:sp>
          <p:nvSpPr>
            <p:cNvPr id="188"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89"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0"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1"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2"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3"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4"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5"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6"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7"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8"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9"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0"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1"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3"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4"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5"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6"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7"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8"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9"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0"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1"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2"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3"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4"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5"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6"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7"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8"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19"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0"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1"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2"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3"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4"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5"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6"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7"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8"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9"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0"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1"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2"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3"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4"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5"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6"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37"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53" name="TextBox 252"/>
          <p:cNvSpPr txBox="1"/>
          <p:nvPr/>
        </p:nvSpPr>
        <p:spPr>
          <a:xfrm>
            <a:off x="796132" y="3902582"/>
            <a:ext cx="2523386" cy="1212949"/>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Virtual machines</a:t>
            </a:r>
          </a:p>
          <a:p>
            <a:pPr algn="ctr" defTabSz="932029">
              <a:defRPr/>
            </a:pPr>
            <a:r>
              <a:rPr lang="en-US" sz="1632">
                <a:solidFill>
                  <a:srgbClr val="505050"/>
                </a:solidFill>
                <a:latin typeface="Segoe UI"/>
              </a:rPr>
              <a:t>Availability sets</a:t>
            </a:r>
          </a:p>
          <a:p>
            <a:pPr algn="ctr" defTabSz="932029">
              <a:defRPr/>
            </a:pPr>
            <a:r>
              <a:rPr lang="en-US" sz="1632">
                <a:solidFill>
                  <a:srgbClr val="505050"/>
                </a:solidFill>
                <a:latin typeface="Segoe UI"/>
              </a:rPr>
              <a:t>VM scale sets</a:t>
            </a:r>
          </a:p>
          <a:p>
            <a:pPr algn="ctr" defTabSz="932029">
              <a:defRPr/>
            </a:pPr>
            <a:r>
              <a:rPr lang="en-US" sz="1632">
                <a:solidFill>
                  <a:srgbClr val="505050"/>
                </a:solidFill>
                <a:latin typeface="Segoe UI"/>
              </a:rPr>
              <a:t>Controlled maintenance</a:t>
            </a:r>
          </a:p>
        </p:txBody>
      </p:sp>
      <p:sp>
        <p:nvSpPr>
          <p:cNvPr id="82" name="TextBox 81"/>
          <p:cNvSpPr txBox="1"/>
          <p:nvPr/>
        </p:nvSpPr>
        <p:spPr>
          <a:xfrm>
            <a:off x="4097593" y="3220140"/>
            <a:ext cx="1467679"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a:solidFill>
                  <a:srgbClr val="0078D7"/>
                </a:solidFill>
                <a:latin typeface="Segoe UI"/>
              </a:rPr>
              <a:t>Storage</a:t>
            </a:r>
          </a:p>
        </p:txBody>
      </p:sp>
      <p:grpSp>
        <p:nvGrpSpPr>
          <p:cNvPr id="252" name="Group 251"/>
          <p:cNvGrpSpPr/>
          <p:nvPr/>
        </p:nvGrpSpPr>
        <p:grpSpPr>
          <a:xfrm>
            <a:off x="4303216" y="2363765"/>
            <a:ext cx="1056434" cy="593368"/>
            <a:chOff x="4441561" y="2682902"/>
            <a:chExt cx="924759" cy="519410"/>
          </a:xfrm>
          <a:solidFill>
            <a:schemeClr val="tx2"/>
          </a:solidFill>
        </p:grpSpPr>
        <p:sp>
          <p:nvSpPr>
            <p:cNvPr id="250"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1"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54" name="TextBox 253"/>
          <p:cNvSpPr txBox="1"/>
          <p:nvPr/>
        </p:nvSpPr>
        <p:spPr>
          <a:xfrm>
            <a:off x="3569739" y="3902582"/>
            <a:ext cx="2523386" cy="1212949"/>
          </a:xfrm>
          <a:prstGeom prst="rect">
            <a:avLst/>
          </a:prstGeom>
          <a:noFill/>
        </p:spPr>
        <p:txBody>
          <a:bodyPr wrap="square" lIns="93247" tIns="93247" rIns="93247" bIns="93247" rtlCol="0" anchor="t" anchorCtr="0">
            <a:spAutoFit/>
          </a:bodyPr>
          <a:lstStyle/>
          <a:p>
            <a:pPr algn="ctr" defTabSz="932029">
              <a:defRPr/>
            </a:pPr>
            <a:r>
              <a:rPr lang="en-US" sz="1632" dirty="0">
                <a:solidFill>
                  <a:srgbClr val="505050"/>
                </a:solidFill>
                <a:latin typeface="Segoe UI"/>
              </a:rPr>
              <a:t>Disks </a:t>
            </a:r>
            <a:br>
              <a:rPr lang="en-US" sz="1632" dirty="0">
                <a:solidFill>
                  <a:srgbClr val="505050"/>
                </a:solidFill>
                <a:latin typeface="Segoe UI"/>
              </a:rPr>
            </a:br>
            <a:r>
              <a:rPr lang="en-US" sz="1632" dirty="0">
                <a:solidFill>
                  <a:srgbClr val="505050"/>
                </a:solidFill>
                <a:latin typeface="Segoe UI"/>
              </a:rPr>
              <a:t>Blob storage </a:t>
            </a:r>
            <a:br>
              <a:rPr lang="en-US" sz="1632" dirty="0">
                <a:solidFill>
                  <a:srgbClr val="505050"/>
                </a:solidFill>
                <a:latin typeface="Segoe UI"/>
              </a:rPr>
            </a:br>
            <a:r>
              <a:rPr lang="en-US" sz="1632" dirty="0">
                <a:solidFill>
                  <a:srgbClr val="505050"/>
                </a:solidFill>
                <a:latin typeface="Segoe UI"/>
              </a:rPr>
              <a:t>File sync</a:t>
            </a:r>
          </a:p>
          <a:p>
            <a:pPr algn="ctr" defTabSz="932029">
              <a:defRPr/>
            </a:pPr>
            <a:r>
              <a:rPr lang="en-US" sz="1632" dirty="0">
                <a:solidFill>
                  <a:srgbClr val="505050"/>
                </a:solidFill>
                <a:latin typeface="Segoe UI"/>
              </a:rPr>
              <a:t>Hot and cold</a:t>
            </a:r>
          </a:p>
        </p:txBody>
      </p:sp>
      <p:sp>
        <p:nvSpPr>
          <p:cNvPr id="52" name="TextBox 51"/>
          <p:cNvSpPr txBox="1"/>
          <p:nvPr/>
        </p:nvSpPr>
        <p:spPr>
          <a:xfrm>
            <a:off x="6639861" y="3220140"/>
            <a:ext cx="1930360"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a:solidFill>
                  <a:srgbClr val="0078D7"/>
                </a:solidFill>
                <a:latin typeface="Segoe UI"/>
              </a:rPr>
              <a:t>Networking</a:t>
            </a:r>
            <a:endParaRPr lang="x-none" sz="2040">
              <a:solidFill>
                <a:srgbClr val="0078D7"/>
              </a:solidFill>
              <a:latin typeface="Segoe UI"/>
            </a:endParaRPr>
          </a:p>
        </p:txBody>
      </p:sp>
      <p:grpSp>
        <p:nvGrpSpPr>
          <p:cNvPr id="246" name="Group 245"/>
          <p:cNvGrpSpPr/>
          <p:nvPr/>
        </p:nvGrpSpPr>
        <p:grpSpPr>
          <a:xfrm>
            <a:off x="7239932" y="2305578"/>
            <a:ext cx="730215" cy="707772"/>
            <a:chOff x="6789738" y="-1839913"/>
            <a:chExt cx="1446213" cy="1401763"/>
          </a:xfrm>
          <a:solidFill>
            <a:schemeClr val="tx2"/>
          </a:solidFill>
        </p:grpSpPr>
        <p:sp>
          <p:nvSpPr>
            <p:cNvPr id="244"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45"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55" name="TextBox 254"/>
          <p:cNvSpPr txBox="1"/>
          <p:nvPr/>
        </p:nvSpPr>
        <p:spPr>
          <a:xfrm>
            <a:off x="6343347" y="3902582"/>
            <a:ext cx="2523386" cy="1212949"/>
          </a:xfrm>
          <a:prstGeom prst="rect">
            <a:avLst/>
          </a:prstGeom>
          <a:noFill/>
        </p:spPr>
        <p:txBody>
          <a:bodyPr wrap="square" lIns="93247" tIns="93247" rIns="93247" bIns="93247" rtlCol="0" anchor="t" anchorCtr="0">
            <a:spAutoFit/>
          </a:bodyPr>
          <a:lstStyle/>
          <a:p>
            <a:pPr algn="ctr" defTabSz="932029">
              <a:defRPr/>
            </a:pPr>
            <a:r>
              <a:rPr lang="en-US" sz="1632">
                <a:solidFill>
                  <a:srgbClr val="505050"/>
                </a:solidFill>
                <a:latin typeface="Segoe UI"/>
              </a:rPr>
              <a:t>Virtual networks</a:t>
            </a:r>
          </a:p>
          <a:p>
            <a:pPr algn="ctr" defTabSz="932029">
              <a:defRPr/>
            </a:pPr>
            <a:r>
              <a:rPr lang="en-US" sz="1632">
                <a:solidFill>
                  <a:srgbClr val="505050"/>
                </a:solidFill>
                <a:latin typeface="Segoe UI"/>
              </a:rPr>
              <a:t>VPN, ExpressRoute</a:t>
            </a:r>
          </a:p>
          <a:p>
            <a:pPr algn="ctr" defTabSz="932029">
              <a:defRPr/>
            </a:pPr>
            <a:r>
              <a:rPr lang="en-US" sz="1632">
                <a:solidFill>
                  <a:srgbClr val="505050"/>
                </a:solidFill>
                <a:latin typeface="Segoe UI"/>
              </a:rPr>
              <a:t>Load Balancer </a:t>
            </a:r>
          </a:p>
          <a:p>
            <a:pPr algn="ctr" defTabSz="932029">
              <a:defRPr/>
            </a:pPr>
            <a:r>
              <a:rPr lang="en-US" sz="1632">
                <a:solidFill>
                  <a:srgbClr val="505050"/>
                </a:solidFill>
                <a:latin typeface="Segoe UI"/>
              </a:rPr>
              <a:t>DNS, Traffic Manager</a:t>
            </a:r>
          </a:p>
        </p:txBody>
      </p:sp>
      <p:sp>
        <p:nvSpPr>
          <p:cNvPr id="37" name="TextBox 36"/>
          <p:cNvSpPr txBox="1"/>
          <p:nvPr/>
        </p:nvSpPr>
        <p:spPr>
          <a:xfrm>
            <a:off x="9317828" y="3239612"/>
            <a:ext cx="2121645" cy="583477"/>
          </a:xfrm>
          <a:prstGeom prst="rect">
            <a:avLst/>
          </a:prstGeom>
          <a:noFill/>
        </p:spPr>
        <p:txBody>
          <a:bodyPr wrap="none" lIns="274203" tIns="146241" rIns="274203" bIns="146241"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32029">
              <a:defRPr/>
            </a:pPr>
            <a:r>
              <a:rPr lang="en-US" sz="2040">
                <a:solidFill>
                  <a:srgbClr val="0078D7"/>
                </a:solidFill>
                <a:latin typeface="Segoe UI"/>
              </a:rPr>
              <a:t>Management</a:t>
            </a:r>
          </a:p>
        </p:txBody>
      </p:sp>
      <p:grpSp>
        <p:nvGrpSpPr>
          <p:cNvPr id="69" name="Group 68">
            <a:extLst>
              <a:ext uri="{FF2B5EF4-FFF2-40B4-BE49-F238E27FC236}">
                <a16:creationId xmlns:a16="http://schemas.microsoft.com/office/drawing/2014/main" id="{23DC1699-7C2B-41EA-8822-5A6CAD7CD72F}"/>
              </a:ext>
            </a:extLst>
          </p:cNvPr>
          <p:cNvGrpSpPr/>
          <p:nvPr/>
        </p:nvGrpSpPr>
        <p:grpSpPr>
          <a:xfrm>
            <a:off x="9738762" y="2300964"/>
            <a:ext cx="1279774" cy="712386"/>
            <a:chOff x="8435577" y="2153518"/>
            <a:chExt cx="1101583" cy="613193"/>
          </a:xfrm>
          <a:solidFill>
            <a:schemeClr val="tx2"/>
          </a:solidFill>
        </p:grpSpPr>
        <p:sp>
          <p:nvSpPr>
            <p:cNvPr id="70" name="Freeform 11">
              <a:extLst>
                <a:ext uri="{FF2B5EF4-FFF2-40B4-BE49-F238E27FC236}">
                  <a16:creationId xmlns:a16="http://schemas.microsoft.com/office/drawing/2014/main" id="{F8D6666D-1F93-4324-BA49-24A702031FAC}"/>
                </a:ext>
              </a:extLst>
            </p:cNvPr>
            <p:cNvSpPr>
              <a:spLocks noEditPoints="1"/>
            </p:cNvSpPr>
            <p:nvPr/>
          </p:nvSpPr>
          <p:spPr bwMode="auto">
            <a:xfrm>
              <a:off x="8435577" y="2153518"/>
              <a:ext cx="821430" cy="514070"/>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1" name="Freeform 12">
              <a:extLst>
                <a:ext uri="{FF2B5EF4-FFF2-40B4-BE49-F238E27FC236}">
                  <a16:creationId xmlns:a16="http://schemas.microsoft.com/office/drawing/2014/main" id="{1760BD22-73CB-4B73-BEED-80CED2AB23DC}"/>
                </a:ext>
              </a:extLst>
            </p:cNvPr>
            <p:cNvSpPr>
              <a:spLocks noEditPoints="1"/>
            </p:cNvSpPr>
            <p:nvPr/>
          </p:nvSpPr>
          <p:spPr bwMode="auto">
            <a:xfrm>
              <a:off x="9305963" y="2218796"/>
              <a:ext cx="231197" cy="522231"/>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2" name="Rectangle 13">
              <a:extLst>
                <a:ext uri="{FF2B5EF4-FFF2-40B4-BE49-F238E27FC236}">
                  <a16:creationId xmlns:a16="http://schemas.microsoft.com/office/drawing/2014/main" id="{B50CA4BA-FF6C-45A0-A28E-1F753D0FA52E}"/>
                </a:ext>
              </a:extLst>
            </p:cNvPr>
            <p:cNvSpPr>
              <a:spLocks noChangeArrowheads="1"/>
            </p:cNvSpPr>
            <p:nvPr/>
          </p:nvSpPr>
          <p:spPr bwMode="auto">
            <a:xfrm>
              <a:off x="9382121" y="2294955"/>
              <a:ext cx="81599"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3" name="Freeform 14">
              <a:extLst>
                <a:ext uri="{FF2B5EF4-FFF2-40B4-BE49-F238E27FC236}">
                  <a16:creationId xmlns:a16="http://schemas.microsoft.com/office/drawing/2014/main" id="{FA53EAAD-54DB-41D6-85A7-CD0606C8CF27}"/>
                </a:ext>
              </a:extLst>
            </p:cNvPr>
            <p:cNvSpPr>
              <a:spLocks noEditPoints="1"/>
            </p:cNvSpPr>
            <p:nvPr/>
          </p:nvSpPr>
          <p:spPr bwMode="auto">
            <a:xfrm>
              <a:off x="8506298" y="2265035"/>
              <a:ext cx="280155" cy="103358"/>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4" name="Freeform 15">
              <a:extLst>
                <a:ext uri="{FF2B5EF4-FFF2-40B4-BE49-F238E27FC236}">
                  <a16:creationId xmlns:a16="http://schemas.microsoft.com/office/drawing/2014/main" id="{5F0EA81E-3D3A-4CCD-A058-A21E2645C103}"/>
                </a:ext>
              </a:extLst>
            </p:cNvPr>
            <p:cNvSpPr>
              <a:spLocks noEditPoints="1"/>
            </p:cNvSpPr>
            <p:nvPr/>
          </p:nvSpPr>
          <p:spPr bwMode="auto">
            <a:xfrm>
              <a:off x="8506302" y="2390152"/>
              <a:ext cx="280155" cy="16591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7" name="Freeform 16">
              <a:extLst>
                <a:ext uri="{FF2B5EF4-FFF2-40B4-BE49-F238E27FC236}">
                  <a16:creationId xmlns:a16="http://schemas.microsoft.com/office/drawing/2014/main" id="{1572A7BA-74F7-4808-969E-7382221849CD}"/>
                </a:ext>
              </a:extLst>
            </p:cNvPr>
            <p:cNvSpPr>
              <a:spLocks noEditPoints="1"/>
            </p:cNvSpPr>
            <p:nvPr/>
          </p:nvSpPr>
          <p:spPr bwMode="auto">
            <a:xfrm>
              <a:off x="8813658" y="2265033"/>
              <a:ext cx="163198" cy="103358"/>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8" name="Freeform 17">
              <a:extLst>
                <a:ext uri="{FF2B5EF4-FFF2-40B4-BE49-F238E27FC236}">
                  <a16:creationId xmlns:a16="http://schemas.microsoft.com/office/drawing/2014/main" id="{424618D2-AA9F-4D4D-9FC1-39E5D6507074}"/>
                </a:ext>
              </a:extLst>
            </p:cNvPr>
            <p:cNvSpPr>
              <a:spLocks noEditPoints="1"/>
            </p:cNvSpPr>
            <p:nvPr/>
          </p:nvSpPr>
          <p:spPr bwMode="auto">
            <a:xfrm>
              <a:off x="8813658" y="2390151"/>
              <a:ext cx="163198" cy="16591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79" name="Freeform 18">
              <a:extLst>
                <a:ext uri="{FF2B5EF4-FFF2-40B4-BE49-F238E27FC236}">
                  <a16:creationId xmlns:a16="http://schemas.microsoft.com/office/drawing/2014/main" id="{BF0D8EC5-1200-4F77-AFF5-7010B5D2855C}"/>
                </a:ext>
              </a:extLst>
            </p:cNvPr>
            <p:cNvSpPr>
              <a:spLocks noEditPoints="1"/>
            </p:cNvSpPr>
            <p:nvPr/>
          </p:nvSpPr>
          <p:spPr bwMode="auto">
            <a:xfrm>
              <a:off x="9001343" y="2265035"/>
              <a:ext cx="168638" cy="103358"/>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80" name="Freeform 19">
              <a:extLst>
                <a:ext uri="{FF2B5EF4-FFF2-40B4-BE49-F238E27FC236}">
                  <a16:creationId xmlns:a16="http://schemas.microsoft.com/office/drawing/2014/main" id="{1C62BDBB-D671-4471-82B0-7ACA84B4F71E}"/>
                </a:ext>
              </a:extLst>
            </p:cNvPr>
            <p:cNvSpPr>
              <a:spLocks noEditPoints="1"/>
            </p:cNvSpPr>
            <p:nvPr/>
          </p:nvSpPr>
          <p:spPr bwMode="auto">
            <a:xfrm>
              <a:off x="9001339" y="2390154"/>
              <a:ext cx="168638" cy="16591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81" name="Rectangle 20">
              <a:extLst>
                <a:ext uri="{FF2B5EF4-FFF2-40B4-BE49-F238E27FC236}">
                  <a16:creationId xmlns:a16="http://schemas.microsoft.com/office/drawing/2014/main" id="{0EBFACAE-778E-4F23-B8F3-CB511291FA4E}"/>
                </a:ext>
              </a:extLst>
            </p:cNvPr>
            <p:cNvSpPr>
              <a:spLocks noChangeArrowheads="1"/>
            </p:cNvSpPr>
            <p:nvPr/>
          </p:nvSpPr>
          <p:spPr bwMode="auto">
            <a:xfrm>
              <a:off x="8770142" y="2676923"/>
              <a:ext cx="32640" cy="7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83" name="Rectangle 21">
              <a:extLst>
                <a:ext uri="{FF2B5EF4-FFF2-40B4-BE49-F238E27FC236}">
                  <a16:creationId xmlns:a16="http://schemas.microsoft.com/office/drawing/2014/main" id="{FF5C7329-ED9B-4E11-85C4-F66DE3C7386C}"/>
                </a:ext>
              </a:extLst>
            </p:cNvPr>
            <p:cNvSpPr>
              <a:spLocks noChangeArrowheads="1"/>
            </p:cNvSpPr>
            <p:nvPr/>
          </p:nvSpPr>
          <p:spPr bwMode="auto">
            <a:xfrm>
              <a:off x="8892541" y="2676912"/>
              <a:ext cx="32640" cy="73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sp>
          <p:nvSpPr>
            <p:cNvPr id="84" name="Rectangle 22">
              <a:extLst>
                <a:ext uri="{FF2B5EF4-FFF2-40B4-BE49-F238E27FC236}">
                  <a16:creationId xmlns:a16="http://schemas.microsoft.com/office/drawing/2014/main" id="{F5B22132-633D-4C80-8CE9-58CB302D4030}"/>
                </a:ext>
              </a:extLst>
            </p:cNvPr>
            <p:cNvSpPr>
              <a:spLocks noChangeArrowheads="1"/>
            </p:cNvSpPr>
            <p:nvPr/>
          </p:nvSpPr>
          <p:spPr bwMode="auto">
            <a:xfrm>
              <a:off x="8661345" y="2734071"/>
              <a:ext cx="367195"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kern="0">
                <a:solidFill>
                  <a:sysClr val="windowText" lastClr="000000"/>
                </a:solidFill>
                <a:latin typeface="Segoe UI Light"/>
              </a:endParaRPr>
            </a:p>
          </p:txBody>
        </p:sp>
      </p:grpSp>
      <p:sp>
        <p:nvSpPr>
          <p:cNvPr id="256" name="TextBox 255"/>
          <p:cNvSpPr txBox="1"/>
          <p:nvPr/>
        </p:nvSpPr>
        <p:spPr>
          <a:xfrm>
            <a:off x="9116956" y="3902582"/>
            <a:ext cx="2523386" cy="1212949"/>
          </a:xfrm>
          <a:prstGeom prst="rect">
            <a:avLst/>
          </a:prstGeom>
          <a:noFill/>
        </p:spPr>
        <p:txBody>
          <a:bodyPr wrap="square" lIns="93247" tIns="93247" rIns="93247" bIns="93247" rtlCol="0" anchor="t" anchorCtr="0">
            <a:spAutoFit/>
          </a:bodyPr>
          <a:lstStyle/>
          <a:p>
            <a:pPr algn="ctr" defTabSz="932029">
              <a:defRPr/>
            </a:pPr>
            <a:r>
              <a:rPr lang="en-US" sz="1632" dirty="0">
                <a:solidFill>
                  <a:srgbClr val="505050"/>
                </a:solidFill>
                <a:latin typeface="Segoe UI"/>
              </a:rPr>
              <a:t>Log Analytics </a:t>
            </a:r>
          </a:p>
          <a:p>
            <a:pPr algn="ctr" defTabSz="932029">
              <a:defRPr/>
            </a:pPr>
            <a:r>
              <a:rPr lang="en-US" sz="1632" dirty="0">
                <a:solidFill>
                  <a:srgbClr val="505050"/>
                </a:solidFill>
                <a:latin typeface="Segoe UI"/>
              </a:rPr>
              <a:t>Cloud Shell</a:t>
            </a:r>
          </a:p>
          <a:p>
            <a:pPr algn="ctr" defTabSz="932029">
              <a:defRPr/>
            </a:pPr>
            <a:r>
              <a:rPr lang="en-US" sz="1632" dirty="0">
                <a:solidFill>
                  <a:srgbClr val="505050"/>
                </a:solidFill>
                <a:latin typeface="Segoe UI"/>
              </a:rPr>
              <a:t>Site Recovery</a:t>
            </a:r>
          </a:p>
          <a:p>
            <a:pPr algn="ctr" defTabSz="932029">
              <a:defRPr/>
            </a:pPr>
            <a:r>
              <a:rPr lang="en-US" sz="1632" dirty="0">
                <a:solidFill>
                  <a:srgbClr val="505050"/>
                </a:solidFill>
                <a:latin typeface="Segoe UI"/>
              </a:rPr>
              <a:t>Security Center</a:t>
            </a:r>
          </a:p>
        </p:txBody>
      </p:sp>
      <p:sp>
        <p:nvSpPr>
          <p:cNvPr id="96" name="TextBox 95"/>
          <p:cNvSpPr txBox="1"/>
          <p:nvPr/>
        </p:nvSpPr>
        <p:spPr>
          <a:xfrm>
            <a:off x="4559017" y="5549259"/>
            <a:ext cx="3482774" cy="380451"/>
          </a:xfrm>
          <a:prstGeom prst="rect">
            <a:avLst/>
          </a:prstGeom>
          <a:solidFill>
            <a:schemeClr val="tx2"/>
          </a:solidFill>
          <a:ln w="15875" cap="sq">
            <a:noFill/>
            <a:miter lim="800000"/>
          </a:ln>
        </p:spPr>
        <p:txBody>
          <a:bodyPr wrap="square" lIns="93247" tIns="93247" rIns="93247" bIns="93247" rtlCol="0" anchor="t" anchorCtr="0">
            <a:spAutoFit/>
          </a:bodyPr>
          <a:lstStyle/>
          <a:p>
            <a:pPr algn="ctr" defTabSz="932029">
              <a:defRPr/>
            </a:pPr>
            <a:r>
              <a:rPr lang="en-US" sz="1224" b="1">
                <a:solidFill>
                  <a:srgbClr val="FFFFFF"/>
                </a:solidFill>
                <a:latin typeface="Segoe UI Semibold" panose="020B0702040204020203" pitchFamily="34" charset="0"/>
                <a:cs typeface="Segoe UI Semibold" panose="020B0702040204020203" pitchFamily="34" charset="0"/>
              </a:rPr>
              <a:t>RECENT ANNOUNCEMENTS</a:t>
            </a:r>
          </a:p>
        </p:txBody>
      </p:sp>
      <p:sp>
        <p:nvSpPr>
          <p:cNvPr id="262" name="Rectangle 261"/>
          <p:cNvSpPr/>
          <p:nvPr/>
        </p:nvSpPr>
        <p:spPr bwMode="auto">
          <a:xfrm>
            <a:off x="437099" y="5925916"/>
            <a:ext cx="3454567"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3"/>
              </a:rPr>
              <a:t>Azure Global </a:t>
            </a:r>
            <a:r>
              <a:rPr lang="en-US" sz="2040" kern="0" dirty="0" err="1">
                <a:solidFill>
                  <a:srgbClr val="0078D7"/>
                </a:solidFill>
                <a:latin typeface="Segoe UI"/>
                <a:cs typeface="Segoe UI Semibold" panose="020B0702040204020203" pitchFamily="34" charset="0"/>
                <a:hlinkClick r:id="rId3"/>
              </a:rPr>
              <a:t>VNet</a:t>
            </a:r>
            <a:r>
              <a:rPr lang="en-US" sz="2040" kern="0" dirty="0">
                <a:solidFill>
                  <a:srgbClr val="0078D7"/>
                </a:solidFill>
                <a:latin typeface="Segoe UI"/>
                <a:cs typeface="Segoe UI Semibold" panose="020B0702040204020203" pitchFamily="34" charset="0"/>
                <a:hlinkClick r:id="rId3"/>
              </a:rPr>
              <a:t> Peering</a:t>
            </a:r>
            <a:endParaRPr lang="en-US" sz="2040" kern="0" dirty="0">
              <a:solidFill>
                <a:srgbClr val="0078D7"/>
              </a:solidFill>
              <a:latin typeface="Segoe UI"/>
              <a:cs typeface="Segoe UI Semibold" panose="020B0702040204020203" pitchFamily="34" charset="0"/>
            </a:endParaRPr>
          </a:p>
        </p:txBody>
      </p:sp>
      <p:sp>
        <p:nvSpPr>
          <p:cNvPr id="88" name="Rectangle 87">
            <a:extLst>
              <a:ext uri="{FF2B5EF4-FFF2-40B4-BE49-F238E27FC236}">
                <a16:creationId xmlns:a16="http://schemas.microsoft.com/office/drawing/2014/main" id="{EBDE08F2-F250-4C78-A627-10A9FBABA1F8}"/>
              </a:ext>
            </a:extLst>
          </p:cNvPr>
          <p:cNvSpPr/>
          <p:nvPr/>
        </p:nvSpPr>
        <p:spPr bwMode="auto">
          <a:xfrm>
            <a:off x="4559017"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4"/>
              </a:rPr>
              <a:t>Azure Availability Zones</a:t>
            </a:r>
            <a:endParaRPr lang="en-US" sz="2040" kern="0" dirty="0">
              <a:solidFill>
                <a:srgbClr val="0078D7"/>
              </a:solidFill>
              <a:latin typeface="Segoe UI"/>
              <a:cs typeface="Segoe UI Semibold" panose="020B0702040204020203" pitchFamily="34" charset="0"/>
            </a:endParaRPr>
          </a:p>
        </p:txBody>
      </p:sp>
      <p:sp>
        <p:nvSpPr>
          <p:cNvPr id="89" name="Rectangle 88">
            <a:extLst>
              <a:ext uri="{FF2B5EF4-FFF2-40B4-BE49-F238E27FC236}">
                <a16:creationId xmlns:a16="http://schemas.microsoft.com/office/drawing/2014/main" id="{176867BB-6A15-4F1D-BB42-0B43D1F9F5F3}"/>
              </a:ext>
            </a:extLst>
          </p:cNvPr>
          <p:cNvSpPr/>
          <p:nvPr/>
        </p:nvSpPr>
        <p:spPr bwMode="auto">
          <a:xfrm>
            <a:off x="8709142"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5"/>
              </a:rPr>
              <a:t>Migration to Azure</a:t>
            </a:r>
            <a:endParaRPr lang="en-US" sz="2040" kern="0" dirty="0">
              <a:solidFill>
                <a:srgbClr val="0078D7"/>
              </a:solidFill>
              <a:latin typeface="Segoe UI"/>
              <a:cs typeface="Segoe UI Semibold" panose="020B0702040204020203" pitchFamily="34" charset="0"/>
            </a:endParaRPr>
          </a:p>
        </p:txBody>
      </p:sp>
      <p:cxnSp>
        <p:nvCxnSpPr>
          <p:cNvPr id="90" name="Straight Connector 89"/>
          <p:cNvCxnSpPr/>
          <p:nvPr/>
        </p:nvCxnSpPr>
        <p:spPr>
          <a:xfrm flipV="1">
            <a:off x="4143174"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293297"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1420920" y="2119061"/>
            <a:ext cx="1267945" cy="931317"/>
            <a:chOff x="4603750" y="-3052763"/>
            <a:chExt cx="3509963" cy="2578101"/>
          </a:xfrm>
          <a:solidFill>
            <a:schemeClr val="tx2"/>
          </a:solidFill>
        </p:grpSpPr>
        <p:sp>
          <p:nvSpPr>
            <p:cNvPr id="272"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3"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4"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5"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6"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7"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8"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9"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0"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1"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2"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3"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4"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5"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6"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7"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8"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89"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0"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1"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2"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3"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4"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5"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6"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7"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8"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99"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0"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1"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2"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3"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4"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7"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322" name="Group 321"/>
          <p:cNvGrpSpPr/>
          <p:nvPr/>
        </p:nvGrpSpPr>
        <p:grpSpPr>
          <a:xfrm>
            <a:off x="4300284" y="2363765"/>
            <a:ext cx="1056434" cy="593368"/>
            <a:chOff x="4441561" y="2682902"/>
            <a:chExt cx="924759" cy="519410"/>
          </a:xfrm>
          <a:solidFill>
            <a:schemeClr val="tx2"/>
          </a:solidFill>
        </p:grpSpPr>
        <p:sp>
          <p:nvSpPr>
            <p:cNvPr id="323"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4"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325" name="Group 324"/>
          <p:cNvGrpSpPr/>
          <p:nvPr/>
        </p:nvGrpSpPr>
        <p:grpSpPr>
          <a:xfrm>
            <a:off x="7237000" y="2305578"/>
            <a:ext cx="730215" cy="707772"/>
            <a:chOff x="6789738" y="-1839913"/>
            <a:chExt cx="1446213" cy="1401763"/>
          </a:xfrm>
          <a:solidFill>
            <a:schemeClr val="tx2"/>
          </a:solidFill>
        </p:grpSpPr>
        <p:sp>
          <p:nvSpPr>
            <p:cNvPr id="326"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7"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328" name="Straight Connector 327">
            <a:extLst>
              <a:ext uri="{FF2B5EF4-FFF2-40B4-BE49-F238E27FC236}">
                <a16:creationId xmlns:a16="http://schemas.microsoft.com/office/drawing/2014/main" id="{A4BAD7C0-ACFB-4E3B-96B7-A97A021BCB72}"/>
              </a:ext>
            </a:extLst>
          </p:cNvPr>
          <p:cNvCxnSpPr/>
          <p:nvPr/>
        </p:nvCxnSpPr>
        <p:spPr>
          <a:xfrm flipH="1" flipV="1">
            <a:off x="9301956" y="3151910"/>
            <a:ext cx="2188842" cy="2384"/>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17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25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fade">
                                      <p:cBhvr>
                                        <p:cTn id="14" dur="250"/>
                                        <p:tgtEl>
                                          <p:spTgt spid="1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250"/>
                                        <p:tgtEl>
                                          <p:spTgt spid="25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250"/>
                                        <p:tgtEl>
                                          <p:spTgt spid="6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250"/>
                                        <p:tgtEl>
                                          <p:spTgt spid="82"/>
                                        </p:tgtEl>
                                      </p:cBhvr>
                                    </p:animEffect>
                                  </p:childTnLst>
                                </p:cTn>
                              </p:par>
                              <p:par>
                                <p:cTn id="26" presetID="10" presetClass="entr" presetSubtype="0"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fade">
                                      <p:cBhvr>
                                        <p:cTn id="28" dur="250"/>
                                        <p:tgtEl>
                                          <p:spTgt spid="2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250"/>
                                        <p:tgtEl>
                                          <p:spTgt spid="254"/>
                                        </p:tgtEl>
                                      </p:cBhvr>
                                    </p:animEffec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250"/>
                                        <p:tgtEl>
                                          <p:spTgt spid="6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246"/>
                                        </p:tgtEl>
                                        <p:attrNameLst>
                                          <p:attrName>style.visibility</p:attrName>
                                        </p:attrNameLst>
                                      </p:cBhvr>
                                      <p:to>
                                        <p:strVal val="visible"/>
                                      </p:to>
                                    </p:set>
                                    <p:animEffect transition="in" filter="fade">
                                      <p:cBhvr>
                                        <p:cTn id="42" dur="250"/>
                                        <p:tgtEl>
                                          <p:spTgt spid="2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fade">
                                      <p:cBhvr>
                                        <p:cTn id="45" dur="250"/>
                                        <p:tgtEl>
                                          <p:spTgt spid="255"/>
                                        </p:tgtEl>
                                      </p:cBhvr>
                                    </p:animEffect>
                                  </p:childTnLst>
                                </p:cTn>
                              </p:par>
                            </p:childTnLst>
                          </p:cTn>
                        </p:par>
                        <p:par>
                          <p:cTn id="46" fill="hold">
                            <p:stCondLst>
                              <p:cond delay="1750"/>
                            </p:stCondLst>
                            <p:childTnLst>
                              <p:par>
                                <p:cTn id="47" presetID="10" presetClass="entr" presetSubtype="0"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250"/>
                                        <p:tgtEl>
                                          <p:spTgt spid="4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250"/>
                                        <p:tgtEl>
                                          <p:spTgt spid="6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animEffect transition="in" filter="fade">
                                      <p:cBhvr>
                                        <p:cTn id="59" dur="250"/>
                                        <p:tgtEl>
                                          <p:spTgt spid="2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1"/>
                                        </p:tgtEl>
                                        <p:attrNameLst>
                                          <p:attrName>style.visibility</p:attrName>
                                        </p:attrNameLst>
                                      </p:cBhvr>
                                      <p:to>
                                        <p:strVal val="visible"/>
                                      </p:to>
                                    </p:set>
                                    <p:animEffect transition="in" filter="fade">
                                      <p:cBhvr>
                                        <p:cTn id="64" dur="500"/>
                                        <p:tgtEl>
                                          <p:spTgt spid="271"/>
                                        </p:tgtEl>
                                      </p:cBhvr>
                                    </p:animEffect>
                                  </p:childTnLst>
                                </p:cTn>
                              </p:par>
                              <p:par>
                                <p:cTn id="65" presetID="10" presetClass="entr" presetSubtype="0" fill="hold" nodeType="withEffect">
                                  <p:stCondLst>
                                    <p:cond delay="0"/>
                                  </p:stCondLst>
                                  <p:childTnLst>
                                    <p:set>
                                      <p:cBhvr>
                                        <p:cTn id="66" dur="1" fill="hold">
                                          <p:stCondLst>
                                            <p:cond delay="0"/>
                                          </p:stCondLst>
                                        </p:cTn>
                                        <p:tgtEl>
                                          <p:spTgt spid="322"/>
                                        </p:tgtEl>
                                        <p:attrNameLst>
                                          <p:attrName>style.visibility</p:attrName>
                                        </p:attrNameLst>
                                      </p:cBhvr>
                                      <p:to>
                                        <p:strVal val="visible"/>
                                      </p:to>
                                    </p:set>
                                    <p:animEffect transition="in" filter="fade">
                                      <p:cBhvr>
                                        <p:cTn id="67" dur="500"/>
                                        <p:tgtEl>
                                          <p:spTgt spid="322"/>
                                        </p:tgtEl>
                                      </p:cBhvr>
                                    </p:animEffect>
                                  </p:childTnLst>
                                </p:cTn>
                              </p:par>
                              <p:par>
                                <p:cTn id="68" presetID="10" presetClass="entr" presetSubtype="0" fill="hold" nodeType="withEffect">
                                  <p:stCondLst>
                                    <p:cond delay="0"/>
                                  </p:stCondLst>
                                  <p:childTnLst>
                                    <p:set>
                                      <p:cBhvr>
                                        <p:cTn id="69" dur="1" fill="hold">
                                          <p:stCondLst>
                                            <p:cond delay="0"/>
                                          </p:stCondLst>
                                        </p:cTn>
                                        <p:tgtEl>
                                          <p:spTgt spid="325"/>
                                        </p:tgtEl>
                                        <p:attrNameLst>
                                          <p:attrName>style.visibility</p:attrName>
                                        </p:attrNameLst>
                                      </p:cBhvr>
                                      <p:to>
                                        <p:strVal val="visible"/>
                                      </p:to>
                                    </p:set>
                                    <p:animEffect transition="in" filter="fade">
                                      <p:cBhvr>
                                        <p:cTn id="70" dur="500"/>
                                        <p:tgtEl>
                                          <p:spTgt spid="325"/>
                                        </p:tgtEl>
                                      </p:cBhvr>
                                    </p:animEffect>
                                  </p:childTnLst>
                                </p:cTn>
                              </p:par>
                              <p:par>
                                <p:cTn id="71" presetID="42" presetClass="path" presetSubtype="0" accel="50000" decel="50000" fill="hold" nodeType="withEffect">
                                  <p:stCondLst>
                                    <p:cond delay="0"/>
                                  </p:stCondLst>
                                  <p:childTnLst>
                                    <p:animMotion origin="layout" path="M 2.08333E-6 -2.59259E-6 L 0.2957 0.1132 " pathEditMode="relative" rAng="0" ptsTypes="AA">
                                      <p:cBhvr>
                                        <p:cTn id="72" dur="2000" fill="hold"/>
                                        <p:tgtEl>
                                          <p:spTgt spid="325"/>
                                        </p:tgtEl>
                                        <p:attrNameLst>
                                          <p:attrName>ppt_x</p:attrName>
                                          <p:attrName>ppt_y</p:attrName>
                                        </p:attrNameLst>
                                      </p:cBhvr>
                                      <p:rCtr x="14779" y="5648"/>
                                    </p:animMotion>
                                  </p:childTnLst>
                                </p:cTn>
                              </p:par>
                              <p:par>
                                <p:cTn id="73" presetID="42" presetClass="path" presetSubtype="0" accel="50000" decel="50000" fill="hold" nodeType="withEffect">
                                  <p:stCondLst>
                                    <p:cond delay="0"/>
                                  </p:stCondLst>
                                  <p:childTnLst>
                                    <p:animMotion origin="layout" path="M -0.02031 0.02223 L 0.4599 0.11713 " pathEditMode="relative" rAng="0" ptsTypes="AA">
                                      <p:cBhvr>
                                        <p:cTn id="74" dur="2000" fill="hold"/>
                                        <p:tgtEl>
                                          <p:spTgt spid="322"/>
                                        </p:tgtEl>
                                        <p:attrNameLst>
                                          <p:attrName>ppt_x</p:attrName>
                                          <p:attrName>ppt_y</p:attrName>
                                        </p:attrNameLst>
                                      </p:cBhvr>
                                      <p:rCtr x="24010" y="4745"/>
                                    </p:animMotion>
                                  </p:childTnLst>
                                </p:cTn>
                              </p:par>
                              <p:par>
                                <p:cTn id="75" presetID="42" presetClass="path" presetSubtype="0" accel="50000" decel="50000" fill="hold" nodeType="withEffect">
                                  <p:stCondLst>
                                    <p:cond delay="0"/>
                                  </p:stCondLst>
                                  <p:childTnLst>
                                    <p:animMotion origin="layout" path="M -4.16667E-6 -4.44444E-6 L 0.61211 0.13565 " pathEditMode="relative" rAng="0" ptsTypes="AA">
                                      <p:cBhvr>
                                        <p:cTn id="76" dur="2000" fill="hold"/>
                                        <p:tgtEl>
                                          <p:spTgt spid="271"/>
                                        </p:tgtEl>
                                        <p:attrNameLst>
                                          <p:attrName>ppt_x</p:attrName>
                                          <p:attrName>ppt_y</p:attrName>
                                        </p:attrNameLst>
                                      </p:cBhvr>
                                      <p:rCtr x="30599" y="6782"/>
                                    </p:animMotion>
                                  </p:childTnLst>
                                </p:cTn>
                              </p:par>
                              <p:par>
                                <p:cTn id="77" presetID="6" presetClass="emph" presetSubtype="0" fill="hold" nodeType="withEffect">
                                  <p:stCondLst>
                                    <p:cond delay="0"/>
                                  </p:stCondLst>
                                  <p:childTnLst>
                                    <p:animScale>
                                      <p:cBhvr>
                                        <p:cTn id="78" dur="2000" fill="hold"/>
                                        <p:tgtEl>
                                          <p:spTgt spid="271"/>
                                        </p:tgtEl>
                                      </p:cBhvr>
                                      <p:by x="55000" y="55000"/>
                                    </p:animScale>
                                  </p:childTnLst>
                                </p:cTn>
                              </p:par>
                              <p:par>
                                <p:cTn id="79" presetID="6" presetClass="emph" presetSubtype="0" fill="hold" nodeType="withEffect">
                                  <p:stCondLst>
                                    <p:cond delay="0"/>
                                  </p:stCondLst>
                                  <p:childTnLst>
                                    <p:animScale>
                                      <p:cBhvr>
                                        <p:cTn id="80" dur="2000" fill="hold"/>
                                        <p:tgtEl>
                                          <p:spTgt spid="325"/>
                                        </p:tgtEl>
                                      </p:cBhvr>
                                      <p:by x="55000" y="55000"/>
                                    </p:animScale>
                                  </p:childTnLst>
                                </p:cTn>
                              </p:par>
                              <p:par>
                                <p:cTn id="81" presetID="6" presetClass="emph" presetSubtype="0" fill="hold" nodeType="withEffect">
                                  <p:stCondLst>
                                    <p:cond delay="0"/>
                                  </p:stCondLst>
                                  <p:childTnLst>
                                    <p:animScale>
                                      <p:cBhvr>
                                        <p:cTn id="82" dur="2000" fill="hold"/>
                                        <p:tgtEl>
                                          <p:spTgt spid="322"/>
                                        </p:tgtEl>
                                      </p:cBhvr>
                                      <p:by x="55000" y="55000"/>
                                    </p:animScale>
                                  </p:childTnLst>
                                </p:cTn>
                              </p:par>
                              <p:par>
                                <p:cTn id="83" presetID="42" presetClass="path" presetSubtype="0" accel="50000" decel="50000" fill="hold" grpId="1" nodeType="withEffect">
                                  <p:stCondLst>
                                    <p:cond delay="0"/>
                                  </p:stCondLst>
                                  <p:childTnLst>
                                    <p:animMotion origin="layout" path="M 4.79167E-6 1.85185E-6 L 4.79167E-6 0.09769 " pathEditMode="relative" rAng="0" ptsTypes="AA">
                                      <p:cBhvr>
                                        <p:cTn id="84" dur="2000" fill="hold"/>
                                        <p:tgtEl>
                                          <p:spTgt spid="37"/>
                                        </p:tgtEl>
                                        <p:attrNameLst>
                                          <p:attrName>ppt_x</p:attrName>
                                          <p:attrName>ppt_y</p:attrName>
                                        </p:attrNameLst>
                                      </p:cBhvr>
                                      <p:rCtr x="0" y="4468"/>
                                    </p:animMotion>
                                  </p:childTnLst>
                                </p:cTn>
                              </p:par>
                              <p:par>
                                <p:cTn id="85" presetID="42" presetClass="path" presetSubtype="0" accel="50000" decel="50000" fill="hold" grpId="1" nodeType="withEffect">
                                  <p:stCondLst>
                                    <p:cond delay="0"/>
                                  </p:stCondLst>
                                  <p:childTnLst>
                                    <p:animMotion origin="layout" path="M -4.58333E-6 -4.07407E-6 L -0.00092 0.07175 " pathEditMode="relative" rAng="0" ptsTypes="AA">
                                      <p:cBhvr>
                                        <p:cTn id="86" dur="2000" fill="hold"/>
                                        <p:tgtEl>
                                          <p:spTgt spid="256"/>
                                        </p:tgtEl>
                                        <p:attrNameLst>
                                          <p:attrName>ppt_x</p:attrName>
                                          <p:attrName>ppt_y</p:attrName>
                                        </p:attrNameLst>
                                      </p:cBhvr>
                                      <p:rCtr x="-26" y="3588"/>
                                    </p:animMotion>
                                  </p:childTnLst>
                                </p:cTn>
                              </p:par>
                              <p:par>
                                <p:cTn id="87" presetID="16" presetClass="entr" presetSubtype="37" fill="hold" nodeType="withEffect">
                                  <p:stCondLst>
                                    <p:cond delay="1000"/>
                                  </p:stCondLst>
                                  <p:childTnLst>
                                    <p:set>
                                      <p:cBhvr>
                                        <p:cTn id="88" dur="1" fill="hold">
                                          <p:stCondLst>
                                            <p:cond delay="0"/>
                                          </p:stCondLst>
                                        </p:cTn>
                                        <p:tgtEl>
                                          <p:spTgt spid="328"/>
                                        </p:tgtEl>
                                        <p:attrNameLst>
                                          <p:attrName>style.visibility</p:attrName>
                                        </p:attrNameLst>
                                      </p:cBhvr>
                                      <p:to>
                                        <p:strVal val="visible"/>
                                      </p:to>
                                    </p:set>
                                    <p:animEffect transition="in" filter="barn(outVertical)">
                                      <p:cBhvr>
                                        <p:cTn id="89" dur="500"/>
                                        <p:tgtEl>
                                          <p:spTgt spid="32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500"/>
                                        <p:tgtEl>
                                          <p:spTgt spid="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6"/>
                                        </p:tgtEl>
                                        <p:attrNameLst>
                                          <p:attrName>style.visibility</p:attrName>
                                        </p:attrNameLst>
                                      </p:cBhvr>
                                      <p:to>
                                        <p:strVal val="visible"/>
                                      </p:to>
                                    </p:set>
                                    <p:animEffect transition="in" filter="fade">
                                      <p:cBhvr>
                                        <p:cTn id="97" dur="500"/>
                                        <p:tgtEl>
                                          <p:spTgt spid="9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2"/>
                                        </p:tgtEl>
                                        <p:attrNameLst>
                                          <p:attrName>style.visibility</p:attrName>
                                        </p:attrNameLst>
                                      </p:cBhvr>
                                      <p:to>
                                        <p:strVal val="visible"/>
                                      </p:to>
                                    </p:set>
                                    <p:animEffect transition="in" filter="fade">
                                      <p:cBhvr>
                                        <p:cTn id="100" dur="500"/>
                                        <p:tgtEl>
                                          <p:spTgt spid="2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childTnLst>
                                </p:cTn>
                              </p:par>
                              <p:par>
                                <p:cTn id="107" presetID="10" presetClass="entr" presetSubtype="0"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500"/>
                                        <p:tgtEl>
                                          <p:spTgt spid="90"/>
                                        </p:tgtEl>
                                      </p:cBhvr>
                                    </p:animEffect>
                                  </p:childTnLst>
                                </p:cTn>
                              </p:par>
                              <p:par>
                                <p:cTn id="110" presetID="10" presetClass="entr" presetSubtype="0" fill="hold" nodeType="with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fade">
                                      <p:cBhvr>
                                        <p:cTn id="1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75" grpId="0"/>
      <p:bldP spid="253" grpId="0"/>
      <p:bldP spid="82" grpId="0"/>
      <p:bldP spid="254" grpId="0"/>
      <p:bldP spid="52" grpId="0"/>
      <p:bldP spid="255" grpId="0"/>
      <p:bldP spid="37" grpId="0"/>
      <p:bldP spid="37" grpId="1"/>
      <p:bldP spid="256" grpId="0"/>
      <p:bldP spid="256" grpId="1"/>
      <p:bldP spid="96" grpId="0" animBg="1"/>
      <p:bldP spid="262" grpId="0"/>
      <p:bldP spid="88" grpId="0"/>
      <p:bldP spid="8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27840646"/>
              </p:ext>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743581629"/>
              </p:ext>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736805" cy="4065728"/>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Event Grid</a:t>
            </a:r>
            <a:br>
              <a:rPr lang="en-US" dirty="0"/>
            </a:br>
            <a:r>
              <a:rPr lang="en-GB" b="0" dirty="0">
                <a:latin typeface="+mj-lt"/>
              </a:rPr>
              <a:t>Intelligent event routing service for uniform event consumption using a publish-subscribe model</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pic>
        <p:nvPicPr>
          <p:cNvPr id="5" name="Picture 4" descr="A close up of a sign&#10;&#10;Description generated with very high confidence">
            <a:extLst>
              <a:ext uri="{FF2B5EF4-FFF2-40B4-BE49-F238E27FC236}">
                <a16:creationId xmlns:a16="http://schemas.microsoft.com/office/drawing/2014/main" id="{CDA0F59B-2679-487A-AFF6-D9B3F7DC6E02}"/>
              </a:ext>
            </a:extLst>
          </p:cNvPr>
          <p:cNvPicPr>
            <a:picLocks noChangeAspect="1"/>
          </p:cNvPicPr>
          <p:nvPr/>
        </p:nvPicPr>
        <p:blipFill>
          <a:blip r:embed="rId13"/>
          <a:stretch>
            <a:fillRect/>
          </a:stretch>
        </p:blipFill>
        <p:spPr>
          <a:xfrm>
            <a:off x="5786269" y="4361318"/>
            <a:ext cx="1371582" cy="720080"/>
          </a:xfrm>
          <a:prstGeom prst="rect">
            <a:avLst/>
          </a:prstGeom>
        </p:spPr>
      </p:pic>
    </p:spTree>
    <p:extLst>
      <p:ext uri="{BB962C8B-B14F-4D97-AF65-F5344CB8AC3E}">
        <p14:creationId xmlns:p14="http://schemas.microsoft.com/office/powerpoint/2010/main" val="122200771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3"/>
          <a:stretch>
            <a:fillRect/>
          </a:stretch>
        </p:blipFill>
        <p:spPr>
          <a:xfrm>
            <a:off x="80851" y="1482839"/>
            <a:ext cx="5467400" cy="4487337"/>
          </a:xfrm>
          <a:prstGeom prst="rect">
            <a:avLst/>
          </a:prstGeom>
        </p:spPr>
      </p:pic>
      <p:pic>
        <p:nvPicPr>
          <p:cNvPr id="15" name="Picture 14"/>
          <p:cNvPicPr>
            <a:picLocks noChangeAspect="1"/>
          </p:cNvPicPr>
          <p:nvPr/>
        </p:nvPicPr>
        <p:blipFill>
          <a:blip r:embed="rId4"/>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8"/>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2" y="5595620"/>
            <a:ext cx="12434711" cy="13989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sz="4488" dirty="0"/>
              <a:t>DevOps framework</a:t>
            </a:r>
            <a:endParaRPr lang="en-US" sz="4488" spc="-82" dirty="0"/>
          </a:p>
        </p:txBody>
      </p:sp>
      <p:sp>
        <p:nvSpPr>
          <p:cNvPr id="96" name="TextBox 95"/>
          <p:cNvSpPr txBox="1"/>
          <p:nvPr/>
        </p:nvSpPr>
        <p:spPr>
          <a:xfrm>
            <a:off x="4559017" y="5549259"/>
            <a:ext cx="3482774" cy="380451"/>
          </a:xfrm>
          <a:prstGeom prst="rect">
            <a:avLst/>
          </a:prstGeom>
          <a:solidFill>
            <a:schemeClr val="tx2"/>
          </a:solidFill>
          <a:ln w="15875" cap="sq">
            <a:noFill/>
            <a:miter lim="800000"/>
          </a:ln>
        </p:spPr>
        <p:txBody>
          <a:bodyPr wrap="square" lIns="93247" tIns="93247" rIns="93247" bIns="93247" rtlCol="0" anchor="t" anchorCtr="0">
            <a:spAutoFit/>
          </a:bodyPr>
          <a:lstStyle/>
          <a:p>
            <a:pPr algn="ctr" defTabSz="932029">
              <a:defRPr/>
            </a:pPr>
            <a:r>
              <a:rPr lang="en-US" sz="1224" b="1">
                <a:solidFill>
                  <a:srgbClr val="FFFFFF"/>
                </a:solidFill>
                <a:latin typeface="Segoe UI Semibold" panose="020B0702040204020203" pitchFamily="34" charset="0"/>
                <a:cs typeface="Segoe UI Semibold" panose="020B0702040204020203" pitchFamily="34" charset="0"/>
              </a:rPr>
              <a:t>RECENT ANNOUNCEMENTS</a:t>
            </a:r>
          </a:p>
        </p:txBody>
      </p:sp>
      <p:sp>
        <p:nvSpPr>
          <p:cNvPr id="262" name="Rectangle 261"/>
          <p:cNvSpPr/>
          <p:nvPr/>
        </p:nvSpPr>
        <p:spPr bwMode="auto">
          <a:xfrm>
            <a:off x="408894"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3"/>
              </a:rPr>
              <a:t>Azure Lab Services</a:t>
            </a:r>
            <a:endParaRPr lang="en-US" sz="2040" kern="0" dirty="0">
              <a:solidFill>
                <a:srgbClr val="0078D7"/>
              </a:solidFill>
              <a:latin typeface="Segoe UI"/>
              <a:cs typeface="Segoe UI Semibold" panose="020B0702040204020203" pitchFamily="34" charset="0"/>
            </a:endParaRPr>
          </a:p>
        </p:txBody>
      </p:sp>
      <p:sp>
        <p:nvSpPr>
          <p:cNvPr id="88" name="Rectangle 87">
            <a:extLst>
              <a:ext uri="{FF2B5EF4-FFF2-40B4-BE49-F238E27FC236}">
                <a16:creationId xmlns:a16="http://schemas.microsoft.com/office/drawing/2014/main" id="{EBDE08F2-F250-4C78-A627-10A9FBABA1F8}"/>
              </a:ext>
            </a:extLst>
          </p:cNvPr>
          <p:cNvSpPr/>
          <p:nvPr/>
        </p:nvSpPr>
        <p:spPr bwMode="auto">
          <a:xfrm>
            <a:off x="4559017"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4"/>
              </a:rPr>
              <a:t>Running Jenkins on Azure</a:t>
            </a:r>
            <a:endParaRPr lang="en-US" sz="2040" kern="0" dirty="0">
              <a:solidFill>
                <a:srgbClr val="0078D7"/>
              </a:solidFill>
              <a:latin typeface="Segoe UI"/>
              <a:cs typeface="Segoe UI Semibold" panose="020B0702040204020203" pitchFamily="34" charset="0"/>
            </a:endParaRPr>
          </a:p>
        </p:txBody>
      </p:sp>
      <p:sp>
        <p:nvSpPr>
          <p:cNvPr id="89" name="Rectangle 88">
            <a:extLst>
              <a:ext uri="{FF2B5EF4-FFF2-40B4-BE49-F238E27FC236}">
                <a16:creationId xmlns:a16="http://schemas.microsoft.com/office/drawing/2014/main" id="{176867BB-6A15-4F1D-BB42-0B43D1F9F5F3}"/>
              </a:ext>
            </a:extLst>
          </p:cNvPr>
          <p:cNvSpPr/>
          <p:nvPr/>
        </p:nvSpPr>
        <p:spPr bwMode="auto">
          <a:xfrm>
            <a:off x="8709142" y="5925916"/>
            <a:ext cx="3318438" cy="816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kern="0" dirty="0">
                <a:solidFill>
                  <a:srgbClr val="0078D7"/>
                </a:solidFill>
                <a:latin typeface="Segoe UI"/>
                <a:cs typeface="Segoe UI Semibold" panose="020B0702040204020203" pitchFamily="34" charset="0"/>
                <a:hlinkClick r:id="rId5"/>
              </a:rPr>
              <a:t>Visual Studio App Center - App Center and GitHub integration</a:t>
            </a:r>
            <a:endParaRPr lang="en-US" sz="2040" kern="0">
              <a:solidFill>
                <a:srgbClr val="0078D7"/>
              </a:solidFill>
              <a:latin typeface="Segoe UI"/>
              <a:cs typeface="Segoe UI Semibold" panose="020B0702040204020203" pitchFamily="34" charset="0"/>
            </a:endParaRPr>
          </a:p>
        </p:txBody>
      </p:sp>
      <p:cxnSp>
        <p:nvCxnSpPr>
          <p:cNvPr id="90" name="Straight Connector 89"/>
          <p:cNvCxnSpPr/>
          <p:nvPr/>
        </p:nvCxnSpPr>
        <p:spPr>
          <a:xfrm flipV="1">
            <a:off x="4143174"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293297" y="6095229"/>
            <a:ext cx="0" cy="551689"/>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2177934" y="1573439"/>
            <a:ext cx="3187054" cy="583819"/>
          </a:xfrm>
          <a:prstGeom prst="rect">
            <a:avLst/>
          </a:prstGeom>
          <a:noFill/>
        </p:spPr>
        <p:txBody>
          <a:bodyPr wrap="square" lIns="186494" tIns="149196" rIns="186494" bIns="149196" rtlCol="0">
            <a:spAutoFit/>
          </a:bodyPr>
          <a:lstStyle/>
          <a:p>
            <a:pPr defTabSz="914049">
              <a:lnSpc>
                <a:spcPct val="90000"/>
              </a:lnSpc>
              <a:spcAft>
                <a:spcPct val="0"/>
              </a:spcAft>
              <a:defRPr/>
            </a:pPr>
            <a:r>
              <a:rPr lang="en-US" sz="2040" b="1" dirty="0">
                <a:ln w="3175">
                  <a:noFill/>
                </a:ln>
                <a:solidFill>
                  <a:srgbClr val="0078D7"/>
                </a:solidFill>
                <a:latin typeface="Segoe UI"/>
                <a:cs typeface="Segoe UI Semilight" panose="020B0402040204020203" pitchFamily="34" charset="0"/>
              </a:rPr>
              <a:t>Mobile DevOps</a:t>
            </a:r>
          </a:p>
        </p:txBody>
      </p:sp>
      <p:sp>
        <p:nvSpPr>
          <p:cNvPr id="151" name="TextBox 150"/>
          <p:cNvSpPr txBox="1"/>
          <p:nvPr/>
        </p:nvSpPr>
        <p:spPr>
          <a:xfrm>
            <a:off x="7975147" y="1573439"/>
            <a:ext cx="4799261" cy="583819"/>
          </a:xfrm>
          <a:prstGeom prst="rect">
            <a:avLst/>
          </a:prstGeom>
          <a:noFill/>
        </p:spPr>
        <p:txBody>
          <a:bodyPr wrap="square" lIns="186494" tIns="149196" rIns="186494" bIns="149196" rtlCol="0">
            <a:spAutoFit/>
          </a:bodyPr>
          <a:lstStyle/>
          <a:p>
            <a:pPr defTabSz="914049">
              <a:lnSpc>
                <a:spcPct val="90000"/>
              </a:lnSpc>
              <a:spcAft>
                <a:spcPct val="0"/>
              </a:spcAft>
              <a:defRPr/>
            </a:pPr>
            <a:r>
              <a:rPr lang="en-US" sz="2040" b="1">
                <a:ln w="3175">
                  <a:noFill/>
                </a:ln>
                <a:solidFill>
                  <a:srgbClr val="0078D7"/>
                </a:solidFill>
                <a:latin typeface="Segoe UI"/>
                <a:cs typeface="Segoe UI Semilight" panose="020B0402040204020203" pitchFamily="34" charset="0"/>
              </a:rPr>
              <a:t>Mobile back-end services</a:t>
            </a:r>
          </a:p>
        </p:txBody>
      </p:sp>
      <p:cxnSp>
        <p:nvCxnSpPr>
          <p:cNvPr id="152" name="Straight Connector 151"/>
          <p:cNvCxnSpPr/>
          <p:nvPr/>
        </p:nvCxnSpPr>
        <p:spPr>
          <a:xfrm>
            <a:off x="481756" y="2129002"/>
            <a:ext cx="654850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7427795" y="2129002"/>
            <a:ext cx="4564373"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327886" y="3001047"/>
            <a:ext cx="1328322" cy="700633"/>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Code repository</a:t>
            </a:r>
          </a:p>
        </p:txBody>
      </p:sp>
      <p:grpSp>
        <p:nvGrpSpPr>
          <p:cNvPr id="156" name="Group 155"/>
          <p:cNvGrpSpPr/>
          <p:nvPr/>
        </p:nvGrpSpPr>
        <p:grpSpPr>
          <a:xfrm>
            <a:off x="672814" y="2285937"/>
            <a:ext cx="672151" cy="596998"/>
            <a:chOff x="5986463" y="-1649412"/>
            <a:chExt cx="1519238" cy="1349374"/>
          </a:xfrm>
          <a:solidFill>
            <a:schemeClr val="tx2"/>
          </a:solidFill>
        </p:grpSpPr>
        <p:sp>
          <p:nvSpPr>
            <p:cNvPr id="157" name="Freeform 13"/>
            <p:cNvSpPr>
              <a:spLocks noEditPoints="1"/>
            </p:cNvSpPr>
            <p:nvPr/>
          </p:nvSpPr>
          <p:spPr bwMode="auto">
            <a:xfrm>
              <a:off x="5986463" y="-1649412"/>
              <a:ext cx="712788" cy="1349374"/>
            </a:xfrm>
            <a:custGeom>
              <a:avLst/>
              <a:gdLst>
                <a:gd name="T0" fmla="*/ 0 w 449"/>
                <a:gd name="T1" fmla="*/ 850 h 850"/>
                <a:gd name="T2" fmla="*/ 449 w 449"/>
                <a:gd name="T3" fmla="*/ 850 h 850"/>
                <a:gd name="T4" fmla="*/ 449 w 449"/>
                <a:gd name="T5" fmla="*/ 0 h 850"/>
                <a:gd name="T6" fmla="*/ 0 w 449"/>
                <a:gd name="T7" fmla="*/ 0 h 850"/>
                <a:gd name="T8" fmla="*/ 0 w 449"/>
                <a:gd name="T9" fmla="*/ 850 h 850"/>
                <a:gd name="T10" fmla="*/ 48 w 449"/>
                <a:gd name="T11" fmla="*/ 49 h 850"/>
                <a:gd name="T12" fmla="*/ 401 w 449"/>
                <a:gd name="T13" fmla="*/ 49 h 850"/>
                <a:gd name="T14" fmla="*/ 401 w 449"/>
                <a:gd name="T15" fmla="*/ 156 h 850"/>
                <a:gd name="T16" fmla="*/ 102 w 449"/>
                <a:gd name="T17" fmla="*/ 156 h 850"/>
                <a:gd name="T18" fmla="*/ 102 w 449"/>
                <a:gd name="T19" fmla="*/ 205 h 850"/>
                <a:gd name="T20" fmla="*/ 401 w 449"/>
                <a:gd name="T21" fmla="*/ 205 h 850"/>
                <a:gd name="T22" fmla="*/ 401 w 449"/>
                <a:gd name="T23" fmla="*/ 299 h 850"/>
                <a:gd name="T24" fmla="*/ 102 w 449"/>
                <a:gd name="T25" fmla="*/ 299 h 850"/>
                <a:gd name="T26" fmla="*/ 102 w 449"/>
                <a:gd name="T27" fmla="*/ 347 h 850"/>
                <a:gd name="T28" fmla="*/ 401 w 449"/>
                <a:gd name="T29" fmla="*/ 347 h 850"/>
                <a:gd name="T30" fmla="*/ 401 w 449"/>
                <a:gd name="T31" fmla="*/ 444 h 850"/>
                <a:gd name="T32" fmla="*/ 102 w 449"/>
                <a:gd name="T33" fmla="*/ 444 h 850"/>
                <a:gd name="T34" fmla="*/ 102 w 449"/>
                <a:gd name="T35" fmla="*/ 493 h 850"/>
                <a:gd name="T36" fmla="*/ 401 w 449"/>
                <a:gd name="T37" fmla="*/ 493 h 850"/>
                <a:gd name="T38" fmla="*/ 401 w 449"/>
                <a:gd name="T39" fmla="*/ 587 h 850"/>
                <a:gd name="T40" fmla="*/ 102 w 449"/>
                <a:gd name="T41" fmla="*/ 587 h 850"/>
                <a:gd name="T42" fmla="*/ 102 w 449"/>
                <a:gd name="T43" fmla="*/ 635 h 850"/>
                <a:gd name="T44" fmla="*/ 401 w 449"/>
                <a:gd name="T45" fmla="*/ 635 h 850"/>
                <a:gd name="T46" fmla="*/ 401 w 449"/>
                <a:gd name="T47" fmla="*/ 802 h 850"/>
                <a:gd name="T48" fmla="*/ 48 w 449"/>
                <a:gd name="T49" fmla="*/ 802 h 850"/>
                <a:gd name="T50" fmla="*/ 48 w 449"/>
                <a:gd name="T51" fmla="*/ 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850"/>
                  </a:moveTo>
                  <a:lnTo>
                    <a:pt x="449" y="850"/>
                  </a:lnTo>
                  <a:lnTo>
                    <a:pt x="449" y="0"/>
                  </a:lnTo>
                  <a:lnTo>
                    <a:pt x="0" y="0"/>
                  </a:lnTo>
                  <a:lnTo>
                    <a:pt x="0" y="850"/>
                  </a:lnTo>
                  <a:close/>
                  <a:moveTo>
                    <a:pt x="48" y="49"/>
                  </a:move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8" y="802"/>
                  </a:lnTo>
                  <a:lnTo>
                    <a:pt x="48"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8" name="Rectangle 14"/>
            <p:cNvSpPr>
              <a:spLocks noChangeArrowheads="1"/>
            </p:cNvSpPr>
            <p:nvPr/>
          </p:nvSpPr>
          <p:spPr bwMode="auto">
            <a:xfrm>
              <a:off x="6507163"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59" name="Rectangle 15"/>
            <p:cNvSpPr>
              <a:spLocks noChangeArrowheads="1"/>
            </p:cNvSpPr>
            <p:nvPr/>
          </p:nvSpPr>
          <p:spPr bwMode="auto">
            <a:xfrm>
              <a:off x="6507163"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0" name="Rectangle 16"/>
            <p:cNvSpPr>
              <a:spLocks noChangeArrowheads="1"/>
            </p:cNvSpPr>
            <p:nvPr/>
          </p:nvSpPr>
          <p:spPr bwMode="auto">
            <a:xfrm>
              <a:off x="6507163"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1" name="Rectangle 17"/>
            <p:cNvSpPr>
              <a:spLocks noChangeArrowheads="1"/>
            </p:cNvSpPr>
            <p:nvPr/>
          </p:nvSpPr>
          <p:spPr bwMode="auto">
            <a:xfrm>
              <a:off x="6507163"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2" name="Freeform 18"/>
            <p:cNvSpPr>
              <a:spLocks noEditPoints="1"/>
            </p:cNvSpPr>
            <p:nvPr/>
          </p:nvSpPr>
          <p:spPr bwMode="auto">
            <a:xfrm>
              <a:off x="6792913" y="-1649412"/>
              <a:ext cx="712788" cy="1349374"/>
            </a:xfrm>
            <a:custGeom>
              <a:avLst/>
              <a:gdLst>
                <a:gd name="T0" fmla="*/ 0 w 449"/>
                <a:gd name="T1" fmla="*/ 0 h 850"/>
                <a:gd name="T2" fmla="*/ 0 w 449"/>
                <a:gd name="T3" fmla="*/ 850 h 850"/>
                <a:gd name="T4" fmla="*/ 449 w 449"/>
                <a:gd name="T5" fmla="*/ 850 h 850"/>
                <a:gd name="T6" fmla="*/ 449 w 449"/>
                <a:gd name="T7" fmla="*/ 0 h 850"/>
                <a:gd name="T8" fmla="*/ 0 w 449"/>
                <a:gd name="T9" fmla="*/ 0 h 850"/>
                <a:gd name="T10" fmla="*/ 49 w 449"/>
                <a:gd name="T11" fmla="*/ 802 h 850"/>
                <a:gd name="T12" fmla="*/ 49 w 449"/>
                <a:gd name="T13" fmla="*/ 49 h 850"/>
                <a:gd name="T14" fmla="*/ 401 w 449"/>
                <a:gd name="T15" fmla="*/ 49 h 850"/>
                <a:gd name="T16" fmla="*/ 401 w 449"/>
                <a:gd name="T17" fmla="*/ 156 h 850"/>
                <a:gd name="T18" fmla="*/ 102 w 449"/>
                <a:gd name="T19" fmla="*/ 156 h 850"/>
                <a:gd name="T20" fmla="*/ 102 w 449"/>
                <a:gd name="T21" fmla="*/ 205 h 850"/>
                <a:gd name="T22" fmla="*/ 401 w 449"/>
                <a:gd name="T23" fmla="*/ 205 h 850"/>
                <a:gd name="T24" fmla="*/ 401 w 449"/>
                <a:gd name="T25" fmla="*/ 299 h 850"/>
                <a:gd name="T26" fmla="*/ 102 w 449"/>
                <a:gd name="T27" fmla="*/ 299 h 850"/>
                <a:gd name="T28" fmla="*/ 102 w 449"/>
                <a:gd name="T29" fmla="*/ 347 h 850"/>
                <a:gd name="T30" fmla="*/ 401 w 449"/>
                <a:gd name="T31" fmla="*/ 347 h 850"/>
                <a:gd name="T32" fmla="*/ 401 w 449"/>
                <a:gd name="T33" fmla="*/ 444 h 850"/>
                <a:gd name="T34" fmla="*/ 102 w 449"/>
                <a:gd name="T35" fmla="*/ 444 h 850"/>
                <a:gd name="T36" fmla="*/ 102 w 449"/>
                <a:gd name="T37" fmla="*/ 493 h 850"/>
                <a:gd name="T38" fmla="*/ 401 w 449"/>
                <a:gd name="T39" fmla="*/ 493 h 850"/>
                <a:gd name="T40" fmla="*/ 401 w 449"/>
                <a:gd name="T41" fmla="*/ 587 h 850"/>
                <a:gd name="T42" fmla="*/ 102 w 449"/>
                <a:gd name="T43" fmla="*/ 587 h 850"/>
                <a:gd name="T44" fmla="*/ 102 w 449"/>
                <a:gd name="T45" fmla="*/ 635 h 850"/>
                <a:gd name="T46" fmla="*/ 401 w 449"/>
                <a:gd name="T47" fmla="*/ 635 h 850"/>
                <a:gd name="T48" fmla="*/ 401 w 449"/>
                <a:gd name="T49" fmla="*/ 802 h 850"/>
                <a:gd name="T50" fmla="*/ 49 w 449"/>
                <a:gd name="T51" fmla="*/ 80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9" h="850">
                  <a:moveTo>
                    <a:pt x="0" y="0"/>
                  </a:moveTo>
                  <a:lnTo>
                    <a:pt x="0" y="850"/>
                  </a:lnTo>
                  <a:lnTo>
                    <a:pt x="449" y="850"/>
                  </a:lnTo>
                  <a:lnTo>
                    <a:pt x="449" y="0"/>
                  </a:lnTo>
                  <a:lnTo>
                    <a:pt x="0" y="0"/>
                  </a:lnTo>
                  <a:close/>
                  <a:moveTo>
                    <a:pt x="49" y="802"/>
                  </a:moveTo>
                  <a:lnTo>
                    <a:pt x="49" y="49"/>
                  </a:lnTo>
                  <a:lnTo>
                    <a:pt x="401" y="49"/>
                  </a:lnTo>
                  <a:lnTo>
                    <a:pt x="401" y="156"/>
                  </a:lnTo>
                  <a:lnTo>
                    <a:pt x="102" y="156"/>
                  </a:lnTo>
                  <a:lnTo>
                    <a:pt x="102" y="205"/>
                  </a:lnTo>
                  <a:lnTo>
                    <a:pt x="401" y="205"/>
                  </a:lnTo>
                  <a:lnTo>
                    <a:pt x="401" y="299"/>
                  </a:lnTo>
                  <a:lnTo>
                    <a:pt x="102" y="299"/>
                  </a:lnTo>
                  <a:lnTo>
                    <a:pt x="102" y="347"/>
                  </a:lnTo>
                  <a:lnTo>
                    <a:pt x="401" y="347"/>
                  </a:lnTo>
                  <a:lnTo>
                    <a:pt x="401" y="444"/>
                  </a:lnTo>
                  <a:lnTo>
                    <a:pt x="102" y="444"/>
                  </a:lnTo>
                  <a:lnTo>
                    <a:pt x="102" y="493"/>
                  </a:lnTo>
                  <a:lnTo>
                    <a:pt x="401" y="493"/>
                  </a:lnTo>
                  <a:lnTo>
                    <a:pt x="401" y="587"/>
                  </a:lnTo>
                  <a:lnTo>
                    <a:pt x="102" y="587"/>
                  </a:lnTo>
                  <a:lnTo>
                    <a:pt x="102" y="635"/>
                  </a:lnTo>
                  <a:lnTo>
                    <a:pt x="401" y="635"/>
                  </a:lnTo>
                  <a:lnTo>
                    <a:pt x="401" y="802"/>
                  </a:lnTo>
                  <a:lnTo>
                    <a:pt x="49" y="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3" name="Rectangle 19"/>
            <p:cNvSpPr>
              <a:spLocks noChangeArrowheads="1"/>
            </p:cNvSpPr>
            <p:nvPr/>
          </p:nvSpPr>
          <p:spPr bwMode="auto">
            <a:xfrm>
              <a:off x="7318376" y="-1516063"/>
              <a:ext cx="60325" cy="587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4" name="Rectangle 20"/>
            <p:cNvSpPr>
              <a:spLocks noChangeArrowheads="1"/>
            </p:cNvSpPr>
            <p:nvPr/>
          </p:nvSpPr>
          <p:spPr bwMode="auto">
            <a:xfrm>
              <a:off x="7318376" y="-1277938"/>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5" name="Rectangle 21"/>
            <p:cNvSpPr>
              <a:spLocks noChangeArrowheads="1"/>
            </p:cNvSpPr>
            <p:nvPr/>
          </p:nvSpPr>
          <p:spPr bwMode="auto">
            <a:xfrm>
              <a:off x="7318376" y="-1050925"/>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6" name="Rectangle 22"/>
            <p:cNvSpPr>
              <a:spLocks noChangeArrowheads="1"/>
            </p:cNvSpPr>
            <p:nvPr/>
          </p:nvSpPr>
          <p:spPr bwMode="auto">
            <a:xfrm>
              <a:off x="7318376" y="-825500"/>
              <a:ext cx="60325"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167" name="TextBox 166"/>
          <p:cNvSpPr txBox="1"/>
          <p:nvPr/>
        </p:nvSpPr>
        <p:spPr>
          <a:xfrm>
            <a:off x="1920418" y="3001047"/>
            <a:ext cx="1328322" cy="700633"/>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Build + deploy</a:t>
            </a:r>
          </a:p>
        </p:txBody>
      </p:sp>
      <p:sp>
        <p:nvSpPr>
          <p:cNvPr id="168" name="Freeform 14"/>
          <p:cNvSpPr>
            <a:spLocks noEditPoints="1"/>
          </p:cNvSpPr>
          <p:nvPr/>
        </p:nvSpPr>
        <p:spPr bwMode="auto">
          <a:xfrm>
            <a:off x="2350899" y="2357926"/>
            <a:ext cx="501041" cy="48356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9" name="TextBox 168"/>
          <p:cNvSpPr txBox="1"/>
          <p:nvPr/>
        </p:nvSpPr>
        <p:spPr>
          <a:xfrm>
            <a:off x="3503236" y="3001047"/>
            <a:ext cx="1328322" cy="444475"/>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Test cloud</a:t>
            </a:r>
          </a:p>
        </p:txBody>
      </p:sp>
      <p:grpSp>
        <p:nvGrpSpPr>
          <p:cNvPr id="170" name="Group 169"/>
          <p:cNvGrpSpPr/>
          <p:nvPr/>
        </p:nvGrpSpPr>
        <p:grpSpPr>
          <a:xfrm>
            <a:off x="3681406" y="2442653"/>
            <a:ext cx="979837" cy="440282"/>
            <a:chOff x="3608685" y="3071813"/>
            <a:chExt cx="897119" cy="403113"/>
          </a:xfrm>
          <a:solidFill>
            <a:schemeClr val="tx2"/>
          </a:solidFill>
        </p:grpSpPr>
        <p:grpSp>
          <p:nvGrpSpPr>
            <p:cNvPr id="171" name="Group 170"/>
            <p:cNvGrpSpPr/>
            <p:nvPr/>
          </p:nvGrpSpPr>
          <p:grpSpPr>
            <a:xfrm>
              <a:off x="3608685" y="3071813"/>
              <a:ext cx="408431" cy="403113"/>
              <a:chOff x="5791200" y="3125788"/>
              <a:chExt cx="609600" cy="601663"/>
            </a:xfrm>
            <a:grpFill/>
          </p:grpSpPr>
          <p:sp>
            <p:nvSpPr>
              <p:cNvPr id="177" name="Freeform 5"/>
              <p:cNvSpPr>
                <a:spLocks/>
              </p:cNvSpPr>
              <p:nvPr/>
            </p:nvSpPr>
            <p:spPr bwMode="auto">
              <a:xfrm>
                <a:off x="5791200" y="3125788"/>
                <a:ext cx="609600" cy="601663"/>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8" name="Freeform 6"/>
              <p:cNvSpPr>
                <a:spLocks/>
              </p:cNvSpPr>
              <p:nvPr/>
            </p:nvSpPr>
            <p:spPr bwMode="auto">
              <a:xfrm>
                <a:off x="6059488" y="3316288"/>
                <a:ext cx="146050" cy="147638"/>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9" name="Freeform 7"/>
              <p:cNvSpPr>
                <a:spLocks/>
              </p:cNvSpPr>
              <p:nvPr/>
            </p:nvSpPr>
            <p:spPr bwMode="auto">
              <a:xfrm>
                <a:off x="6124575" y="3125788"/>
                <a:ext cx="158750" cy="104775"/>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80" name="Freeform 8"/>
              <p:cNvSpPr>
                <a:spLocks/>
              </p:cNvSpPr>
              <p:nvPr/>
            </p:nvSpPr>
            <p:spPr bwMode="auto">
              <a:xfrm>
                <a:off x="6292850" y="3235325"/>
                <a:ext cx="107950" cy="155575"/>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72" name="Group 171"/>
            <p:cNvGrpSpPr/>
            <p:nvPr/>
          </p:nvGrpSpPr>
          <p:grpSpPr>
            <a:xfrm>
              <a:off x="4097373" y="3071813"/>
              <a:ext cx="408431" cy="403113"/>
              <a:chOff x="5791200" y="3125788"/>
              <a:chExt cx="609600" cy="601663"/>
            </a:xfrm>
            <a:grpFill/>
          </p:grpSpPr>
          <p:sp>
            <p:nvSpPr>
              <p:cNvPr id="173" name="Freeform 5"/>
              <p:cNvSpPr>
                <a:spLocks/>
              </p:cNvSpPr>
              <p:nvPr/>
            </p:nvSpPr>
            <p:spPr bwMode="auto">
              <a:xfrm>
                <a:off x="5791200" y="3125788"/>
                <a:ext cx="609600" cy="601663"/>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4" name="Freeform 6"/>
              <p:cNvSpPr>
                <a:spLocks/>
              </p:cNvSpPr>
              <p:nvPr/>
            </p:nvSpPr>
            <p:spPr bwMode="auto">
              <a:xfrm>
                <a:off x="6059488" y="3316288"/>
                <a:ext cx="146050" cy="147638"/>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5" name="Freeform 7"/>
              <p:cNvSpPr>
                <a:spLocks/>
              </p:cNvSpPr>
              <p:nvPr/>
            </p:nvSpPr>
            <p:spPr bwMode="auto">
              <a:xfrm>
                <a:off x="6124575" y="3125788"/>
                <a:ext cx="158750" cy="104775"/>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76" name="Freeform 8"/>
              <p:cNvSpPr>
                <a:spLocks/>
              </p:cNvSpPr>
              <p:nvPr/>
            </p:nvSpPr>
            <p:spPr bwMode="auto">
              <a:xfrm>
                <a:off x="6292850" y="3235325"/>
                <a:ext cx="107950" cy="155575"/>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cxnSp>
        <p:nvCxnSpPr>
          <p:cNvPr id="181" name="Straight Connector 180"/>
          <p:cNvCxnSpPr/>
          <p:nvPr/>
        </p:nvCxnSpPr>
        <p:spPr>
          <a:xfrm flipH="1">
            <a:off x="1496274" y="2634243"/>
            <a:ext cx="680682" cy="0"/>
          </a:xfrm>
          <a:prstGeom prst="line">
            <a:avLst/>
          </a:prstGeom>
          <a:ln w="381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H="1">
            <a:off x="2989868" y="2634243"/>
            <a:ext cx="573821" cy="0"/>
          </a:xfrm>
          <a:prstGeom prst="line">
            <a:avLst/>
          </a:prstGeom>
          <a:ln w="381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3" name="Group 182"/>
          <p:cNvGrpSpPr/>
          <p:nvPr/>
        </p:nvGrpSpPr>
        <p:grpSpPr>
          <a:xfrm>
            <a:off x="5545176" y="2301442"/>
            <a:ext cx="519000" cy="654724"/>
            <a:chOff x="5181600" y="-1795463"/>
            <a:chExt cx="965200" cy="1217612"/>
          </a:xfrm>
          <a:solidFill>
            <a:schemeClr val="tx2"/>
          </a:solidFill>
        </p:grpSpPr>
        <p:sp>
          <p:nvSpPr>
            <p:cNvPr id="184" name="Freeform 19"/>
            <p:cNvSpPr>
              <a:spLocks noEditPoints="1"/>
            </p:cNvSpPr>
            <p:nvPr/>
          </p:nvSpPr>
          <p:spPr bwMode="auto">
            <a:xfrm>
              <a:off x="5181600" y="-1795463"/>
              <a:ext cx="965200" cy="1217612"/>
            </a:xfrm>
            <a:custGeom>
              <a:avLst/>
              <a:gdLst>
                <a:gd name="T0" fmla="*/ 206 w 225"/>
                <a:gd name="T1" fmla="*/ 267 h 285"/>
                <a:gd name="T2" fmla="*/ 19 w 225"/>
                <a:gd name="T3" fmla="*/ 267 h 285"/>
                <a:gd name="T4" fmla="*/ 19 w 225"/>
                <a:gd name="T5" fmla="*/ 44 h 285"/>
                <a:gd name="T6" fmla="*/ 56 w 225"/>
                <a:gd name="T7" fmla="*/ 44 h 285"/>
                <a:gd name="T8" fmla="*/ 56 w 225"/>
                <a:gd name="T9" fmla="*/ 80 h 285"/>
                <a:gd name="T10" fmla="*/ 168 w 225"/>
                <a:gd name="T11" fmla="*/ 80 h 285"/>
                <a:gd name="T12" fmla="*/ 168 w 225"/>
                <a:gd name="T13" fmla="*/ 44 h 285"/>
                <a:gd name="T14" fmla="*/ 206 w 225"/>
                <a:gd name="T15" fmla="*/ 44 h 285"/>
                <a:gd name="T16" fmla="*/ 206 w 225"/>
                <a:gd name="T17" fmla="*/ 267 h 285"/>
                <a:gd name="T18" fmla="*/ 93 w 225"/>
                <a:gd name="T19" fmla="*/ 44 h 285"/>
                <a:gd name="T20" fmla="*/ 93 w 225"/>
                <a:gd name="T21" fmla="*/ 36 h 285"/>
                <a:gd name="T22" fmla="*/ 112 w 225"/>
                <a:gd name="T23" fmla="*/ 18 h 285"/>
                <a:gd name="T24" fmla="*/ 131 w 225"/>
                <a:gd name="T25" fmla="*/ 36 h 285"/>
                <a:gd name="T26" fmla="*/ 131 w 225"/>
                <a:gd name="T27" fmla="*/ 44 h 285"/>
                <a:gd name="T28" fmla="*/ 150 w 225"/>
                <a:gd name="T29" fmla="*/ 44 h 285"/>
                <a:gd name="T30" fmla="*/ 150 w 225"/>
                <a:gd name="T31" fmla="*/ 62 h 285"/>
                <a:gd name="T32" fmla="*/ 75 w 225"/>
                <a:gd name="T33" fmla="*/ 62 h 285"/>
                <a:gd name="T34" fmla="*/ 75 w 225"/>
                <a:gd name="T35" fmla="*/ 44 h 285"/>
                <a:gd name="T36" fmla="*/ 93 w 225"/>
                <a:gd name="T37" fmla="*/ 44 h 285"/>
                <a:gd name="T38" fmla="*/ 150 w 225"/>
                <a:gd name="T39" fmla="*/ 27 h 285"/>
                <a:gd name="T40" fmla="*/ 112 w 225"/>
                <a:gd name="T41" fmla="*/ 0 h 285"/>
                <a:gd name="T42" fmla="*/ 77 w 225"/>
                <a:gd name="T43" fmla="*/ 27 h 285"/>
                <a:gd name="T44" fmla="*/ 0 w 225"/>
                <a:gd name="T45" fmla="*/ 27 h 285"/>
                <a:gd name="T46" fmla="*/ 0 w 225"/>
                <a:gd name="T47" fmla="*/ 285 h 285"/>
                <a:gd name="T48" fmla="*/ 225 w 225"/>
                <a:gd name="T49" fmla="*/ 285 h 285"/>
                <a:gd name="T50" fmla="*/ 225 w 225"/>
                <a:gd name="T51" fmla="*/ 27 h 285"/>
                <a:gd name="T52" fmla="*/ 150 w 225"/>
                <a:gd name="T53"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5" h="285">
                  <a:moveTo>
                    <a:pt x="206" y="267"/>
                  </a:moveTo>
                  <a:cubicBezTo>
                    <a:pt x="19" y="267"/>
                    <a:pt x="19" y="267"/>
                    <a:pt x="19" y="267"/>
                  </a:cubicBezTo>
                  <a:cubicBezTo>
                    <a:pt x="19" y="44"/>
                    <a:pt x="19" y="44"/>
                    <a:pt x="19" y="44"/>
                  </a:cubicBezTo>
                  <a:cubicBezTo>
                    <a:pt x="56" y="44"/>
                    <a:pt x="56" y="44"/>
                    <a:pt x="56" y="44"/>
                  </a:cubicBezTo>
                  <a:cubicBezTo>
                    <a:pt x="56" y="80"/>
                    <a:pt x="56" y="80"/>
                    <a:pt x="56" y="80"/>
                  </a:cubicBezTo>
                  <a:cubicBezTo>
                    <a:pt x="168" y="80"/>
                    <a:pt x="168" y="80"/>
                    <a:pt x="168" y="80"/>
                  </a:cubicBezTo>
                  <a:cubicBezTo>
                    <a:pt x="168" y="44"/>
                    <a:pt x="168" y="44"/>
                    <a:pt x="168" y="44"/>
                  </a:cubicBezTo>
                  <a:cubicBezTo>
                    <a:pt x="206" y="44"/>
                    <a:pt x="206" y="44"/>
                    <a:pt x="206" y="44"/>
                  </a:cubicBezTo>
                  <a:lnTo>
                    <a:pt x="206" y="267"/>
                  </a:lnTo>
                  <a:close/>
                  <a:moveTo>
                    <a:pt x="93" y="44"/>
                  </a:moveTo>
                  <a:cubicBezTo>
                    <a:pt x="93" y="36"/>
                    <a:pt x="93" y="36"/>
                    <a:pt x="93" y="36"/>
                  </a:cubicBezTo>
                  <a:cubicBezTo>
                    <a:pt x="93" y="27"/>
                    <a:pt x="103" y="18"/>
                    <a:pt x="112" y="18"/>
                  </a:cubicBezTo>
                  <a:cubicBezTo>
                    <a:pt x="124" y="18"/>
                    <a:pt x="131" y="27"/>
                    <a:pt x="131" y="36"/>
                  </a:cubicBezTo>
                  <a:cubicBezTo>
                    <a:pt x="131" y="44"/>
                    <a:pt x="131" y="44"/>
                    <a:pt x="131" y="44"/>
                  </a:cubicBezTo>
                  <a:cubicBezTo>
                    <a:pt x="150" y="44"/>
                    <a:pt x="150" y="44"/>
                    <a:pt x="150" y="44"/>
                  </a:cubicBezTo>
                  <a:cubicBezTo>
                    <a:pt x="150" y="62"/>
                    <a:pt x="150" y="62"/>
                    <a:pt x="150" y="62"/>
                  </a:cubicBezTo>
                  <a:cubicBezTo>
                    <a:pt x="75" y="62"/>
                    <a:pt x="75" y="62"/>
                    <a:pt x="75" y="62"/>
                  </a:cubicBezTo>
                  <a:cubicBezTo>
                    <a:pt x="75" y="44"/>
                    <a:pt x="75" y="44"/>
                    <a:pt x="75" y="44"/>
                  </a:cubicBezTo>
                  <a:lnTo>
                    <a:pt x="93" y="44"/>
                  </a:lnTo>
                  <a:close/>
                  <a:moveTo>
                    <a:pt x="150" y="27"/>
                  </a:moveTo>
                  <a:cubicBezTo>
                    <a:pt x="145" y="11"/>
                    <a:pt x="131" y="0"/>
                    <a:pt x="112" y="0"/>
                  </a:cubicBezTo>
                  <a:cubicBezTo>
                    <a:pt x="96" y="0"/>
                    <a:pt x="82" y="11"/>
                    <a:pt x="77" y="27"/>
                  </a:cubicBezTo>
                  <a:cubicBezTo>
                    <a:pt x="0" y="27"/>
                    <a:pt x="0" y="27"/>
                    <a:pt x="0" y="27"/>
                  </a:cubicBezTo>
                  <a:cubicBezTo>
                    <a:pt x="0" y="285"/>
                    <a:pt x="0" y="285"/>
                    <a:pt x="0" y="285"/>
                  </a:cubicBezTo>
                  <a:cubicBezTo>
                    <a:pt x="225" y="285"/>
                    <a:pt x="225" y="285"/>
                    <a:pt x="225" y="285"/>
                  </a:cubicBezTo>
                  <a:cubicBezTo>
                    <a:pt x="225" y="27"/>
                    <a:pt x="225" y="27"/>
                    <a:pt x="225" y="27"/>
                  </a:cubicBezTo>
                  <a:lnTo>
                    <a:pt x="1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85" name="Freeform 20"/>
            <p:cNvSpPr>
              <a:spLocks/>
            </p:cNvSpPr>
            <p:nvPr/>
          </p:nvSpPr>
          <p:spPr bwMode="auto">
            <a:xfrm>
              <a:off x="5448300" y="-1239838"/>
              <a:ext cx="433388" cy="354012"/>
            </a:xfrm>
            <a:custGeom>
              <a:avLst/>
              <a:gdLst>
                <a:gd name="T0" fmla="*/ 81 w 273"/>
                <a:gd name="T1" fmla="*/ 223 h 223"/>
                <a:gd name="T2" fmla="*/ 0 w 273"/>
                <a:gd name="T3" fmla="*/ 142 h 223"/>
                <a:gd name="T4" fmla="*/ 32 w 273"/>
                <a:gd name="T5" fmla="*/ 107 h 223"/>
                <a:gd name="T6" fmla="*/ 81 w 273"/>
                <a:gd name="T7" fmla="*/ 156 h 223"/>
                <a:gd name="T8" fmla="*/ 237 w 273"/>
                <a:gd name="T9" fmla="*/ 0 h 223"/>
                <a:gd name="T10" fmla="*/ 273 w 273"/>
                <a:gd name="T11" fmla="*/ 35 h 223"/>
                <a:gd name="T12" fmla="*/ 81 w 273"/>
                <a:gd name="T13" fmla="*/ 223 h 223"/>
              </a:gdLst>
              <a:ahLst/>
              <a:cxnLst>
                <a:cxn ang="0">
                  <a:pos x="T0" y="T1"/>
                </a:cxn>
                <a:cxn ang="0">
                  <a:pos x="T2" y="T3"/>
                </a:cxn>
                <a:cxn ang="0">
                  <a:pos x="T4" y="T5"/>
                </a:cxn>
                <a:cxn ang="0">
                  <a:pos x="T6" y="T7"/>
                </a:cxn>
                <a:cxn ang="0">
                  <a:pos x="T8" y="T9"/>
                </a:cxn>
                <a:cxn ang="0">
                  <a:pos x="T10" y="T11"/>
                </a:cxn>
                <a:cxn ang="0">
                  <a:pos x="T12" y="T13"/>
                </a:cxn>
              </a:cxnLst>
              <a:rect l="0" t="0" r="r" b="b"/>
              <a:pathLst>
                <a:path w="273" h="223">
                  <a:moveTo>
                    <a:pt x="81" y="223"/>
                  </a:moveTo>
                  <a:lnTo>
                    <a:pt x="0" y="142"/>
                  </a:lnTo>
                  <a:lnTo>
                    <a:pt x="32" y="107"/>
                  </a:lnTo>
                  <a:lnTo>
                    <a:pt x="81" y="156"/>
                  </a:lnTo>
                  <a:lnTo>
                    <a:pt x="237" y="0"/>
                  </a:lnTo>
                  <a:lnTo>
                    <a:pt x="273" y="35"/>
                  </a:lnTo>
                  <a:lnTo>
                    <a:pt x="81"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186" name="Straight Connector 185"/>
          <p:cNvCxnSpPr/>
          <p:nvPr/>
        </p:nvCxnSpPr>
        <p:spPr>
          <a:xfrm flipH="1">
            <a:off x="4823188" y="2634243"/>
            <a:ext cx="573821" cy="0"/>
          </a:xfrm>
          <a:prstGeom prst="line">
            <a:avLst/>
          </a:prstGeom>
          <a:ln w="381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5140515" y="3001047"/>
            <a:ext cx="1328322" cy="700633"/>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User beta </a:t>
            </a:r>
            <a:br>
              <a:rPr lang="en-US" sz="1632">
                <a:solidFill>
                  <a:srgbClr val="0078D7"/>
                </a:solidFill>
                <a:latin typeface="Segoe UI"/>
              </a:rPr>
            </a:br>
            <a:r>
              <a:rPr lang="en-US" sz="1632">
                <a:solidFill>
                  <a:srgbClr val="0078D7"/>
                </a:solidFill>
                <a:latin typeface="Segoe UI"/>
              </a:rPr>
              <a:t>testing</a:t>
            </a:r>
          </a:p>
        </p:txBody>
      </p:sp>
      <p:cxnSp>
        <p:nvCxnSpPr>
          <p:cNvPr id="239" name="Straight Connector 238"/>
          <p:cNvCxnSpPr/>
          <p:nvPr/>
        </p:nvCxnSpPr>
        <p:spPr>
          <a:xfrm flipH="1">
            <a:off x="6236236" y="2634243"/>
            <a:ext cx="411295" cy="0"/>
          </a:xfrm>
          <a:prstGeom prst="line">
            <a:avLst/>
          </a:prstGeom>
          <a:ln w="381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H="1">
            <a:off x="5684720" y="4410630"/>
            <a:ext cx="962811" cy="0"/>
          </a:xfrm>
          <a:prstGeom prst="line">
            <a:avLst/>
          </a:prstGeom>
          <a:ln w="381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648568" y="2612658"/>
            <a:ext cx="0" cy="1816634"/>
          </a:xfrm>
          <a:prstGeom prst="line">
            <a:avLst/>
          </a:prstGeom>
          <a:ln w="381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p:cNvGrpSpPr/>
          <p:nvPr/>
        </p:nvGrpSpPr>
        <p:grpSpPr>
          <a:xfrm>
            <a:off x="4700955" y="4149525"/>
            <a:ext cx="770197" cy="599321"/>
            <a:chOff x="10672442" y="3330324"/>
            <a:chExt cx="578404" cy="450079"/>
          </a:xfrm>
          <a:solidFill>
            <a:schemeClr val="tx2"/>
          </a:solidFill>
        </p:grpSpPr>
        <p:sp>
          <p:nvSpPr>
            <p:cNvPr id="243" name="Freeform 159"/>
            <p:cNvSpPr>
              <a:spLocks noEditPoints="1"/>
            </p:cNvSpPr>
            <p:nvPr/>
          </p:nvSpPr>
          <p:spPr bwMode="auto">
            <a:xfrm>
              <a:off x="10672442" y="3330324"/>
              <a:ext cx="578404" cy="450079"/>
            </a:xfrm>
            <a:custGeom>
              <a:avLst/>
              <a:gdLst>
                <a:gd name="T0" fmla="*/ 51 w 924"/>
                <a:gd name="T1" fmla="*/ 566 h 719"/>
                <a:gd name="T2" fmla="*/ 51 w 924"/>
                <a:gd name="T3" fmla="*/ 51 h 719"/>
                <a:gd name="T4" fmla="*/ 873 w 924"/>
                <a:gd name="T5" fmla="*/ 51 h 719"/>
                <a:gd name="T6" fmla="*/ 873 w 924"/>
                <a:gd name="T7" fmla="*/ 566 h 719"/>
                <a:gd name="T8" fmla="*/ 51 w 924"/>
                <a:gd name="T9" fmla="*/ 566 h 719"/>
                <a:gd name="T10" fmla="*/ 438 w 924"/>
                <a:gd name="T11" fmla="*/ 668 h 719"/>
                <a:gd name="T12" fmla="*/ 309 w 924"/>
                <a:gd name="T13" fmla="*/ 668 h 719"/>
                <a:gd name="T14" fmla="*/ 309 w 924"/>
                <a:gd name="T15" fmla="*/ 719 h 719"/>
                <a:gd name="T16" fmla="*/ 615 w 924"/>
                <a:gd name="T17" fmla="*/ 719 h 719"/>
                <a:gd name="T18" fmla="*/ 615 w 924"/>
                <a:gd name="T19" fmla="*/ 668 h 719"/>
                <a:gd name="T20" fmla="*/ 489 w 924"/>
                <a:gd name="T21" fmla="*/ 668 h 719"/>
                <a:gd name="T22" fmla="*/ 489 w 924"/>
                <a:gd name="T23" fmla="*/ 617 h 719"/>
                <a:gd name="T24" fmla="*/ 924 w 924"/>
                <a:gd name="T25" fmla="*/ 617 h 719"/>
                <a:gd name="T26" fmla="*/ 924 w 924"/>
                <a:gd name="T27" fmla="*/ 0 h 719"/>
                <a:gd name="T28" fmla="*/ 0 w 924"/>
                <a:gd name="T29" fmla="*/ 0 h 719"/>
                <a:gd name="T30" fmla="*/ 0 w 924"/>
                <a:gd name="T31" fmla="*/ 617 h 719"/>
                <a:gd name="T32" fmla="*/ 438 w 924"/>
                <a:gd name="T33" fmla="*/ 617 h 719"/>
                <a:gd name="T34" fmla="*/ 438 w 924"/>
                <a:gd name="T35" fmla="*/ 668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4" h="719">
                  <a:moveTo>
                    <a:pt x="51" y="566"/>
                  </a:moveTo>
                  <a:lnTo>
                    <a:pt x="51" y="51"/>
                  </a:lnTo>
                  <a:lnTo>
                    <a:pt x="873" y="51"/>
                  </a:lnTo>
                  <a:lnTo>
                    <a:pt x="873" y="566"/>
                  </a:lnTo>
                  <a:lnTo>
                    <a:pt x="51" y="566"/>
                  </a:lnTo>
                  <a:close/>
                  <a:moveTo>
                    <a:pt x="438" y="668"/>
                  </a:moveTo>
                  <a:lnTo>
                    <a:pt x="309" y="668"/>
                  </a:lnTo>
                  <a:lnTo>
                    <a:pt x="309" y="719"/>
                  </a:lnTo>
                  <a:lnTo>
                    <a:pt x="615" y="719"/>
                  </a:lnTo>
                  <a:lnTo>
                    <a:pt x="615" y="668"/>
                  </a:lnTo>
                  <a:lnTo>
                    <a:pt x="489" y="668"/>
                  </a:lnTo>
                  <a:lnTo>
                    <a:pt x="489" y="617"/>
                  </a:lnTo>
                  <a:lnTo>
                    <a:pt x="924" y="617"/>
                  </a:lnTo>
                  <a:lnTo>
                    <a:pt x="924" y="0"/>
                  </a:lnTo>
                  <a:lnTo>
                    <a:pt x="0" y="0"/>
                  </a:lnTo>
                  <a:lnTo>
                    <a:pt x="0" y="617"/>
                  </a:lnTo>
                  <a:lnTo>
                    <a:pt x="438" y="617"/>
                  </a:lnTo>
                  <a:lnTo>
                    <a:pt x="438" y="668"/>
                  </a:ln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47" name="Group 135"/>
            <p:cNvGrpSpPr>
              <a:grpSpLocks noChangeAspect="1"/>
            </p:cNvGrpSpPr>
            <p:nvPr/>
          </p:nvGrpSpPr>
          <p:grpSpPr bwMode="auto">
            <a:xfrm>
              <a:off x="10754758" y="3446687"/>
              <a:ext cx="156438" cy="195820"/>
              <a:chOff x="3828" y="2131"/>
              <a:chExt cx="237" cy="419"/>
            </a:xfrm>
            <a:grpFill/>
          </p:grpSpPr>
          <p:sp>
            <p:nvSpPr>
              <p:cNvPr id="249"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257"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258"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259"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248" name="Freeform 256"/>
            <p:cNvSpPr>
              <a:spLocks noChangeAspect="1"/>
            </p:cNvSpPr>
            <p:nvPr/>
          </p:nvSpPr>
          <p:spPr bwMode="black">
            <a:xfrm>
              <a:off x="10982693" y="3450990"/>
              <a:ext cx="188425" cy="188475"/>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6" rIns="182783" bIns="146226" numCol="1" spcCol="0" rtlCol="0" fromWordArt="0" anchor="t" anchorCtr="0" forceAA="0" compatLnSpc="1">
              <a:prstTxWarp prst="textNoShape">
                <a:avLst/>
              </a:prstTxWarp>
              <a:noAutofit/>
            </a:bodyPr>
            <a:lstStyle/>
            <a:p>
              <a:pPr algn="ctr" defTabSz="931928" fontAlgn="base">
                <a:lnSpc>
                  <a:spcPct val="90000"/>
                </a:lnSpc>
                <a:spcBef>
                  <a:spcPct val="0"/>
                </a:spcBef>
                <a:spcAft>
                  <a:spcPct val="0"/>
                </a:spcAft>
                <a:defRPr/>
              </a:pPr>
              <a:endParaRPr lang="en-US" sz="2244" b="1">
                <a:solidFill>
                  <a:srgbClr val="0064B7"/>
                </a:solidFill>
                <a:latin typeface="Segoe UI"/>
                <a:ea typeface="Segoe UI" pitchFamily="34" charset="0"/>
                <a:cs typeface="Segoe UI" pitchFamily="34" charset="0"/>
              </a:endParaRPr>
            </a:p>
          </p:txBody>
        </p:sp>
      </p:grpSp>
      <p:sp>
        <p:nvSpPr>
          <p:cNvPr id="260" name="TextBox 259"/>
          <p:cNvSpPr txBox="1"/>
          <p:nvPr/>
        </p:nvSpPr>
        <p:spPr>
          <a:xfrm>
            <a:off x="4202925" y="4829970"/>
            <a:ext cx="1814344" cy="439474"/>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Monitor/analytics</a:t>
            </a:r>
          </a:p>
        </p:txBody>
      </p:sp>
      <p:cxnSp>
        <p:nvCxnSpPr>
          <p:cNvPr id="261" name="Straight Connector 260"/>
          <p:cNvCxnSpPr/>
          <p:nvPr/>
        </p:nvCxnSpPr>
        <p:spPr>
          <a:xfrm flipH="1">
            <a:off x="1601851" y="4410630"/>
            <a:ext cx="2944848" cy="0"/>
          </a:xfrm>
          <a:prstGeom prst="line">
            <a:avLst/>
          </a:prstGeom>
          <a:ln w="38100">
            <a:solidFill>
              <a:schemeClr val="bg1">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3" name="Freeform 12"/>
          <p:cNvSpPr>
            <a:spLocks noEditPoints="1"/>
          </p:cNvSpPr>
          <p:nvPr/>
        </p:nvSpPr>
        <p:spPr bwMode="auto">
          <a:xfrm>
            <a:off x="518058" y="4147226"/>
            <a:ext cx="431245" cy="561847"/>
          </a:xfrm>
          <a:custGeom>
            <a:avLst/>
            <a:gdLst>
              <a:gd name="T0" fmla="*/ 82 w 317"/>
              <a:gd name="T1" fmla="*/ 335 h 413"/>
              <a:gd name="T2" fmla="*/ 82 w 317"/>
              <a:gd name="T3" fmla="*/ 27 h 413"/>
              <a:gd name="T4" fmla="*/ 213 w 317"/>
              <a:gd name="T5" fmla="*/ 27 h 413"/>
              <a:gd name="T6" fmla="*/ 213 w 317"/>
              <a:gd name="T7" fmla="*/ 103 h 413"/>
              <a:gd name="T8" fmla="*/ 293 w 317"/>
              <a:gd name="T9" fmla="*/ 103 h 413"/>
              <a:gd name="T10" fmla="*/ 293 w 317"/>
              <a:gd name="T11" fmla="*/ 335 h 413"/>
              <a:gd name="T12" fmla="*/ 82 w 317"/>
              <a:gd name="T13" fmla="*/ 335 h 413"/>
              <a:gd name="T14" fmla="*/ 241 w 317"/>
              <a:gd name="T15" fmla="*/ 386 h 413"/>
              <a:gd name="T16" fmla="*/ 27 w 317"/>
              <a:gd name="T17" fmla="*/ 386 h 413"/>
              <a:gd name="T18" fmla="*/ 27 w 317"/>
              <a:gd name="T19" fmla="*/ 79 h 413"/>
              <a:gd name="T20" fmla="*/ 55 w 317"/>
              <a:gd name="T21" fmla="*/ 79 h 413"/>
              <a:gd name="T22" fmla="*/ 55 w 317"/>
              <a:gd name="T23" fmla="*/ 362 h 413"/>
              <a:gd name="T24" fmla="*/ 241 w 317"/>
              <a:gd name="T25" fmla="*/ 362 h 413"/>
              <a:gd name="T26" fmla="*/ 241 w 317"/>
              <a:gd name="T27" fmla="*/ 386 h 413"/>
              <a:gd name="T28" fmla="*/ 241 w 317"/>
              <a:gd name="T29" fmla="*/ 36 h 413"/>
              <a:gd name="T30" fmla="*/ 282 w 317"/>
              <a:gd name="T31" fmla="*/ 79 h 413"/>
              <a:gd name="T32" fmla="*/ 241 w 317"/>
              <a:gd name="T33" fmla="*/ 79 h 413"/>
              <a:gd name="T34" fmla="*/ 241 w 317"/>
              <a:gd name="T35" fmla="*/ 36 h 413"/>
              <a:gd name="T36" fmla="*/ 317 w 317"/>
              <a:gd name="T37" fmla="*/ 362 h 413"/>
              <a:gd name="T38" fmla="*/ 317 w 317"/>
              <a:gd name="T39" fmla="*/ 79 h 413"/>
              <a:gd name="T40" fmla="*/ 241 w 317"/>
              <a:gd name="T41" fmla="*/ 0 h 413"/>
              <a:gd name="T42" fmla="*/ 55 w 317"/>
              <a:gd name="T43" fmla="*/ 0 h 413"/>
              <a:gd name="T44" fmla="*/ 55 w 317"/>
              <a:gd name="T45" fmla="*/ 52 h 413"/>
              <a:gd name="T46" fmla="*/ 0 w 317"/>
              <a:gd name="T47" fmla="*/ 52 h 413"/>
              <a:gd name="T48" fmla="*/ 0 w 317"/>
              <a:gd name="T49" fmla="*/ 413 h 413"/>
              <a:gd name="T50" fmla="*/ 265 w 317"/>
              <a:gd name="T51" fmla="*/ 413 h 413"/>
              <a:gd name="T52" fmla="*/ 265 w 317"/>
              <a:gd name="T53" fmla="*/ 362 h 413"/>
              <a:gd name="T54" fmla="*/ 317 w 317"/>
              <a:gd name="T55" fmla="*/ 36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7" h="413">
                <a:moveTo>
                  <a:pt x="82" y="335"/>
                </a:moveTo>
                <a:lnTo>
                  <a:pt x="82" y="27"/>
                </a:lnTo>
                <a:lnTo>
                  <a:pt x="213" y="27"/>
                </a:lnTo>
                <a:lnTo>
                  <a:pt x="213" y="103"/>
                </a:lnTo>
                <a:lnTo>
                  <a:pt x="293" y="103"/>
                </a:lnTo>
                <a:lnTo>
                  <a:pt x="293" y="335"/>
                </a:lnTo>
                <a:lnTo>
                  <a:pt x="82" y="335"/>
                </a:lnTo>
                <a:close/>
                <a:moveTo>
                  <a:pt x="241" y="386"/>
                </a:moveTo>
                <a:lnTo>
                  <a:pt x="27" y="386"/>
                </a:lnTo>
                <a:lnTo>
                  <a:pt x="27" y="79"/>
                </a:lnTo>
                <a:lnTo>
                  <a:pt x="55" y="79"/>
                </a:lnTo>
                <a:lnTo>
                  <a:pt x="55" y="362"/>
                </a:lnTo>
                <a:lnTo>
                  <a:pt x="241" y="362"/>
                </a:lnTo>
                <a:lnTo>
                  <a:pt x="241" y="386"/>
                </a:lnTo>
                <a:close/>
                <a:moveTo>
                  <a:pt x="241" y="36"/>
                </a:moveTo>
                <a:lnTo>
                  <a:pt x="282" y="79"/>
                </a:lnTo>
                <a:lnTo>
                  <a:pt x="241" y="79"/>
                </a:lnTo>
                <a:lnTo>
                  <a:pt x="241" y="36"/>
                </a:lnTo>
                <a:close/>
                <a:moveTo>
                  <a:pt x="317" y="362"/>
                </a:moveTo>
                <a:lnTo>
                  <a:pt x="317" y="79"/>
                </a:lnTo>
                <a:lnTo>
                  <a:pt x="241" y="0"/>
                </a:lnTo>
                <a:lnTo>
                  <a:pt x="55" y="0"/>
                </a:lnTo>
                <a:lnTo>
                  <a:pt x="55" y="52"/>
                </a:lnTo>
                <a:lnTo>
                  <a:pt x="0" y="52"/>
                </a:lnTo>
                <a:lnTo>
                  <a:pt x="0" y="413"/>
                </a:lnTo>
                <a:lnTo>
                  <a:pt x="265" y="413"/>
                </a:lnTo>
                <a:lnTo>
                  <a:pt x="265" y="362"/>
                </a:lnTo>
                <a:lnTo>
                  <a:pt x="317" y="36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4" name="TextBox 263"/>
          <p:cNvSpPr txBox="1"/>
          <p:nvPr/>
        </p:nvSpPr>
        <p:spPr>
          <a:xfrm>
            <a:off x="337600" y="4829970"/>
            <a:ext cx="1328322" cy="444475"/>
          </a:xfrm>
          <a:prstGeom prst="rect">
            <a:avLst/>
          </a:prstGeom>
          <a:noFill/>
        </p:spPr>
        <p:txBody>
          <a:bodyPr wrap="square" lIns="93247" tIns="93247" rIns="93247" bIns="93247" rtlCol="0" anchor="t" anchorCtr="0">
            <a:spAutoFit/>
          </a:bodyPr>
          <a:lstStyle/>
          <a:p>
            <a:pPr algn="ctr" defTabSz="932029">
              <a:defRPr/>
            </a:pPr>
            <a:r>
              <a:rPr lang="en-US" sz="1632">
                <a:solidFill>
                  <a:srgbClr val="0078D7"/>
                </a:solidFill>
                <a:latin typeface="Segoe UI"/>
              </a:rPr>
              <a:t>Backlog</a:t>
            </a:r>
          </a:p>
        </p:txBody>
      </p:sp>
      <p:sp>
        <p:nvSpPr>
          <p:cNvPr id="265" name="Freeform 12"/>
          <p:cNvSpPr>
            <a:spLocks noEditPoints="1"/>
          </p:cNvSpPr>
          <p:nvPr/>
        </p:nvSpPr>
        <p:spPr bwMode="auto">
          <a:xfrm>
            <a:off x="1028498" y="4147226"/>
            <a:ext cx="431245" cy="561847"/>
          </a:xfrm>
          <a:custGeom>
            <a:avLst/>
            <a:gdLst>
              <a:gd name="T0" fmla="*/ 82 w 317"/>
              <a:gd name="T1" fmla="*/ 335 h 413"/>
              <a:gd name="T2" fmla="*/ 82 w 317"/>
              <a:gd name="T3" fmla="*/ 27 h 413"/>
              <a:gd name="T4" fmla="*/ 213 w 317"/>
              <a:gd name="T5" fmla="*/ 27 h 413"/>
              <a:gd name="T6" fmla="*/ 213 w 317"/>
              <a:gd name="T7" fmla="*/ 103 h 413"/>
              <a:gd name="T8" fmla="*/ 293 w 317"/>
              <a:gd name="T9" fmla="*/ 103 h 413"/>
              <a:gd name="T10" fmla="*/ 293 w 317"/>
              <a:gd name="T11" fmla="*/ 335 h 413"/>
              <a:gd name="T12" fmla="*/ 82 w 317"/>
              <a:gd name="T13" fmla="*/ 335 h 413"/>
              <a:gd name="T14" fmla="*/ 241 w 317"/>
              <a:gd name="T15" fmla="*/ 386 h 413"/>
              <a:gd name="T16" fmla="*/ 27 w 317"/>
              <a:gd name="T17" fmla="*/ 386 h 413"/>
              <a:gd name="T18" fmla="*/ 27 w 317"/>
              <a:gd name="T19" fmla="*/ 79 h 413"/>
              <a:gd name="T20" fmla="*/ 55 w 317"/>
              <a:gd name="T21" fmla="*/ 79 h 413"/>
              <a:gd name="T22" fmla="*/ 55 w 317"/>
              <a:gd name="T23" fmla="*/ 362 h 413"/>
              <a:gd name="T24" fmla="*/ 241 w 317"/>
              <a:gd name="T25" fmla="*/ 362 h 413"/>
              <a:gd name="T26" fmla="*/ 241 w 317"/>
              <a:gd name="T27" fmla="*/ 386 h 413"/>
              <a:gd name="T28" fmla="*/ 241 w 317"/>
              <a:gd name="T29" fmla="*/ 36 h 413"/>
              <a:gd name="T30" fmla="*/ 282 w 317"/>
              <a:gd name="T31" fmla="*/ 79 h 413"/>
              <a:gd name="T32" fmla="*/ 241 w 317"/>
              <a:gd name="T33" fmla="*/ 79 h 413"/>
              <a:gd name="T34" fmla="*/ 241 w 317"/>
              <a:gd name="T35" fmla="*/ 36 h 413"/>
              <a:gd name="T36" fmla="*/ 317 w 317"/>
              <a:gd name="T37" fmla="*/ 362 h 413"/>
              <a:gd name="T38" fmla="*/ 317 w 317"/>
              <a:gd name="T39" fmla="*/ 79 h 413"/>
              <a:gd name="T40" fmla="*/ 241 w 317"/>
              <a:gd name="T41" fmla="*/ 0 h 413"/>
              <a:gd name="T42" fmla="*/ 55 w 317"/>
              <a:gd name="T43" fmla="*/ 0 h 413"/>
              <a:gd name="T44" fmla="*/ 55 w 317"/>
              <a:gd name="T45" fmla="*/ 52 h 413"/>
              <a:gd name="T46" fmla="*/ 0 w 317"/>
              <a:gd name="T47" fmla="*/ 52 h 413"/>
              <a:gd name="T48" fmla="*/ 0 w 317"/>
              <a:gd name="T49" fmla="*/ 413 h 413"/>
              <a:gd name="T50" fmla="*/ 265 w 317"/>
              <a:gd name="T51" fmla="*/ 413 h 413"/>
              <a:gd name="T52" fmla="*/ 265 w 317"/>
              <a:gd name="T53" fmla="*/ 362 h 413"/>
              <a:gd name="T54" fmla="*/ 317 w 317"/>
              <a:gd name="T55" fmla="*/ 36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7" h="413">
                <a:moveTo>
                  <a:pt x="82" y="335"/>
                </a:moveTo>
                <a:lnTo>
                  <a:pt x="82" y="27"/>
                </a:lnTo>
                <a:lnTo>
                  <a:pt x="213" y="27"/>
                </a:lnTo>
                <a:lnTo>
                  <a:pt x="213" y="103"/>
                </a:lnTo>
                <a:lnTo>
                  <a:pt x="293" y="103"/>
                </a:lnTo>
                <a:lnTo>
                  <a:pt x="293" y="335"/>
                </a:lnTo>
                <a:lnTo>
                  <a:pt x="82" y="335"/>
                </a:lnTo>
                <a:close/>
                <a:moveTo>
                  <a:pt x="241" y="386"/>
                </a:moveTo>
                <a:lnTo>
                  <a:pt x="27" y="386"/>
                </a:lnTo>
                <a:lnTo>
                  <a:pt x="27" y="79"/>
                </a:lnTo>
                <a:lnTo>
                  <a:pt x="55" y="79"/>
                </a:lnTo>
                <a:lnTo>
                  <a:pt x="55" y="362"/>
                </a:lnTo>
                <a:lnTo>
                  <a:pt x="241" y="362"/>
                </a:lnTo>
                <a:lnTo>
                  <a:pt x="241" y="386"/>
                </a:lnTo>
                <a:close/>
                <a:moveTo>
                  <a:pt x="241" y="36"/>
                </a:moveTo>
                <a:lnTo>
                  <a:pt x="282" y="79"/>
                </a:lnTo>
                <a:lnTo>
                  <a:pt x="241" y="79"/>
                </a:lnTo>
                <a:lnTo>
                  <a:pt x="241" y="36"/>
                </a:lnTo>
                <a:close/>
                <a:moveTo>
                  <a:pt x="317" y="362"/>
                </a:moveTo>
                <a:lnTo>
                  <a:pt x="317" y="79"/>
                </a:lnTo>
                <a:lnTo>
                  <a:pt x="241" y="0"/>
                </a:lnTo>
                <a:lnTo>
                  <a:pt x="55" y="0"/>
                </a:lnTo>
                <a:lnTo>
                  <a:pt x="55" y="52"/>
                </a:lnTo>
                <a:lnTo>
                  <a:pt x="0" y="52"/>
                </a:lnTo>
                <a:lnTo>
                  <a:pt x="0" y="413"/>
                </a:lnTo>
                <a:lnTo>
                  <a:pt x="265" y="413"/>
                </a:lnTo>
                <a:lnTo>
                  <a:pt x="265" y="362"/>
                </a:lnTo>
                <a:lnTo>
                  <a:pt x="317" y="36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66" name="Group 265"/>
          <p:cNvGrpSpPr/>
          <p:nvPr/>
        </p:nvGrpSpPr>
        <p:grpSpPr>
          <a:xfrm>
            <a:off x="1205909" y="4347526"/>
            <a:ext cx="139045" cy="162508"/>
            <a:chOff x="5026109" y="4686995"/>
            <a:chExt cx="253964" cy="296819"/>
          </a:xfrm>
          <a:solidFill>
            <a:schemeClr val="tx2"/>
          </a:solidFill>
        </p:grpSpPr>
        <p:sp>
          <p:nvSpPr>
            <p:cNvPr id="267"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sp>
          <p:nvSpPr>
            <p:cNvPr id="268"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grpSp>
      <p:cxnSp>
        <p:nvCxnSpPr>
          <p:cNvPr id="269" name="Straight Connector 268"/>
          <p:cNvCxnSpPr/>
          <p:nvPr/>
        </p:nvCxnSpPr>
        <p:spPr>
          <a:xfrm>
            <a:off x="779797" y="3814567"/>
            <a:ext cx="0" cy="235854"/>
          </a:xfrm>
          <a:prstGeom prst="line">
            <a:avLst/>
          </a:prstGeom>
          <a:ln w="381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222784" y="3814567"/>
            <a:ext cx="0" cy="235854"/>
          </a:xfrm>
          <a:prstGeom prst="line">
            <a:avLst/>
          </a:prstGeom>
          <a:ln w="38100">
            <a:solidFill>
              <a:schemeClr val="bg1">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29" name="Group 328"/>
          <p:cNvGrpSpPr/>
          <p:nvPr/>
        </p:nvGrpSpPr>
        <p:grpSpPr>
          <a:xfrm>
            <a:off x="705941" y="4377436"/>
            <a:ext cx="131714" cy="134938"/>
            <a:chOff x="691297" y="4940257"/>
            <a:chExt cx="129143" cy="132304"/>
          </a:xfrm>
          <a:solidFill>
            <a:schemeClr val="tx2"/>
          </a:solidFill>
        </p:grpSpPr>
        <p:sp>
          <p:nvSpPr>
            <p:cNvPr id="330" name="Freeform 49"/>
            <p:cNvSpPr>
              <a:spLocks/>
            </p:cNvSpPr>
            <p:nvPr/>
          </p:nvSpPr>
          <p:spPr bwMode="auto">
            <a:xfrm>
              <a:off x="749322" y="4940257"/>
              <a:ext cx="71118" cy="62521"/>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sp>
          <p:nvSpPr>
            <p:cNvPr id="331" name="Freeform 50"/>
            <p:cNvSpPr>
              <a:spLocks/>
            </p:cNvSpPr>
            <p:nvPr/>
          </p:nvSpPr>
          <p:spPr bwMode="auto">
            <a:xfrm>
              <a:off x="691297" y="4951198"/>
              <a:ext cx="54706" cy="51580"/>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sp>
          <p:nvSpPr>
            <p:cNvPr id="332" name="Freeform 51"/>
            <p:cNvSpPr>
              <a:spLocks/>
            </p:cNvSpPr>
            <p:nvPr/>
          </p:nvSpPr>
          <p:spPr bwMode="auto">
            <a:xfrm>
              <a:off x="691297" y="5008477"/>
              <a:ext cx="54706" cy="53143"/>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sp>
          <p:nvSpPr>
            <p:cNvPr id="333" name="Freeform 52"/>
            <p:cNvSpPr>
              <a:spLocks/>
            </p:cNvSpPr>
            <p:nvPr/>
          </p:nvSpPr>
          <p:spPr bwMode="auto">
            <a:xfrm>
              <a:off x="749322" y="5008477"/>
              <a:ext cx="71118" cy="64084"/>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860">
                <a:defRPr/>
              </a:pPr>
              <a:endParaRPr lang="en-US">
                <a:solidFill>
                  <a:srgbClr val="FFFFFF"/>
                </a:solidFill>
                <a:latin typeface="Segoe UI"/>
              </a:endParaRPr>
            </a:p>
          </p:txBody>
        </p:sp>
      </p:grpSp>
      <p:sp>
        <p:nvSpPr>
          <p:cNvPr id="334" name="Rectangle 333"/>
          <p:cNvSpPr/>
          <p:nvPr/>
        </p:nvSpPr>
        <p:spPr bwMode="auto">
          <a:xfrm>
            <a:off x="7654981" y="2256097"/>
            <a:ext cx="4121271" cy="253669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ctr" defTabSz="950846" fontAlgn="base">
              <a:spcAft>
                <a:spcPct val="0"/>
              </a:spcAft>
              <a:defRPr/>
            </a:pPr>
            <a:r>
              <a:rPr lang="en-US" sz="2040" b="1">
                <a:ln w="3175">
                  <a:noFill/>
                </a:ln>
                <a:solidFill>
                  <a:srgbClr val="0078D7"/>
                </a:solidFill>
                <a:latin typeface="Segoe UI"/>
                <a:cs typeface="Segoe UI Semilight" panose="020B0402040204020203" pitchFamily="34" charset="0"/>
              </a:rPr>
              <a:t>Cloud and offline data</a:t>
            </a:r>
          </a:p>
          <a:p>
            <a:pPr algn="ctr" defTabSz="950846" fontAlgn="base">
              <a:spcAft>
                <a:spcPct val="0"/>
              </a:spcAft>
              <a:defRPr/>
            </a:pPr>
            <a:endParaRPr lang="en-US" sz="2040" b="1">
              <a:ln w="3175">
                <a:noFill/>
              </a:ln>
              <a:solidFill>
                <a:srgbClr val="0078D7"/>
              </a:solidFill>
              <a:latin typeface="Segoe UI"/>
              <a:cs typeface="Segoe UI Semilight" panose="020B0402040204020203" pitchFamily="34" charset="0"/>
            </a:endParaRPr>
          </a:p>
          <a:p>
            <a:pPr algn="ctr" defTabSz="950846" fontAlgn="base">
              <a:spcAft>
                <a:spcPct val="0"/>
              </a:spcAft>
              <a:defRPr/>
            </a:pPr>
            <a:endParaRPr lang="en-US" sz="2040" b="1">
              <a:ln w="3175">
                <a:noFill/>
              </a:ln>
              <a:solidFill>
                <a:srgbClr val="0078D7"/>
              </a:solidFill>
              <a:latin typeface="Segoe UI"/>
              <a:cs typeface="Segoe UI Semilight" panose="020B0402040204020203" pitchFamily="34" charset="0"/>
            </a:endParaRPr>
          </a:p>
          <a:p>
            <a:pPr algn="ctr" defTabSz="950846" fontAlgn="base">
              <a:spcAft>
                <a:spcPct val="0"/>
              </a:spcAft>
              <a:defRPr/>
            </a:pPr>
            <a:r>
              <a:rPr lang="en-US" sz="2040" b="1">
                <a:ln w="3175">
                  <a:noFill/>
                </a:ln>
                <a:solidFill>
                  <a:srgbClr val="0078D7"/>
                </a:solidFill>
                <a:latin typeface="Segoe UI"/>
                <a:cs typeface="Segoe UI Semilight" panose="020B0402040204020203" pitchFamily="34" charset="0"/>
              </a:rPr>
              <a:t>User authentication</a:t>
            </a:r>
          </a:p>
          <a:p>
            <a:pPr algn="ctr" defTabSz="950846" fontAlgn="base">
              <a:spcAft>
                <a:spcPct val="0"/>
              </a:spcAft>
              <a:defRPr/>
            </a:pPr>
            <a:endParaRPr lang="en-US" sz="2040" b="1">
              <a:ln w="3175">
                <a:noFill/>
              </a:ln>
              <a:solidFill>
                <a:srgbClr val="0078D7"/>
              </a:solidFill>
              <a:latin typeface="Segoe UI"/>
              <a:cs typeface="Segoe UI Semilight" panose="020B0402040204020203" pitchFamily="34" charset="0"/>
            </a:endParaRPr>
          </a:p>
          <a:p>
            <a:pPr algn="ctr" defTabSz="950846" fontAlgn="base">
              <a:spcAft>
                <a:spcPct val="0"/>
              </a:spcAft>
              <a:defRPr/>
            </a:pPr>
            <a:endParaRPr lang="en-US" sz="2040" b="1">
              <a:ln w="3175">
                <a:noFill/>
              </a:ln>
              <a:solidFill>
                <a:srgbClr val="0078D7"/>
              </a:solidFill>
              <a:latin typeface="Segoe UI"/>
              <a:cs typeface="Segoe UI Semilight" panose="020B0402040204020203" pitchFamily="34" charset="0"/>
            </a:endParaRPr>
          </a:p>
          <a:p>
            <a:pPr algn="ctr" defTabSz="950846" fontAlgn="base">
              <a:spcAft>
                <a:spcPct val="0"/>
              </a:spcAft>
              <a:defRPr/>
            </a:pPr>
            <a:r>
              <a:rPr lang="en-US" sz="2040" b="1">
                <a:ln w="3175">
                  <a:noFill/>
                </a:ln>
                <a:solidFill>
                  <a:srgbClr val="0078D7"/>
                </a:solidFill>
                <a:latin typeface="Segoe UI"/>
                <a:cs typeface="Segoe UI Semilight" panose="020B0402040204020203" pitchFamily="34" charset="0"/>
              </a:rPr>
              <a:t>Push notifications</a:t>
            </a:r>
          </a:p>
        </p:txBody>
      </p:sp>
      <p:cxnSp>
        <p:nvCxnSpPr>
          <p:cNvPr id="335" name="Straight Connector 334"/>
          <p:cNvCxnSpPr/>
          <p:nvPr/>
        </p:nvCxnSpPr>
        <p:spPr>
          <a:xfrm>
            <a:off x="8083444" y="3025016"/>
            <a:ext cx="3264112"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8083444" y="3957620"/>
            <a:ext cx="3264112"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70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2"/>
                                        </p:tgtEl>
                                        <p:attrNameLst>
                                          <p:attrName>style.visibility</p:attrName>
                                        </p:attrNameLst>
                                      </p:cBhvr>
                                      <p:to>
                                        <p:strVal val="visible"/>
                                      </p:to>
                                    </p:set>
                                    <p:animEffect transition="in" filter="fade">
                                      <p:cBhvr>
                                        <p:cTn id="18" dur="500"/>
                                        <p:tgtEl>
                                          <p:spTgt spid="26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par>
                                <p:cTn id="28" presetID="10" presetClass="entr" presetSubtype="0" fill="hold" nodeType="withEffect">
                                  <p:stCondLst>
                                    <p:cond delay="0"/>
                                  </p:stCondLst>
                                  <p:childTnLst>
                                    <p:set>
                                      <p:cBhvr>
                                        <p:cTn id="29" dur="1" fill="hold">
                                          <p:stCondLst>
                                            <p:cond delay="0"/>
                                          </p:stCondLst>
                                        </p:cTn>
                                        <p:tgtEl>
                                          <p:spTgt spid="92"/>
                                        </p:tgtEl>
                                        <p:attrNameLst>
                                          <p:attrName>style.visibility</p:attrName>
                                        </p:attrNameLst>
                                      </p:cBhvr>
                                      <p:to>
                                        <p:strVal val="visible"/>
                                      </p:to>
                                    </p:set>
                                    <p:animEffect transition="in" filter="fade">
                                      <p:cBhvr>
                                        <p:cTn id="30" dur="500"/>
                                        <p:tgtEl>
                                          <p:spTgt spid="9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0"/>
                                        </p:tgtEl>
                                        <p:attrNameLst>
                                          <p:attrName>style.visibility</p:attrName>
                                        </p:attrNameLst>
                                      </p:cBhvr>
                                      <p:to>
                                        <p:strVal val="visible"/>
                                      </p:to>
                                    </p:set>
                                    <p:animEffect transition="in" filter="fade">
                                      <p:cBhvr>
                                        <p:cTn id="33" dur="500"/>
                                        <p:tgtEl>
                                          <p:spTgt spid="150"/>
                                        </p:tgtEl>
                                      </p:cBhvr>
                                    </p:animEffect>
                                  </p:childTnLst>
                                </p:cTn>
                              </p:par>
                              <p:par>
                                <p:cTn id="34" presetID="10" presetClass="entr" presetSubtype="0"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fade">
                                      <p:cBhvr>
                                        <p:cTn id="39" dur="500"/>
                                        <p:tgtEl>
                                          <p:spTgt spid="154"/>
                                        </p:tgtEl>
                                      </p:cBhvr>
                                    </p:animEffect>
                                  </p:childTnLst>
                                </p:cTn>
                              </p:par>
                              <p:par>
                                <p:cTn id="40" presetID="10" presetClass="entr" presetSubtype="0" fill="hold" nodeType="with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7"/>
                                        </p:tgtEl>
                                        <p:attrNameLst>
                                          <p:attrName>style.visibility</p:attrName>
                                        </p:attrNameLst>
                                      </p:cBhvr>
                                      <p:to>
                                        <p:strVal val="visible"/>
                                      </p:to>
                                    </p:set>
                                    <p:animEffect transition="in" filter="fade">
                                      <p:cBhvr>
                                        <p:cTn id="45" dur="500"/>
                                        <p:tgtEl>
                                          <p:spTgt spid="1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500"/>
                                        <p:tgtEl>
                                          <p:spTgt spid="1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9"/>
                                        </p:tgtEl>
                                        <p:attrNameLst>
                                          <p:attrName>style.visibility</p:attrName>
                                        </p:attrNameLst>
                                      </p:cBhvr>
                                      <p:to>
                                        <p:strVal val="visible"/>
                                      </p:to>
                                    </p:set>
                                    <p:animEffect transition="in" filter="fade">
                                      <p:cBhvr>
                                        <p:cTn id="51" dur="500"/>
                                        <p:tgtEl>
                                          <p:spTgt spid="169"/>
                                        </p:tgtEl>
                                      </p:cBhvr>
                                    </p:animEffect>
                                  </p:childTnLst>
                                </p:cTn>
                              </p:par>
                              <p:par>
                                <p:cTn id="52" presetID="10" presetClass="entr" presetSubtype="0" fill="hold" nodeType="withEffect">
                                  <p:stCondLst>
                                    <p:cond delay="0"/>
                                  </p:stCondLst>
                                  <p:childTnLst>
                                    <p:set>
                                      <p:cBhvr>
                                        <p:cTn id="53" dur="1" fill="hold">
                                          <p:stCondLst>
                                            <p:cond delay="0"/>
                                          </p:stCondLst>
                                        </p:cTn>
                                        <p:tgtEl>
                                          <p:spTgt spid="170"/>
                                        </p:tgtEl>
                                        <p:attrNameLst>
                                          <p:attrName>style.visibility</p:attrName>
                                        </p:attrNameLst>
                                      </p:cBhvr>
                                      <p:to>
                                        <p:strVal val="visible"/>
                                      </p:to>
                                    </p:set>
                                    <p:animEffect transition="in" filter="fade">
                                      <p:cBhvr>
                                        <p:cTn id="54" dur="500"/>
                                        <p:tgtEl>
                                          <p:spTgt spid="170"/>
                                        </p:tgtEl>
                                      </p:cBhvr>
                                    </p:animEffect>
                                  </p:childTnLst>
                                </p:cTn>
                              </p:par>
                              <p:par>
                                <p:cTn id="55" presetID="10" presetClass="entr" presetSubtype="0" fill="hold" nodeType="withEffect">
                                  <p:stCondLst>
                                    <p:cond delay="0"/>
                                  </p:stCondLst>
                                  <p:childTnLst>
                                    <p:set>
                                      <p:cBhvr>
                                        <p:cTn id="56" dur="1" fill="hold">
                                          <p:stCondLst>
                                            <p:cond delay="0"/>
                                          </p:stCondLst>
                                        </p:cTn>
                                        <p:tgtEl>
                                          <p:spTgt spid="181"/>
                                        </p:tgtEl>
                                        <p:attrNameLst>
                                          <p:attrName>style.visibility</p:attrName>
                                        </p:attrNameLst>
                                      </p:cBhvr>
                                      <p:to>
                                        <p:strVal val="visible"/>
                                      </p:to>
                                    </p:set>
                                    <p:animEffect transition="in" filter="fade">
                                      <p:cBhvr>
                                        <p:cTn id="57" dur="500"/>
                                        <p:tgtEl>
                                          <p:spTgt spid="181"/>
                                        </p:tgtEl>
                                      </p:cBhvr>
                                    </p:animEffect>
                                  </p:childTnLst>
                                </p:cTn>
                              </p:par>
                              <p:par>
                                <p:cTn id="58" presetID="10" presetClass="entr" presetSubtype="0" fill="hold" nodeType="with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fade">
                                      <p:cBhvr>
                                        <p:cTn id="60" dur="500"/>
                                        <p:tgtEl>
                                          <p:spTgt spid="182"/>
                                        </p:tgtEl>
                                      </p:cBhvr>
                                    </p:animEffect>
                                  </p:childTnLst>
                                </p:cTn>
                              </p:par>
                              <p:par>
                                <p:cTn id="61" presetID="10" presetClass="entr" presetSubtype="0" fill="hold" nodeType="withEffect">
                                  <p:stCondLst>
                                    <p:cond delay="0"/>
                                  </p:stCondLst>
                                  <p:childTnLst>
                                    <p:set>
                                      <p:cBhvr>
                                        <p:cTn id="62" dur="1" fill="hold">
                                          <p:stCondLst>
                                            <p:cond delay="0"/>
                                          </p:stCondLst>
                                        </p:cTn>
                                        <p:tgtEl>
                                          <p:spTgt spid="183"/>
                                        </p:tgtEl>
                                        <p:attrNameLst>
                                          <p:attrName>style.visibility</p:attrName>
                                        </p:attrNameLst>
                                      </p:cBhvr>
                                      <p:to>
                                        <p:strVal val="visible"/>
                                      </p:to>
                                    </p:set>
                                    <p:animEffect transition="in" filter="fade">
                                      <p:cBhvr>
                                        <p:cTn id="63" dur="500"/>
                                        <p:tgtEl>
                                          <p:spTgt spid="183"/>
                                        </p:tgtEl>
                                      </p:cBhvr>
                                    </p:animEffect>
                                  </p:childTnLst>
                                </p:cTn>
                              </p:par>
                              <p:par>
                                <p:cTn id="64" presetID="10" presetClass="entr" presetSubtype="0" fill="hold"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fade">
                                      <p:cBhvr>
                                        <p:cTn id="66" dur="500"/>
                                        <p:tgtEl>
                                          <p:spTgt spid="18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8"/>
                                        </p:tgtEl>
                                        <p:attrNameLst>
                                          <p:attrName>style.visibility</p:attrName>
                                        </p:attrNameLst>
                                      </p:cBhvr>
                                      <p:to>
                                        <p:strVal val="visible"/>
                                      </p:to>
                                    </p:set>
                                    <p:animEffect transition="in" filter="fade">
                                      <p:cBhvr>
                                        <p:cTn id="69" dur="500"/>
                                        <p:tgtEl>
                                          <p:spTgt spid="238"/>
                                        </p:tgtEl>
                                      </p:cBhvr>
                                    </p:animEffect>
                                  </p:childTnLst>
                                </p:cTn>
                              </p:par>
                              <p:par>
                                <p:cTn id="70" presetID="10" presetClass="entr" presetSubtype="0" fill="hold" nodeType="withEffect">
                                  <p:stCondLst>
                                    <p:cond delay="0"/>
                                  </p:stCondLst>
                                  <p:childTnLst>
                                    <p:set>
                                      <p:cBhvr>
                                        <p:cTn id="71" dur="1" fill="hold">
                                          <p:stCondLst>
                                            <p:cond delay="0"/>
                                          </p:stCondLst>
                                        </p:cTn>
                                        <p:tgtEl>
                                          <p:spTgt spid="239"/>
                                        </p:tgtEl>
                                        <p:attrNameLst>
                                          <p:attrName>style.visibility</p:attrName>
                                        </p:attrNameLst>
                                      </p:cBhvr>
                                      <p:to>
                                        <p:strVal val="visible"/>
                                      </p:to>
                                    </p:set>
                                    <p:animEffect transition="in" filter="fade">
                                      <p:cBhvr>
                                        <p:cTn id="72" dur="500"/>
                                        <p:tgtEl>
                                          <p:spTgt spid="239"/>
                                        </p:tgtEl>
                                      </p:cBhvr>
                                    </p:animEffect>
                                  </p:childTnLst>
                                </p:cTn>
                              </p:par>
                              <p:par>
                                <p:cTn id="73" presetID="10" presetClass="entr" presetSubtype="0" fill="hold" nodeType="withEffect">
                                  <p:stCondLst>
                                    <p:cond delay="0"/>
                                  </p:stCondLst>
                                  <p:childTnLst>
                                    <p:set>
                                      <p:cBhvr>
                                        <p:cTn id="74" dur="1" fill="hold">
                                          <p:stCondLst>
                                            <p:cond delay="0"/>
                                          </p:stCondLst>
                                        </p:cTn>
                                        <p:tgtEl>
                                          <p:spTgt spid="240"/>
                                        </p:tgtEl>
                                        <p:attrNameLst>
                                          <p:attrName>style.visibility</p:attrName>
                                        </p:attrNameLst>
                                      </p:cBhvr>
                                      <p:to>
                                        <p:strVal val="visible"/>
                                      </p:to>
                                    </p:set>
                                    <p:animEffect transition="in" filter="fade">
                                      <p:cBhvr>
                                        <p:cTn id="75" dur="500"/>
                                        <p:tgtEl>
                                          <p:spTgt spid="240"/>
                                        </p:tgtEl>
                                      </p:cBhvr>
                                    </p:animEffect>
                                  </p:childTnLst>
                                </p:cTn>
                              </p:par>
                              <p:par>
                                <p:cTn id="76" presetID="10" presetClass="entr" presetSubtype="0" fill="hold" nodeType="withEffect">
                                  <p:stCondLst>
                                    <p:cond delay="0"/>
                                  </p:stCondLst>
                                  <p:childTnLst>
                                    <p:set>
                                      <p:cBhvr>
                                        <p:cTn id="77" dur="1" fill="hold">
                                          <p:stCondLst>
                                            <p:cond delay="0"/>
                                          </p:stCondLst>
                                        </p:cTn>
                                        <p:tgtEl>
                                          <p:spTgt spid="241"/>
                                        </p:tgtEl>
                                        <p:attrNameLst>
                                          <p:attrName>style.visibility</p:attrName>
                                        </p:attrNameLst>
                                      </p:cBhvr>
                                      <p:to>
                                        <p:strVal val="visible"/>
                                      </p:to>
                                    </p:set>
                                    <p:animEffect transition="in" filter="fade">
                                      <p:cBhvr>
                                        <p:cTn id="78" dur="500"/>
                                        <p:tgtEl>
                                          <p:spTgt spid="241"/>
                                        </p:tgtEl>
                                      </p:cBhvr>
                                    </p:animEffect>
                                  </p:childTnLst>
                                </p:cTn>
                              </p:par>
                              <p:par>
                                <p:cTn id="79" presetID="10" presetClass="entr" presetSubtype="0" fill="hold" nodeType="withEffect">
                                  <p:stCondLst>
                                    <p:cond delay="0"/>
                                  </p:stCondLst>
                                  <p:childTnLst>
                                    <p:set>
                                      <p:cBhvr>
                                        <p:cTn id="80" dur="1" fill="hold">
                                          <p:stCondLst>
                                            <p:cond delay="0"/>
                                          </p:stCondLst>
                                        </p:cTn>
                                        <p:tgtEl>
                                          <p:spTgt spid="242"/>
                                        </p:tgtEl>
                                        <p:attrNameLst>
                                          <p:attrName>style.visibility</p:attrName>
                                        </p:attrNameLst>
                                      </p:cBhvr>
                                      <p:to>
                                        <p:strVal val="visible"/>
                                      </p:to>
                                    </p:set>
                                    <p:animEffect transition="in" filter="fade">
                                      <p:cBhvr>
                                        <p:cTn id="81" dur="500"/>
                                        <p:tgtEl>
                                          <p:spTgt spid="2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0"/>
                                        </p:tgtEl>
                                        <p:attrNameLst>
                                          <p:attrName>style.visibility</p:attrName>
                                        </p:attrNameLst>
                                      </p:cBhvr>
                                      <p:to>
                                        <p:strVal val="visible"/>
                                      </p:to>
                                    </p:set>
                                    <p:animEffect transition="in" filter="fade">
                                      <p:cBhvr>
                                        <p:cTn id="84" dur="500"/>
                                        <p:tgtEl>
                                          <p:spTgt spid="260"/>
                                        </p:tgtEl>
                                      </p:cBhvr>
                                    </p:animEffect>
                                  </p:childTnLst>
                                </p:cTn>
                              </p:par>
                              <p:par>
                                <p:cTn id="85" presetID="10" presetClass="entr" presetSubtype="0" fill="hold" nodeType="withEffect">
                                  <p:stCondLst>
                                    <p:cond delay="0"/>
                                  </p:stCondLst>
                                  <p:childTnLst>
                                    <p:set>
                                      <p:cBhvr>
                                        <p:cTn id="86" dur="1" fill="hold">
                                          <p:stCondLst>
                                            <p:cond delay="0"/>
                                          </p:stCondLst>
                                        </p:cTn>
                                        <p:tgtEl>
                                          <p:spTgt spid="261"/>
                                        </p:tgtEl>
                                        <p:attrNameLst>
                                          <p:attrName>style.visibility</p:attrName>
                                        </p:attrNameLst>
                                      </p:cBhvr>
                                      <p:to>
                                        <p:strVal val="visible"/>
                                      </p:to>
                                    </p:set>
                                    <p:animEffect transition="in" filter="fade">
                                      <p:cBhvr>
                                        <p:cTn id="87" dur="500"/>
                                        <p:tgtEl>
                                          <p:spTgt spid="26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3"/>
                                        </p:tgtEl>
                                        <p:attrNameLst>
                                          <p:attrName>style.visibility</p:attrName>
                                        </p:attrNameLst>
                                      </p:cBhvr>
                                      <p:to>
                                        <p:strVal val="visible"/>
                                      </p:to>
                                    </p:set>
                                    <p:animEffect transition="in" filter="fade">
                                      <p:cBhvr>
                                        <p:cTn id="90" dur="500"/>
                                        <p:tgtEl>
                                          <p:spTgt spid="26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4"/>
                                        </p:tgtEl>
                                        <p:attrNameLst>
                                          <p:attrName>style.visibility</p:attrName>
                                        </p:attrNameLst>
                                      </p:cBhvr>
                                      <p:to>
                                        <p:strVal val="visible"/>
                                      </p:to>
                                    </p:set>
                                    <p:animEffect transition="in" filter="fade">
                                      <p:cBhvr>
                                        <p:cTn id="93" dur="500"/>
                                        <p:tgtEl>
                                          <p:spTgt spid="26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65"/>
                                        </p:tgtEl>
                                        <p:attrNameLst>
                                          <p:attrName>style.visibility</p:attrName>
                                        </p:attrNameLst>
                                      </p:cBhvr>
                                      <p:to>
                                        <p:strVal val="visible"/>
                                      </p:to>
                                    </p:set>
                                    <p:animEffect transition="in" filter="fade">
                                      <p:cBhvr>
                                        <p:cTn id="96" dur="500"/>
                                        <p:tgtEl>
                                          <p:spTgt spid="265"/>
                                        </p:tgtEl>
                                      </p:cBhvr>
                                    </p:animEffect>
                                  </p:childTnLst>
                                </p:cTn>
                              </p:par>
                              <p:par>
                                <p:cTn id="97" presetID="10" presetClass="entr" presetSubtype="0" fill="hold" nodeType="withEffect">
                                  <p:stCondLst>
                                    <p:cond delay="0"/>
                                  </p:stCondLst>
                                  <p:childTnLst>
                                    <p:set>
                                      <p:cBhvr>
                                        <p:cTn id="98" dur="1" fill="hold">
                                          <p:stCondLst>
                                            <p:cond delay="0"/>
                                          </p:stCondLst>
                                        </p:cTn>
                                        <p:tgtEl>
                                          <p:spTgt spid="266"/>
                                        </p:tgtEl>
                                        <p:attrNameLst>
                                          <p:attrName>style.visibility</p:attrName>
                                        </p:attrNameLst>
                                      </p:cBhvr>
                                      <p:to>
                                        <p:strVal val="visible"/>
                                      </p:to>
                                    </p:set>
                                    <p:animEffect transition="in" filter="fade">
                                      <p:cBhvr>
                                        <p:cTn id="99" dur="500"/>
                                        <p:tgtEl>
                                          <p:spTgt spid="266"/>
                                        </p:tgtEl>
                                      </p:cBhvr>
                                    </p:animEffect>
                                  </p:childTnLst>
                                </p:cTn>
                              </p:par>
                              <p:par>
                                <p:cTn id="100" presetID="10" presetClass="entr" presetSubtype="0" fill="hold" nodeType="withEffect">
                                  <p:stCondLst>
                                    <p:cond delay="0"/>
                                  </p:stCondLst>
                                  <p:childTnLst>
                                    <p:set>
                                      <p:cBhvr>
                                        <p:cTn id="101" dur="1" fill="hold">
                                          <p:stCondLst>
                                            <p:cond delay="0"/>
                                          </p:stCondLst>
                                        </p:cTn>
                                        <p:tgtEl>
                                          <p:spTgt spid="269"/>
                                        </p:tgtEl>
                                        <p:attrNameLst>
                                          <p:attrName>style.visibility</p:attrName>
                                        </p:attrNameLst>
                                      </p:cBhvr>
                                      <p:to>
                                        <p:strVal val="visible"/>
                                      </p:to>
                                    </p:set>
                                    <p:animEffect transition="in" filter="fade">
                                      <p:cBhvr>
                                        <p:cTn id="102" dur="500"/>
                                        <p:tgtEl>
                                          <p:spTgt spid="269"/>
                                        </p:tgtEl>
                                      </p:cBhvr>
                                    </p:animEffect>
                                  </p:childTnLst>
                                </p:cTn>
                              </p:par>
                              <p:par>
                                <p:cTn id="103" presetID="10" presetClass="entr" presetSubtype="0" fill="hold" nodeType="withEffect">
                                  <p:stCondLst>
                                    <p:cond delay="0"/>
                                  </p:stCondLst>
                                  <p:childTnLst>
                                    <p:set>
                                      <p:cBhvr>
                                        <p:cTn id="104" dur="1" fill="hold">
                                          <p:stCondLst>
                                            <p:cond delay="0"/>
                                          </p:stCondLst>
                                        </p:cTn>
                                        <p:tgtEl>
                                          <p:spTgt spid="270"/>
                                        </p:tgtEl>
                                        <p:attrNameLst>
                                          <p:attrName>style.visibility</p:attrName>
                                        </p:attrNameLst>
                                      </p:cBhvr>
                                      <p:to>
                                        <p:strVal val="visible"/>
                                      </p:to>
                                    </p:set>
                                    <p:animEffect transition="in" filter="fade">
                                      <p:cBhvr>
                                        <p:cTn id="105" dur="500"/>
                                        <p:tgtEl>
                                          <p:spTgt spid="270"/>
                                        </p:tgtEl>
                                      </p:cBhvr>
                                    </p:animEffect>
                                  </p:childTnLst>
                                </p:cTn>
                              </p:par>
                              <p:par>
                                <p:cTn id="106" presetID="10" presetClass="entr" presetSubtype="0" fill="hold" nodeType="withEffect">
                                  <p:stCondLst>
                                    <p:cond delay="0"/>
                                  </p:stCondLst>
                                  <p:childTnLst>
                                    <p:set>
                                      <p:cBhvr>
                                        <p:cTn id="107" dur="1" fill="hold">
                                          <p:stCondLst>
                                            <p:cond delay="0"/>
                                          </p:stCondLst>
                                        </p:cTn>
                                        <p:tgtEl>
                                          <p:spTgt spid="329"/>
                                        </p:tgtEl>
                                        <p:attrNameLst>
                                          <p:attrName>style.visibility</p:attrName>
                                        </p:attrNameLst>
                                      </p:cBhvr>
                                      <p:to>
                                        <p:strVal val="visible"/>
                                      </p:to>
                                    </p:set>
                                    <p:animEffect transition="in" filter="fade">
                                      <p:cBhvr>
                                        <p:cTn id="108" dur="500"/>
                                        <p:tgtEl>
                                          <p:spTgt spid="329"/>
                                        </p:tgtEl>
                                      </p:cBhvr>
                                    </p:animEffec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51"/>
                                        </p:tgtEl>
                                        <p:attrNameLst>
                                          <p:attrName>style.visibility</p:attrName>
                                        </p:attrNameLst>
                                      </p:cBhvr>
                                      <p:to>
                                        <p:strVal val="visible"/>
                                      </p:to>
                                    </p:set>
                                    <p:animEffect transition="in" filter="fade">
                                      <p:cBhvr>
                                        <p:cTn id="112" dur="500"/>
                                        <p:tgtEl>
                                          <p:spTgt spid="151"/>
                                        </p:tgtEl>
                                      </p:cBhvr>
                                    </p:animEffect>
                                  </p:childTnLst>
                                </p:cTn>
                              </p:par>
                              <p:par>
                                <p:cTn id="113" presetID="10" presetClass="entr" presetSubtype="0" fill="hold" nodeType="with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34"/>
                                        </p:tgtEl>
                                        <p:attrNameLst>
                                          <p:attrName>style.visibility</p:attrName>
                                        </p:attrNameLst>
                                      </p:cBhvr>
                                      <p:to>
                                        <p:strVal val="visible"/>
                                      </p:to>
                                    </p:set>
                                    <p:animEffect transition="in" filter="fade">
                                      <p:cBhvr>
                                        <p:cTn id="118" dur="500"/>
                                        <p:tgtEl>
                                          <p:spTgt spid="334"/>
                                        </p:tgtEl>
                                      </p:cBhvr>
                                    </p:animEffect>
                                  </p:childTnLst>
                                </p:cTn>
                              </p:par>
                              <p:par>
                                <p:cTn id="119" presetID="10" presetClass="entr" presetSubtype="0" fill="hold" nodeType="withEffect">
                                  <p:stCondLst>
                                    <p:cond delay="0"/>
                                  </p:stCondLst>
                                  <p:childTnLst>
                                    <p:set>
                                      <p:cBhvr>
                                        <p:cTn id="120" dur="1" fill="hold">
                                          <p:stCondLst>
                                            <p:cond delay="0"/>
                                          </p:stCondLst>
                                        </p:cTn>
                                        <p:tgtEl>
                                          <p:spTgt spid="335"/>
                                        </p:tgtEl>
                                        <p:attrNameLst>
                                          <p:attrName>style.visibility</p:attrName>
                                        </p:attrNameLst>
                                      </p:cBhvr>
                                      <p:to>
                                        <p:strVal val="visible"/>
                                      </p:to>
                                    </p:set>
                                    <p:animEffect transition="in" filter="fade">
                                      <p:cBhvr>
                                        <p:cTn id="121" dur="500"/>
                                        <p:tgtEl>
                                          <p:spTgt spid="335"/>
                                        </p:tgtEl>
                                      </p:cBhvr>
                                    </p:animEffect>
                                  </p:childTnLst>
                                </p:cTn>
                              </p:par>
                              <p:par>
                                <p:cTn id="122" presetID="10" presetClass="entr" presetSubtype="0" fill="hold" nodeType="withEffect">
                                  <p:stCondLst>
                                    <p:cond delay="0"/>
                                  </p:stCondLst>
                                  <p:childTnLst>
                                    <p:set>
                                      <p:cBhvr>
                                        <p:cTn id="123" dur="1" fill="hold">
                                          <p:stCondLst>
                                            <p:cond delay="0"/>
                                          </p:stCondLst>
                                        </p:cTn>
                                        <p:tgtEl>
                                          <p:spTgt spid="336"/>
                                        </p:tgtEl>
                                        <p:attrNameLst>
                                          <p:attrName>style.visibility</p:attrName>
                                        </p:attrNameLst>
                                      </p:cBhvr>
                                      <p:to>
                                        <p:strVal val="visible"/>
                                      </p:to>
                                    </p:set>
                                    <p:animEffect transition="in" filter="fade">
                                      <p:cBhvr>
                                        <p:cTn id="124"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96" grpId="0" animBg="1"/>
      <p:bldP spid="262" grpId="0"/>
      <p:bldP spid="88" grpId="0"/>
      <p:bldP spid="89" grpId="0"/>
      <p:bldP spid="150" grpId="0"/>
      <p:bldP spid="151" grpId="0"/>
      <p:bldP spid="154" grpId="0"/>
      <p:bldP spid="167" grpId="0"/>
      <p:bldP spid="168" grpId="0" animBg="1"/>
      <p:bldP spid="169" grpId="0"/>
      <p:bldP spid="238" grpId="0"/>
      <p:bldP spid="260" grpId="0"/>
      <p:bldP spid="263" grpId="0" animBg="1"/>
      <p:bldP spid="264" grpId="0"/>
      <p:bldP spid="265" grpId="0" animBg="1"/>
      <p:bldP spid="33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86"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1" presetClass="exit" presetSubtype="0" fill="hold" grpId="1" nodeType="after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4.88895E-6 1.14389E-6 L 0.14182 -0.00091 " pathEditMode="relative" rAng="0" ptsTypes="AA">
                                      <p:cBhvr>
                                        <p:cTn id="33" dur="2000" fill="hold"/>
                                        <p:tgtEl>
                                          <p:spTgt spid="6"/>
                                        </p:tgtEl>
                                        <p:attrNameLst>
                                          <p:attrName>ppt_x</p:attrName>
                                          <p:attrName>ppt_y</p:attrName>
                                        </p:attrNameLst>
                                      </p:cBhvr>
                                      <p:rCtr x="7085" y="-45"/>
                                    </p:animMotion>
                                  </p:childTnLst>
                                </p:cTn>
                              </p:par>
                              <p:par>
                                <p:cTn id="34" presetID="42" presetClass="path" presetSubtype="0" accel="50000" decel="50000" fill="hold" nodeType="withEffect">
                                  <p:stCondLst>
                                    <p:cond delay="0"/>
                                  </p:stCondLst>
                                  <p:childTnLst>
                                    <p:animMotion origin="layout" path="M -3.82946E-8 4.91602E-6 L -0.16007 -0.00091 " pathEditMode="relative" rAng="0" ptsTypes="AA">
                                      <p:cBhvr>
                                        <p:cTn id="35" dur="2000" fill="hold"/>
                                        <p:tgtEl>
                                          <p:spTgt spid="13"/>
                                        </p:tgtEl>
                                        <p:attrNameLst>
                                          <p:attrName>ppt_x</p:attrName>
                                          <p:attrName>ppt_y</p:attrName>
                                        </p:attrNameLst>
                                      </p:cBhvr>
                                      <p:rCtr x="-8004" y="-45"/>
                                    </p:animMotion>
                                  </p:childTnLst>
                                </p:cTn>
                              </p:par>
                            </p:childTnLst>
                          </p:cTn>
                        </p:par>
                        <p:par>
                          <p:cTn id="36" fill="hold">
                            <p:stCondLst>
                              <p:cond delay="3000"/>
                            </p:stCondLst>
                            <p:childTnLst>
                              <p:par>
                                <p:cTn id="37" presetID="10" presetClass="exit" presetSubtype="0" fill="hold" nodeType="after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6" y="1552605"/>
            <a:ext cx="8493797" cy="380411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Similar to 5* feedback systems in mobile phone games</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 the request and receive a response</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If feedback is bad, send an email</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lang="en-US" sz="2400" u="sng"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u="sng"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500"/>
                            </p:stCondLst>
                            <p:childTnLst>
                              <p:par>
                                <p:cTn id="12" presetID="64" presetClass="path" presetSubtype="0" accel="50000" decel="50000" fill="hold" nodeType="afterEffect">
                                  <p:stCondLst>
                                    <p:cond delay="0"/>
                                  </p:stCondLst>
                                  <p:childTnLst>
                                    <p:animMotion origin="layout" path="M 2.77556E-17 7.40741E-7 L 0.00664 -0.31782 " pathEditMode="relative" rAng="0" ptsTypes="AA">
                                      <p:cBhvr>
                                        <p:cTn id="13" dur="2000" fill="hold"/>
                                        <p:tgtEl>
                                          <p:spTgt spid="36"/>
                                        </p:tgtEl>
                                        <p:attrNameLst>
                                          <p:attrName>ppt_x</p:attrName>
                                          <p:attrName>ppt_y</p:attrName>
                                        </p:attrNameLst>
                                      </p:cBhvr>
                                      <p:rCtr x="326" y="-15903"/>
                                    </p:animMotion>
                                  </p:childTnLst>
                                </p:cTn>
                              </p:par>
                            </p:childTnLst>
                          </p:cTn>
                        </p:par>
                        <p:par>
                          <p:cTn id="14" fill="hold">
                            <p:stCondLst>
                              <p:cond delay="2500"/>
                            </p:stCondLst>
                            <p:childTnLst>
                              <p:par>
                                <p:cTn id="15" presetID="64" presetClass="path" presetSubtype="0" accel="50000" decel="50000" fill="hold" nodeType="afterEffect">
                                  <p:stCondLst>
                                    <p:cond delay="0"/>
                                  </p:stCondLst>
                                  <p:childTnLst>
                                    <p:animMotion origin="layout" path="M 1.04167E-6 7.40741E-7 L 0.00286 -0.31782 " pathEditMode="relative" rAng="0" ptsTypes="AA">
                                      <p:cBhvr>
                                        <p:cTn id="16" dur="2000" fill="hold"/>
                                        <p:tgtEl>
                                          <p:spTgt spid="29"/>
                                        </p:tgtEl>
                                        <p:attrNameLst>
                                          <p:attrName>ppt_x</p:attrName>
                                          <p:attrName>ppt_y</p:attrName>
                                        </p:attrNameLst>
                                      </p:cBhvr>
                                      <p:rCtr x="143" y="-15903"/>
                                    </p:animMotion>
                                  </p:childTnLst>
                                </p:cTn>
                              </p:par>
                            </p:childTnLst>
                          </p:cTn>
                        </p:par>
                        <p:par>
                          <p:cTn id="17" fill="hold">
                            <p:stCondLst>
                              <p:cond delay="4500"/>
                            </p:stCondLst>
                            <p:childTnLst>
                              <p:par>
                                <p:cTn id="18" presetID="64" presetClass="path" presetSubtype="0" accel="50000" decel="50000" fill="hold" nodeType="afterEffect">
                                  <p:stCondLst>
                                    <p:cond delay="0"/>
                                  </p:stCondLst>
                                  <p:childTnLst>
                                    <p:animMotion origin="layout" path="M -4.16667E-6 3.33333E-6 L -0.00403 -0.31898 " pathEditMode="relative" rAng="0" ptsTypes="AA">
                                      <p:cBhvr>
                                        <p:cTn id="19"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876202" y="1394194"/>
            <a:ext cx="3791645" cy="1073906"/>
            <a:chOff x="7721603" y="1366982"/>
            <a:chExt cx="3717636" cy="1052945"/>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gr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6435" y="-456640"/>
            <a:ext cx="2857095" cy="9523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a:endParaRPr>
          </a:p>
        </p:txBody>
      </p:sp>
      <p:sp>
        <p:nvSpPr>
          <p:cNvPr id="3" name="Title 2"/>
          <p:cNvSpPr>
            <a:spLocks noGrp="1"/>
          </p:cNvSpPr>
          <p:nvPr>
            <p:ph type="title"/>
          </p:nvPr>
        </p:nvSpPr>
        <p:spPr/>
        <p:txBody>
          <a:bodyPr/>
          <a:lstStyle/>
          <a:p>
            <a:r>
              <a:rPr lang="en-US"/>
              <a:t>Open source support</a:t>
            </a:r>
          </a:p>
        </p:txBody>
      </p:sp>
      <p:grpSp>
        <p:nvGrpSpPr>
          <p:cNvPr id="303" name="Group 302"/>
          <p:cNvGrpSpPr/>
          <p:nvPr/>
        </p:nvGrpSpPr>
        <p:grpSpPr>
          <a:xfrm>
            <a:off x="389467" y="1813964"/>
            <a:ext cx="11776251" cy="4949973"/>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6494" y="1911941"/>
            <a:ext cx="716385" cy="485335"/>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4710" y="1798924"/>
            <a:ext cx="521057" cy="635328"/>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9406" y="1806774"/>
            <a:ext cx="485594" cy="671958"/>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67" r="27067"/>
          <a:stretch/>
        </p:blipFill>
        <p:spPr bwMode="auto">
          <a:xfrm>
            <a:off x="6319269" y="1823827"/>
            <a:ext cx="508814" cy="587947"/>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14797" y="1894622"/>
            <a:ext cx="614890" cy="496261"/>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13064" y="1790407"/>
            <a:ext cx="653115" cy="65236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86262" y="1842623"/>
            <a:ext cx="331483" cy="5409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762" r="7097"/>
          <a:stretch/>
        </p:blipFill>
        <p:spPr bwMode="auto">
          <a:xfrm>
            <a:off x="10282797" y="1774126"/>
            <a:ext cx="821520" cy="750101"/>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377863" y="1795833"/>
            <a:ext cx="702586" cy="702586"/>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2258" y="2704158"/>
            <a:ext cx="638526" cy="627456"/>
          </a:xfrm>
          <a:prstGeom prst="rect">
            <a:avLst/>
          </a:prstGeom>
        </p:spPr>
      </p:pic>
      <p:pic>
        <p:nvPicPr>
          <p:cNvPr id="432" name="Picture 18" descr="Image result for puppet labs"/>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860" r="19860"/>
          <a:stretch/>
        </p:blipFill>
        <p:spPr bwMode="auto">
          <a:xfrm>
            <a:off x="3135161" y="2669426"/>
            <a:ext cx="715351" cy="749765"/>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108337" y="2696384"/>
            <a:ext cx="794479" cy="628130"/>
          </a:xfrm>
          <a:prstGeom prst="rect">
            <a:avLst/>
          </a:prstGeom>
        </p:spPr>
      </p:pic>
      <p:pic>
        <p:nvPicPr>
          <p:cNvPr id="434" name="Picture 20" descr="Image result for saltstac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16535" y="2791955"/>
            <a:ext cx="850399" cy="532559"/>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363163" y="2796597"/>
            <a:ext cx="481690" cy="481690"/>
          </a:xfrm>
          <a:prstGeom prst="rect">
            <a:avLst/>
          </a:prstGeom>
        </p:spPr>
      </p:pic>
      <p:pic>
        <p:nvPicPr>
          <p:cNvPr id="436" name="Picture 435"/>
          <p:cNvPicPr>
            <a:picLocks noChangeAspect="1"/>
          </p:cNvPicPr>
          <p:nvPr/>
        </p:nvPicPr>
        <p:blipFill>
          <a:blip r:embed="rId17"/>
          <a:stretch>
            <a:fillRect/>
          </a:stretch>
        </p:blipFill>
        <p:spPr>
          <a:xfrm>
            <a:off x="6317638" y="2776180"/>
            <a:ext cx="528367" cy="528367"/>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210817" y="2851945"/>
            <a:ext cx="874636" cy="41798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305064" y="2661703"/>
            <a:ext cx="705760" cy="70576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27788" y="2744935"/>
            <a:ext cx="546781" cy="546781"/>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360470" y="2948224"/>
            <a:ext cx="827906" cy="220021"/>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231013" y="3670400"/>
            <a:ext cx="454720" cy="461137"/>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57358" y="3667269"/>
            <a:ext cx="671680" cy="479006"/>
          </a:xfrm>
          <a:prstGeom prst="rect">
            <a:avLst/>
          </a:prstGeom>
        </p:spPr>
      </p:pic>
      <p:pic>
        <p:nvPicPr>
          <p:cNvPr id="443" name="Picture 38" descr="Image result for new drupal logo"/>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51664" y="3597966"/>
            <a:ext cx="590649" cy="606005"/>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185622" y="3499667"/>
            <a:ext cx="784941" cy="784941"/>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256246" y="3550087"/>
            <a:ext cx="705623" cy="705623"/>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343394" y="3724382"/>
            <a:ext cx="609481" cy="406320"/>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411874" y="3659122"/>
            <a:ext cx="498617" cy="487154"/>
          </a:xfrm>
          <a:prstGeom prst="rect">
            <a:avLst/>
          </a:prstGeom>
        </p:spPr>
      </p:pic>
      <p:pic>
        <p:nvPicPr>
          <p:cNvPr id="449" name="Picture 448"/>
          <p:cNvPicPr>
            <a:picLocks noChangeAspect="1"/>
          </p:cNvPicPr>
          <p:nvPr/>
        </p:nvPicPr>
        <p:blipFill>
          <a:blip r:embed="rId29"/>
          <a:stretch>
            <a:fillRect/>
          </a:stretch>
        </p:blipFill>
        <p:spPr>
          <a:xfrm>
            <a:off x="5259675" y="3618594"/>
            <a:ext cx="543811" cy="551060"/>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70907" y="4695187"/>
            <a:ext cx="638258" cy="178125"/>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32878" y="4686955"/>
            <a:ext cx="796254" cy="186357"/>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0977" y="4517978"/>
            <a:ext cx="518881" cy="518881"/>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89051" y="4632715"/>
            <a:ext cx="564542" cy="303070"/>
          </a:xfrm>
          <a:prstGeom prst="rect">
            <a:avLst/>
          </a:prstGeom>
        </p:spPr>
      </p:pic>
      <p:pic>
        <p:nvPicPr>
          <p:cNvPr id="454" name="Picture 44" descr="Image result for javascript logo"/>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75767" y="4507364"/>
            <a:ext cx="524589" cy="524589"/>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6340322" y="4517978"/>
            <a:ext cx="447954" cy="514242"/>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284541" y="4484423"/>
            <a:ext cx="585989" cy="585989"/>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404081" y="5406910"/>
            <a:ext cx="453848" cy="463641"/>
          </a:xfrm>
          <a:prstGeom prst="rect">
            <a:avLst/>
          </a:prstGeom>
        </p:spPr>
      </p:pic>
      <p:pic>
        <p:nvPicPr>
          <p:cNvPr id="458" name="Picture 50" descr="Image result for hadoop logo"/>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042092" y="5325680"/>
            <a:ext cx="858457" cy="601907"/>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3155610" y="5323610"/>
            <a:ext cx="714378" cy="603046"/>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270205" y="5379712"/>
            <a:ext cx="490839" cy="490839"/>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5131703" y="5507673"/>
            <a:ext cx="828981" cy="201028"/>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l="17179" t="17045" r="17179" b="17045"/>
          <a:stretch/>
        </p:blipFill>
        <p:spPr bwMode="auto">
          <a:xfrm>
            <a:off x="6185338" y="5358844"/>
            <a:ext cx="751691" cy="498685"/>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171826" y="5534709"/>
            <a:ext cx="848070" cy="230348"/>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227472" y="5379147"/>
            <a:ext cx="860945" cy="491969"/>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205108" y="6294630"/>
            <a:ext cx="672986" cy="409535"/>
          </a:xfrm>
          <a:prstGeom prst="rect">
            <a:avLst/>
          </a:prstGeom>
        </p:spPr>
      </p:pic>
      <p:pic>
        <p:nvPicPr>
          <p:cNvPr id="466" name="Picture 465"/>
          <p:cNvPicPr>
            <a:picLocks noChangeAspect="1"/>
          </p:cNvPicPr>
          <p:nvPr/>
        </p:nvPicPr>
        <p:blipFill>
          <a:blip r:embed="rId46"/>
          <a:stretch>
            <a:fillRect/>
          </a:stretch>
        </p:blipFill>
        <p:spPr>
          <a:xfrm>
            <a:off x="3252985" y="6257689"/>
            <a:ext cx="474102" cy="468321"/>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352222" y="6200982"/>
            <a:ext cx="427643" cy="525028"/>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221709" y="6167171"/>
            <a:ext cx="495446" cy="584626"/>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4258311" y="6238678"/>
            <a:ext cx="474035" cy="521438"/>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7231047" y="6112995"/>
            <a:ext cx="692976" cy="692976"/>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8215585" y="6301172"/>
            <a:ext cx="836491" cy="402993"/>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9258589" y="6167171"/>
            <a:ext cx="827516" cy="556092"/>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282797" y="6139975"/>
            <a:ext cx="805702" cy="718843"/>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25878" y="3510868"/>
            <a:ext cx="1466194" cy="286306"/>
          </a:xfrm>
          <a:prstGeom prst="rect">
            <a:avLst/>
          </a:prstGeom>
          <a:noFill/>
        </p:spPr>
        <p:txBody>
          <a:bodyPr wrap="square" rtlCol="0">
            <a:spAutoFit/>
          </a:bodyPr>
          <a:lstStyle/>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475" name="TextBox 474"/>
          <p:cNvSpPr txBox="1"/>
          <p:nvPr/>
        </p:nvSpPr>
        <p:spPr>
          <a:xfrm>
            <a:off x="325878" y="6111276"/>
            <a:ext cx="1466194" cy="286306"/>
          </a:xfrm>
          <a:prstGeom prst="rect">
            <a:avLst/>
          </a:prstGeom>
          <a:noFill/>
        </p:spPr>
        <p:txBody>
          <a:bodyPr wrap="square" rtlCol="0">
            <a:spAutoFit/>
          </a:bodyPr>
          <a:lstStyle/>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Infrastructure</a:t>
            </a:r>
          </a:p>
        </p:txBody>
      </p:sp>
      <p:sp>
        <p:nvSpPr>
          <p:cNvPr id="476" name="TextBox 475"/>
          <p:cNvSpPr txBox="1"/>
          <p:nvPr/>
        </p:nvSpPr>
        <p:spPr>
          <a:xfrm>
            <a:off x="325878" y="2649492"/>
            <a:ext cx="1466194" cy="286306"/>
          </a:xfrm>
          <a:prstGeom prst="rect">
            <a:avLst/>
          </a:prstGeom>
          <a:noFill/>
        </p:spPr>
        <p:txBody>
          <a:bodyPr wrap="square" rtlCol="0">
            <a:spAutoFit/>
          </a:bodyPr>
          <a:lstStyle/>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Management</a:t>
            </a:r>
          </a:p>
        </p:txBody>
      </p:sp>
      <p:sp>
        <p:nvSpPr>
          <p:cNvPr id="477" name="TextBox 476"/>
          <p:cNvSpPr txBox="1"/>
          <p:nvPr/>
        </p:nvSpPr>
        <p:spPr>
          <a:xfrm>
            <a:off x="325878" y="5287066"/>
            <a:ext cx="1466194" cy="478442"/>
          </a:xfrm>
          <a:prstGeom prst="rect">
            <a:avLst/>
          </a:prstGeom>
          <a:noFill/>
        </p:spPr>
        <p:txBody>
          <a:bodyPr wrap="square" rtlCol="0">
            <a:spAutoFit/>
          </a:bodyPr>
          <a:lstStyle/>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Databases &amp;</a:t>
            </a:r>
          </a:p>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m</a:t>
            </a:r>
            <a:r>
              <a:rPr lang="en-US" sz="1224" b="1" err="1">
                <a:solidFill>
                  <a:srgbClr val="0078D7"/>
                </a:solidFill>
                <a:latin typeface="Segoe UI" panose="020B0502040204020203" pitchFamily="34" charset="0"/>
                <a:ea typeface="Segoe UI" panose="020B0502040204020203" pitchFamily="34" charset="0"/>
                <a:cs typeface="Segoe UI" panose="020B0502040204020203" pitchFamily="34" charset="0"/>
              </a:rPr>
              <a:t>iddleware</a:t>
            </a:r>
            <a:endPar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endParaRPr>
          </a:p>
        </p:txBody>
      </p:sp>
      <p:sp>
        <p:nvSpPr>
          <p:cNvPr id="478" name="TextBox 477"/>
          <p:cNvSpPr txBox="1"/>
          <p:nvPr/>
        </p:nvSpPr>
        <p:spPr>
          <a:xfrm>
            <a:off x="325878" y="4432450"/>
            <a:ext cx="1466194" cy="478442"/>
          </a:xfrm>
          <a:prstGeom prst="rect">
            <a:avLst/>
          </a:prstGeom>
          <a:noFill/>
        </p:spPr>
        <p:txBody>
          <a:bodyPr wrap="square" rtlCol="0">
            <a:spAutoFit/>
          </a:bodyPr>
          <a:lstStyle/>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App frameworks</a:t>
            </a:r>
          </a:p>
          <a:p>
            <a:pPr defTabSz="931424">
              <a:defRPr/>
            </a:pPr>
            <a:r>
              <a:rPr lang="en-US" sz="1224" b="1">
                <a:solidFill>
                  <a:srgbClr val="0078D7"/>
                </a:solidFill>
                <a:latin typeface="Segoe UI" panose="020B0502040204020203" pitchFamily="34" charset="0"/>
                <a:ea typeface="Segoe UI" panose="020B0502040204020203" pitchFamily="34" charset="0"/>
                <a:cs typeface="Segoe UI" panose="020B0502040204020203" pitchFamily="34" charset="0"/>
              </a:rPr>
              <a:t>&amp; tools</a:t>
            </a:r>
          </a:p>
        </p:txBody>
      </p:sp>
      <p:sp>
        <p:nvSpPr>
          <p:cNvPr id="479" name="TextBox 478"/>
          <p:cNvSpPr txBox="1"/>
          <p:nvPr/>
        </p:nvSpPr>
        <p:spPr>
          <a:xfrm>
            <a:off x="325878" y="1814717"/>
            <a:ext cx="1466194" cy="286306"/>
          </a:xfrm>
          <a:prstGeom prst="rect">
            <a:avLst/>
          </a:prstGeom>
          <a:noFill/>
        </p:spPr>
        <p:txBody>
          <a:bodyPr wrap="square" rtlCol="0">
            <a:spAutoFit/>
          </a:bodyPr>
          <a:lstStyle/>
          <a:p>
            <a:pPr defTabSz="931424">
              <a:defRPr/>
            </a:pPr>
            <a:r>
              <a:rPr lang="en-US" sz="1224" b="1" dirty="0">
                <a:solidFill>
                  <a:srgbClr val="0078D7"/>
                </a:solidFill>
                <a:latin typeface="Segoe UI" panose="020B0502040204020203" pitchFamily="34" charset="0"/>
                <a:ea typeface="Segoe UI" panose="020B0502040204020203" pitchFamily="34" charset="0"/>
                <a:cs typeface="Segoe UI" panose="020B0502040204020203" pitchFamily="34" charset="0"/>
              </a:rPr>
              <a:t>DevOps</a:t>
            </a:r>
          </a:p>
        </p:txBody>
      </p:sp>
      <p:pic>
        <p:nvPicPr>
          <p:cNvPr id="182" name="Picture 181">
            <a:extLst>
              <a:ext uri="{FF2B5EF4-FFF2-40B4-BE49-F238E27FC236}">
                <a16:creationId xmlns:a16="http://schemas.microsoft.com/office/drawing/2014/main" id="{AAEA7475-6206-48ED-B1E9-9AA57912AE29}"/>
              </a:ext>
            </a:extLst>
          </p:cNvPr>
          <p:cNvPicPr>
            <a:picLocks noChangeAspect="1"/>
          </p:cNvPicPr>
          <p:nvPr/>
        </p:nvPicPr>
        <p:blipFill rotWithShape="1">
          <a:blip r:embed="rId54" cstate="hqprint">
            <a:extLst>
              <a:ext uri="{28A0092B-C50C-407E-A947-70E740481C1C}">
                <a14:useLocalDpi xmlns:a14="http://schemas.microsoft.com/office/drawing/2010/main" val="0"/>
              </a:ext>
            </a:extLst>
          </a:blip>
          <a:srcRect l="2555" t="11928" r="30851" b="25993"/>
          <a:stretch/>
        </p:blipFill>
        <p:spPr>
          <a:xfrm>
            <a:off x="2160852" y="1798924"/>
            <a:ext cx="707733" cy="659751"/>
          </a:xfrm>
          <a:prstGeom prst="rect">
            <a:avLst/>
          </a:prstGeom>
        </p:spPr>
      </p:pic>
    </p:spTree>
    <p:extLst>
      <p:ext uri="{BB962C8B-B14F-4D97-AF65-F5344CB8AC3E}">
        <p14:creationId xmlns:p14="http://schemas.microsoft.com/office/powerpoint/2010/main" val="356871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2366"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086"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50236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5713"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7570808" y="1492165"/>
            <a:ext cx="2252412" cy="283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gray">
          <a:xfrm>
            <a:off x="7699865" y="1747859"/>
            <a:ext cx="1940837" cy="5222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Knowledge</a:t>
            </a:r>
          </a:p>
        </p:txBody>
      </p:sp>
      <p:pic>
        <p:nvPicPr>
          <p:cNvPr id="35" name="Picture 34"/>
          <p:cNvPicPr>
            <a:picLocks noChangeAspect="1"/>
          </p:cNvPicPr>
          <p:nvPr/>
        </p:nvPicPr>
        <p:blipFill rotWithShape="1">
          <a:blip r:embed="rId3" cstate="screen">
            <a:extLst>
              <a:ext uri="{28A0092B-C50C-407E-A947-70E740481C1C}">
                <a14:useLocalDpi xmlns:a14="http://schemas.microsoft.com/office/drawing/2010/main" val="0"/>
              </a:ext>
            </a:extLst>
          </a:blip>
          <a:srcRect l="-1"/>
          <a:stretch/>
        </p:blipFill>
        <p:spPr>
          <a:xfrm>
            <a:off x="7636972" y="4408669"/>
            <a:ext cx="2111078" cy="2540729"/>
          </a:xfrm>
          <a:prstGeom prst="rect">
            <a:avLst/>
          </a:prstGeom>
          <a:noFill/>
        </p:spPr>
      </p:pic>
      <p:sp>
        <p:nvSpPr>
          <p:cNvPr id="106" name="Rectangle 105"/>
          <p:cNvSpPr/>
          <p:nvPr/>
        </p:nvSpPr>
        <p:spPr>
          <a:xfrm>
            <a:off x="7703667" y="2225267"/>
            <a:ext cx="1933232" cy="1214742"/>
          </a:xfrm>
          <a:prstGeom prst="rect">
            <a:avLst/>
          </a:prstGeom>
          <a:noFill/>
        </p:spPr>
        <p:txBody>
          <a:bodyPr wrap="square">
            <a:spAutoFit/>
          </a:bodyPr>
          <a:lstStyle/>
          <a:p>
            <a:pPr algn="ctr" defTabSz="913926" fontAlgn="base">
              <a:spcBef>
                <a:spcPct val="0"/>
              </a:spcBef>
              <a:spcAft>
                <a:spcPct val="0"/>
              </a:spcAft>
              <a:defRPr/>
            </a:pPr>
            <a:r>
              <a:rPr lang="en-US" sz="1428" kern="0">
                <a:solidFill>
                  <a:srgbClr val="0078D7"/>
                </a:solidFill>
                <a:latin typeface="Segoe UI"/>
                <a:ea typeface="Segoe UI" pitchFamily="34" charset="0"/>
                <a:cs typeface="Segoe UI" pitchFamily="34" charset="0"/>
              </a:rPr>
              <a:t>Tap into rich knowledge amassed from the web, academia, or your own data</a:t>
            </a:r>
          </a:p>
        </p:txBody>
      </p:sp>
      <p:sp>
        <p:nvSpPr>
          <p:cNvPr id="110" name="TextBox 109"/>
          <p:cNvSpPr txBox="1"/>
          <p:nvPr/>
        </p:nvSpPr>
        <p:spPr>
          <a:xfrm>
            <a:off x="7735069" y="3396850"/>
            <a:ext cx="2094666" cy="7623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i="1" kern="0">
                <a:solidFill>
                  <a:srgbClr val="0078D7"/>
                </a:solidFill>
                <a:latin typeface="Segoe UI"/>
                <a:ea typeface="Segoe UI" pitchFamily="34" charset="0"/>
                <a:cs typeface="Segoe UI" pitchFamily="34" charset="0"/>
              </a:rPr>
              <a:t>Top publications </a:t>
            </a:r>
            <a:br>
              <a:rPr lang="en-US" sz="1632" i="1" kern="0">
                <a:solidFill>
                  <a:srgbClr val="0078D7"/>
                </a:solidFill>
                <a:latin typeface="Segoe UI"/>
                <a:ea typeface="Segoe UI" pitchFamily="34" charset="0"/>
                <a:cs typeface="Segoe UI" pitchFamily="34" charset="0"/>
              </a:rPr>
            </a:br>
            <a:r>
              <a:rPr lang="en-US" sz="1632" i="1" kern="0">
                <a:solidFill>
                  <a:srgbClr val="0078D7"/>
                </a:solidFill>
                <a:latin typeface="Segoe UI"/>
                <a:ea typeface="Segoe UI" pitchFamily="34" charset="0"/>
                <a:cs typeface="Segoe UI" pitchFamily="34" charset="0"/>
              </a:rPr>
              <a:t>in AI...</a:t>
            </a:r>
          </a:p>
        </p:txBody>
      </p:sp>
      <p:sp>
        <p:nvSpPr>
          <p:cNvPr id="83" name="Rectangle 82"/>
          <p:cNvSpPr/>
          <p:nvPr/>
        </p:nvSpPr>
        <p:spPr bwMode="auto">
          <a:xfrm>
            <a:off x="7570808" y="4332094"/>
            <a:ext cx="2252412" cy="2671360"/>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044903" y="1492165"/>
            <a:ext cx="2252412" cy="28370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gray">
          <a:xfrm>
            <a:off x="10226868" y="1747859"/>
            <a:ext cx="1931842" cy="5222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Search</a:t>
            </a:r>
          </a:p>
        </p:txBody>
      </p:sp>
      <p:sp>
        <p:nvSpPr>
          <p:cNvPr id="107" name="Rectangle 106"/>
          <p:cNvSpPr/>
          <p:nvPr/>
        </p:nvSpPr>
        <p:spPr>
          <a:xfrm>
            <a:off x="10220352" y="2225268"/>
            <a:ext cx="1944872" cy="1191032"/>
          </a:xfrm>
          <a:prstGeom prst="rect">
            <a:avLst/>
          </a:prstGeom>
          <a:noFill/>
        </p:spPr>
        <p:txBody>
          <a:bodyPr wrap="square">
            <a:spAutoFit/>
          </a:bodyPr>
          <a:lstStyle/>
          <a:p>
            <a:pPr algn="ctr" defTabSz="913926" fontAlgn="base">
              <a:spcBef>
                <a:spcPct val="0"/>
              </a:spcBef>
              <a:spcAft>
                <a:spcPct val="0"/>
              </a:spcAft>
              <a:defRPr/>
            </a:pPr>
            <a:r>
              <a:rPr lang="en-US" sz="1428" kern="0">
                <a:solidFill>
                  <a:srgbClr val="0078D7"/>
                </a:solidFill>
                <a:latin typeface="Segoe UI"/>
                <a:ea typeface="Segoe UI" pitchFamily="34" charset="0"/>
                <a:cs typeface="Segoe UI" pitchFamily="34" charset="0"/>
              </a:rPr>
              <a:t>Locate relevant information among billions of web pages, images, videos, and news with Bing APIs</a:t>
            </a:r>
          </a:p>
        </p:txBody>
      </p:sp>
      <p:sp>
        <p:nvSpPr>
          <p:cNvPr id="117" name="TextBox 116"/>
          <p:cNvSpPr txBox="1"/>
          <p:nvPr/>
        </p:nvSpPr>
        <p:spPr>
          <a:xfrm>
            <a:off x="10209164" y="3396850"/>
            <a:ext cx="2094666" cy="7623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i="1" kern="0">
                <a:solidFill>
                  <a:srgbClr val="0078D7"/>
                </a:solidFill>
                <a:latin typeface="Segoe UI"/>
                <a:ea typeface="Segoe UI" pitchFamily="34" charset="0"/>
                <a:cs typeface="Segoe UI" pitchFamily="34" charset="0"/>
              </a:rPr>
              <a:t>Fraud prevention results…</a:t>
            </a:r>
          </a:p>
        </p:txBody>
      </p:sp>
      <p:pic>
        <p:nvPicPr>
          <p:cNvPr id="164" name="Picture 163"/>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038389" y="4329202"/>
            <a:ext cx="2252416" cy="2665323"/>
          </a:xfrm>
          <a:prstGeom prst="rect">
            <a:avLst/>
          </a:prstGeom>
        </p:spPr>
      </p:pic>
      <p:sp>
        <p:nvSpPr>
          <p:cNvPr id="165" name="Rectangle 164"/>
          <p:cNvSpPr/>
          <p:nvPr/>
        </p:nvSpPr>
        <p:spPr bwMode="auto">
          <a:xfrm>
            <a:off x="10038388" y="4332094"/>
            <a:ext cx="2258927" cy="2671360"/>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p:cNvSpPr/>
          <p:nvPr/>
        </p:nvSpPr>
        <p:spPr bwMode="auto">
          <a:xfrm>
            <a:off x="5090570" y="4329202"/>
            <a:ext cx="2247991" cy="2674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b="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Picture 87"/>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5090569" y="4329202"/>
            <a:ext cx="2263239" cy="2674252"/>
          </a:xfrm>
          <a:prstGeom prst="rect">
            <a:avLst/>
          </a:prstGeom>
        </p:spPr>
      </p:pic>
      <p:sp>
        <p:nvSpPr>
          <p:cNvPr id="71" name="Rectangle 70"/>
          <p:cNvSpPr/>
          <p:nvPr/>
        </p:nvSpPr>
        <p:spPr bwMode="auto">
          <a:xfrm>
            <a:off x="5096714" y="1492165"/>
            <a:ext cx="2252412" cy="28370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gray">
          <a:xfrm>
            <a:off x="5252513" y="1747859"/>
            <a:ext cx="1951830" cy="5222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Language</a:t>
            </a:r>
          </a:p>
        </p:txBody>
      </p:sp>
      <p:sp>
        <p:nvSpPr>
          <p:cNvPr id="105" name="Rectangle 104"/>
          <p:cNvSpPr/>
          <p:nvPr/>
        </p:nvSpPr>
        <p:spPr>
          <a:xfrm>
            <a:off x="5282511" y="2225267"/>
            <a:ext cx="1891832" cy="990628"/>
          </a:xfrm>
          <a:prstGeom prst="rect">
            <a:avLst/>
          </a:prstGeom>
          <a:noFill/>
        </p:spPr>
        <p:txBody>
          <a:bodyPr wrap="square">
            <a:spAutoFit/>
          </a:bodyPr>
          <a:lstStyle/>
          <a:p>
            <a:pPr algn="ctr" defTabSz="913926" fontAlgn="base">
              <a:spcBef>
                <a:spcPct val="0"/>
              </a:spcBef>
              <a:spcAft>
                <a:spcPct val="0"/>
              </a:spcAft>
              <a:defRPr/>
            </a:pPr>
            <a:r>
              <a:rPr lang="en-US" sz="1428" kern="0">
                <a:solidFill>
                  <a:srgbClr val="0078D7"/>
                </a:solidFill>
                <a:latin typeface="Segoe UI"/>
                <a:cs typeface="Segoe UI" pitchFamily="34" charset="0"/>
              </a:rPr>
              <a:t>Process text and learn how to recognize what users want</a:t>
            </a:r>
          </a:p>
        </p:txBody>
      </p:sp>
      <p:sp>
        <p:nvSpPr>
          <p:cNvPr id="12" name="Rectangle 11"/>
          <p:cNvSpPr/>
          <p:nvPr/>
        </p:nvSpPr>
        <p:spPr bwMode="auto">
          <a:xfrm>
            <a:off x="5102658" y="4332093"/>
            <a:ext cx="2246466" cy="26624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TextBox 97"/>
          <p:cNvSpPr txBox="1"/>
          <p:nvPr/>
        </p:nvSpPr>
        <p:spPr>
          <a:xfrm>
            <a:off x="5229219" y="3396850"/>
            <a:ext cx="2094666" cy="7623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i="1" kern="0">
                <a:solidFill>
                  <a:srgbClr val="0078D7"/>
                </a:solidFill>
                <a:latin typeface="Segoe UI"/>
                <a:ea typeface="Segoe UI" pitchFamily="34" charset="0"/>
                <a:cs typeface="Segoe UI" pitchFamily="34" charset="0"/>
              </a:rPr>
              <a:t>Play today’s </a:t>
            </a:r>
            <a:br>
              <a:rPr lang="en-US" sz="1632" i="1" kern="0">
                <a:solidFill>
                  <a:srgbClr val="0078D7"/>
                </a:solidFill>
                <a:latin typeface="Segoe UI"/>
                <a:ea typeface="Segoe UI" pitchFamily="34" charset="0"/>
                <a:cs typeface="Segoe UI" pitchFamily="34" charset="0"/>
              </a:rPr>
            </a:br>
            <a:r>
              <a:rPr lang="en-US" sz="1632" i="1" kern="0">
                <a:solidFill>
                  <a:srgbClr val="0078D7"/>
                </a:solidFill>
                <a:latin typeface="Segoe UI"/>
                <a:ea typeface="Segoe UI" pitchFamily="34" charset="0"/>
                <a:cs typeface="Segoe UI" pitchFamily="34" charset="0"/>
              </a:rPr>
              <a:t>conference call…</a:t>
            </a:r>
          </a:p>
        </p:txBody>
      </p:sp>
      <p:sp>
        <p:nvSpPr>
          <p:cNvPr id="102" name="Rectangle 101"/>
          <p:cNvSpPr/>
          <p:nvPr/>
        </p:nvSpPr>
        <p:spPr bwMode="auto">
          <a:xfrm>
            <a:off x="5086484" y="4332094"/>
            <a:ext cx="2265082" cy="2671360"/>
          </a:xfrm>
          <a:prstGeom prst="rect">
            <a:avLst/>
          </a:prstGeom>
          <a:solidFill>
            <a:schemeClr val="bg2">
              <a:lumMod val="10000"/>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itle 12"/>
          <p:cNvSpPr>
            <a:spLocks noGrp="1"/>
          </p:cNvSpPr>
          <p:nvPr>
            <p:ph type="title"/>
          </p:nvPr>
        </p:nvSpPr>
        <p:spPr>
          <a:xfrm>
            <a:off x="275481" y="195488"/>
            <a:ext cx="11887878" cy="917575"/>
          </a:xfrm>
        </p:spPr>
        <p:txBody>
          <a:bodyPr/>
          <a:lstStyle/>
          <a:p>
            <a:r>
              <a:rPr lang="en-US" sz="3672"/>
              <a:t>Intelligent algorithms to see, hear, speak, understand and interpret your user needs in more natural ways </a:t>
            </a:r>
          </a:p>
        </p:txBody>
      </p:sp>
      <p:sp>
        <p:nvSpPr>
          <p:cNvPr id="15" name="Rectangle 14"/>
          <p:cNvSpPr/>
          <p:nvPr/>
        </p:nvSpPr>
        <p:spPr bwMode="auto">
          <a:xfrm>
            <a:off x="2617138" y="4329202"/>
            <a:ext cx="2251752" cy="2674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b="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2622621" y="1492165"/>
            <a:ext cx="2252412" cy="28370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gray">
          <a:xfrm>
            <a:off x="2819788" y="1747859"/>
            <a:ext cx="1883911" cy="5222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Speech</a:t>
            </a:r>
          </a:p>
        </p:txBody>
      </p:sp>
      <p:sp>
        <p:nvSpPr>
          <p:cNvPr id="104" name="Rectangle 103"/>
          <p:cNvSpPr/>
          <p:nvPr/>
        </p:nvSpPr>
        <p:spPr>
          <a:xfrm>
            <a:off x="2724415" y="2225268"/>
            <a:ext cx="2074655" cy="1438856"/>
          </a:xfrm>
          <a:prstGeom prst="rect">
            <a:avLst/>
          </a:prstGeom>
          <a:noFill/>
        </p:spPr>
        <p:txBody>
          <a:bodyPr wrap="square">
            <a:spAutoFit/>
          </a:bodyPr>
          <a:lstStyle/>
          <a:p>
            <a:pPr algn="ctr" defTabSz="913926" fontAlgn="base">
              <a:spcBef>
                <a:spcPct val="0"/>
              </a:spcBef>
              <a:spcAft>
                <a:spcPct val="0"/>
              </a:spcAft>
              <a:defRPr/>
            </a:pPr>
            <a:r>
              <a:rPr lang="en-US" sz="1428" kern="0">
                <a:solidFill>
                  <a:srgbClr val="0078D7"/>
                </a:solidFill>
                <a:latin typeface="Segoe UI"/>
                <a:cs typeface="Segoe UI" pitchFamily="34" charset="0"/>
              </a:rPr>
              <a:t>Hear and speak to users by filtering noise, identifying speakers, and understanding intent</a:t>
            </a:r>
          </a:p>
          <a:p>
            <a:pPr algn="ctr" defTabSz="913926" fontAlgn="base">
              <a:spcBef>
                <a:spcPct val="0"/>
              </a:spcBef>
              <a:spcAft>
                <a:spcPct val="0"/>
              </a:spcAft>
              <a:defRPr/>
            </a:pPr>
            <a:endParaRPr lang="en-US" sz="1428" kern="0">
              <a:solidFill>
                <a:srgbClr val="0078D7"/>
              </a:solidFill>
              <a:latin typeface="Segoe UI"/>
              <a:cs typeface="Segoe UI" pitchFamily="34" charset="0"/>
            </a:endParaRPr>
          </a:p>
        </p:txBody>
      </p:sp>
      <p:sp>
        <p:nvSpPr>
          <p:cNvPr id="85" name="TextBox 84"/>
          <p:cNvSpPr txBox="1"/>
          <p:nvPr/>
        </p:nvSpPr>
        <p:spPr>
          <a:xfrm>
            <a:off x="2761262" y="3396850"/>
            <a:ext cx="2170660" cy="762393"/>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i="1" kern="0">
                <a:solidFill>
                  <a:srgbClr val="0078D7"/>
                </a:solidFill>
                <a:latin typeface="Segoe UI"/>
                <a:ea typeface="Segoe UI" pitchFamily="34" charset="0"/>
                <a:cs typeface="Segoe UI" pitchFamily="34" charset="0"/>
              </a:rPr>
              <a:t>Convert this text to speech please…</a:t>
            </a:r>
          </a:p>
        </p:txBody>
      </p:sp>
      <p:pic>
        <p:nvPicPr>
          <p:cNvPr id="84" name="Picture 83">
            <a:extLst>
              <a:ext uri="{FF2B5EF4-FFF2-40B4-BE49-F238E27FC236}">
                <a16:creationId xmlns:a16="http://schemas.microsoft.com/office/drawing/2014/main" id="{0F58CE0C-AF43-4260-BDC9-05F2BE3B510C}"/>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197897" y="4360496"/>
            <a:ext cx="2259931" cy="2674252"/>
          </a:xfrm>
          <a:prstGeom prst="rect">
            <a:avLst/>
          </a:prstGeom>
        </p:spPr>
      </p:pic>
      <p:sp>
        <p:nvSpPr>
          <p:cNvPr id="86" name="Rectangle 85">
            <a:extLst>
              <a:ext uri="{FF2B5EF4-FFF2-40B4-BE49-F238E27FC236}">
                <a16:creationId xmlns:a16="http://schemas.microsoft.com/office/drawing/2014/main" id="{46C723A8-5E22-4BD1-8BEB-84D7BC244518}"/>
              </a:ext>
            </a:extLst>
          </p:cNvPr>
          <p:cNvSpPr/>
          <p:nvPr/>
        </p:nvSpPr>
        <p:spPr bwMode="auto">
          <a:xfrm>
            <a:off x="197897" y="1523460"/>
            <a:ext cx="2252412" cy="28255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31B960CF-21DD-4236-95AA-320278BC112A}"/>
              </a:ext>
            </a:extLst>
          </p:cNvPr>
          <p:cNvGrpSpPr/>
          <p:nvPr/>
        </p:nvGrpSpPr>
        <p:grpSpPr>
          <a:xfrm>
            <a:off x="299488" y="1747195"/>
            <a:ext cx="2049231" cy="2423903"/>
            <a:chOff x="227206" y="1713743"/>
            <a:chExt cx="2009232" cy="2376591"/>
          </a:xfrm>
        </p:grpSpPr>
        <p:sp>
          <p:nvSpPr>
            <p:cNvPr id="90" name="TextBox 89">
              <a:extLst>
                <a:ext uri="{FF2B5EF4-FFF2-40B4-BE49-F238E27FC236}">
                  <a16:creationId xmlns:a16="http://schemas.microsoft.com/office/drawing/2014/main" id="{091CF604-F547-4851-8BB6-C501A61DD7B2}"/>
                </a:ext>
              </a:extLst>
            </p:cNvPr>
            <p:cNvSpPr txBox="1"/>
            <p:nvPr/>
          </p:nvSpPr>
          <p:spPr>
            <a:xfrm>
              <a:off x="254422" y="3342822"/>
              <a:ext cx="1972376" cy="747512"/>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632" i="1" kern="0">
                  <a:solidFill>
                    <a:srgbClr val="0078D7"/>
                  </a:solidFill>
                  <a:latin typeface="Segoe UI"/>
                  <a:ea typeface="Segoe UI" pitchFamily="34" charset="0"/>
                  <a:cs typeface="Segoe UI" pitchFamily="34" charset="0"/>
                </a:rPr>
                <a:t>Show me what is in the image</a:t>
              </a:r>
            </a:p>
          </p:txBody>
        </p:sp>
        <p:grpSp>
          <p:nvGrpSpPr>
            <p:cNvPr id="91" name="Group 90">
              <a:extLst>
                <a:ext uri="{FF2B5EF4-FFF2-40B4-BE49-F238E27FC236}">
                  <a16:creationId xmlns:a16="http://schemas.microsoft.com/office/drawing/2014/main" id="{E8B638C8-C419-4C01-AA39-CAEB4171DF81}"/>
                </a:ext>
              </a:extLst>
            </p:cNvPr>
            <p:cNvGrpSpPr/>
            <p:nvPr/>
          </p:nvGrpSpPr>
          <p:grpSpPr>
            <a:xfrm>
              <a:off x="227206" y="1713743"/>
              <a:ext cx="2009232" cy="1439382"/>
              <a:chOff x="227206" y="1713743"/>
              <a:chExt cx="2009232" cy="1439382"/>
            </a:xfrm>
          </p:grpSpPr>
          <p:grpSp>
            <p:nvGrpSpPr>
              <p:cNvPr id="92" name="Group 91">
                <a:extLst>
                  <a:ext uri="{FF2B5EF4-FFF2-40B4-BE49-F238E27FC236}">
                    <a16:creationId xmlns:a16="http://schemas.microsoft.com/office/drawing/2014/main" id="{567AC3F2-5D78-456B-966F-68A131ADAF48}"/>
                  </a:ext>
                </a:extLst>
              </p:cNvPr>
              <p:cNvGrpSpPr/>
              <p:nvPr/>
            </p:nvGrpSpPr>
            <p:grpSpPr>
              <a:xfrm>
                <a:off x="227206" y="1713743"/>
                <a:ext cx="2009232" cy="1439382"/>
                <a:chOff x="227206" y="1713743"/>
                <a:chExt cx="2009232" cy="1439382"/>
              </a:xfrm>
            </p:grpSpPr>
            <p:sp>
              <p:nvSpPr>
                <p:cNvPr id="103" name="Rectangle 102">
                  <a:extLst>
                    <a:ext uri="{FF2B5EF4-FFF2-40B4-BE49-F238E27FC236}">
                      <a16:creationId xmlns:a16="http://schemas.microsoft.com/office/drawing/2014/main" id="{D272728D-2957-4FA2-967E-A14AFC1BBCB1}"/>
                    </a:ext>
                  </a:extLst>
                </p:cNvPr>
                <p:cNvSpPr/>
                <p:nvPr/>
              </p:nvSpPr>
              <p:spPr bwMode="gray">
                <a:xfrm>
                  <a:off x="247470" y="1713743"/>
                  <a:ext cx="1968704" cy="5120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14050">
                    <a:defRPr/>
                  </a:pPr>
                  <a:r>
                    <a:rPr lang="en-US" sz="1836" b="1" kern="0">
                      <a:solidFill>
                        <a:srgbClr val="0078D7"/>
                      </a:solidFill>
                      <a:latin typeface="Segoe UI"/>
                      <a:cs typeface="Segoe UI Semilight" panose="020B0402040204020203" pitchFamily="34" charset="0"/>
                    </a:rPr>
                    <a:t>Vision</a:t>
                  </a:r>
                </a:p>
              </p:txBody>
            </p:sp>
            <p:sp>
              <p:nvSpPr>
                <p:cNvPr id="108" name="Rectangle 107">
                  <a:extLst>
                    <a:ext uri="{FF2B5EF4-FFF2-40B4-BE49-F238E27FC236}">
                      <a16:creationId xmlns:a16="http://schemas.microsoft.com/office/drawing/2014/main" id="{CFBFBFB6-8957-4F8E-9EF0-931B64B8CB4D}"/>
                    </a:ext>
                  </a:extLst>
                </p:cNvPr>
                <p:cNvSpPr/>
                <p:nvPr/>
              </p:nvSpPr>
              <p:spPr>
                <a:xfrm>
                  <a:off x="227206" y="2181833"/>
                  <a:ext cx="2009232" cy="971292"/>
                </a:xfrm>
                <a:prstGeom prst="rect">
                  <a:avLst/>
                </a:prstGeom>
                <a:noFill/>
              </p:spPr>
              <p:txBody>
                <a:bodyPr wrap="square">
                  <a:spAutoFit/>
                </a:bodyPr>
                <a:lstStyle/>
                <a:p>
                  <a:pPr defTabSz="932597">
                    <a:defRPr/>
                  </a:pPr>
                  <a:r>
                    <a:rPr lang="en-US" sz="1428" kern="0">
                      <a:solidFill>
                        <a:srgbClr val="0078D7"/>
                      </a:solidFill>
                      <a:latin typeface="Segoe UI"/>
                      <a:cs typeface="Segoe UI" pitchFamily="34" charset="0"/>
                    </a:rPr>
                    <a:t>From faces to feelings, allow apps to understand images and video</a:t>
                  </a:r>
                </a:p>
              </p:txBody>
            </p:sp>
          </p:grpSp>
          <p:sp>
            <p:nvSpPr>
              <p:cNvPr id="97" name="Freeform 7">
                <a:extLst>
                  <a:ext uri="{FF2B5EF4-FFF2-40B4-BE49-F238E27FC236}">
                    <a16:creationId xmlns:a16="http://schemas.microsoft.com/office/drawing/2014/main" id="{5CFD8265-54DF-4BC6-8F34-B85FDDDD920F}"/>
                  </a:ext>
                </a:extLst>
              </p:cNvPr>
              <p:cNvSpPr>
                <a:spLocks/>
              </p:cNvSpPr>
              <p:nvPr/>
            </p:nvSpPr>
            <p:spPr bwMode="auto">
              <a:xfrm>
                <a:off x="1878733" y="3030581"/>
                <a:ext cx="130346" cy="100997"/>
              </a:xfrm>
              <a:custGeom>
                <a:avLst/>
                <a:gdLst>
                  <a:gd name="T0" fmla="*/ 0 w 167"/>
                  <a:gd name="T1" fmla="*/ 0 h 130"/>
                  <a:gd name="T2" fmla="*/ 19 w 167"/>
                  <a:gd name="T3" fmla="*/ 0 h 130"/>
                  <a:gd name="T4" fmla="*/ 19 w 167"/>
                  <a:gd name="T5" fmla="*/ 1 h 130"/>
                  <a:gd name="T6" fmla="*/ 19 w 167"/>
                  <a:gd name="T7" fmla="*/ 37 h 130"/>
                  <a:gd name="T8" fmla="*/ 40 w 167"/>
                  <a:gd name="T9" fmla="*/ 71 h 130"/>
                  <a:gd name="T10" fmla="*/ 56 w 167"/>
                  <a:gd name="T11" fmla="*/ 74 h 130"/>
                  <a:gd name="T12" fmla="*/ 112 w 167"/>
                  <a:gd name="T13" fmla="*/ 74 h 130"/>
                  <a:gd name="T14" fmla="*/ 147 w 167"/>
                  <a:gd name="T15" fmla="*/ 47 h 130"/>
                  <a:gd name="T16" fmla="*/ 148 w 167"/>
                  <a:gd name="T17" fmla="*/ 37 h 130"/>
                  <a:gd name="T18" fmla="*/ 148 w 167"/>
                  <a:gd name="T19" fmla="*/ 2 h 130"/>
                  <a:gd name="T20" fmla="*/ 148 w 167"/>
                  <a:gd name="T21" fmla="*/ 0 h 130"/>
                  <a:gd name="T22" fmla="*/ 167 w 167"/>
                  <a:gd name="T23" fmla="*/ 0 h 130"/>
                  <a:gd name="T24" fmla="*/ 167 w 167"/>
                  <a:gd name="T25" fmla="*/ 1 h 130"/>
                  <a:gd name="T26" fmla="*/ 167 w 167"/>
                  <a:gd name="T27" fmla="*/ 37 h 130"/>
                  <a:gd name="T28" fmla="*/ 138 w 167"/>
                  <a:gd name="T29" fmla="*/ 86 h 130"/>
                  <a:gd name="T30" fmla="*/ 115 w 167"/>
                  <a:gd name="T31" fmla="*/ 93 h 130"/>
                  <a:gd name="T32" fmla="*/ 94 w 167"/>
                  <a:gd name="T33" fmla="*/ 93 h 130"/>
                  <a:gd name="T34" fmla="*/ 93 w 167"/>
                  <a:gd name="T35" fmla="*/ 93 h 130"/>
                  <a:gd name="T36" fmla="*/ 93 w 167"/>
                  <a:gd name="T37" fmla="*/ 111 h 130"/>
                  <a:gd name="T38" fmla="*/ 130 w 167"/>
                  <a:gd name="T39" fmla="*/ 111 h 130"/>
                  <a:gd name="T40" fmla="*/ 130 w 167"/>
                  <a:gd name="T41" fmla="*/ 130 h 130"/>
                  <a:gd name="T42" fmla="*/ 38 w 167"/>
                  <a:gd name="T43" fmla="*/ 130 h 130"/>
                  <a:gd name="T44" fmla="*/ 38 w 167"/>
                  <a:gd name="T45" fmla="*/ 111 h 130"/>
                  <a:gd name="T46" fmla="*/ 74 w 167"/>
                  <a:gd name="T47" fmla="*/ 111 h 130"/>
                  <a:gd name="T48" fmla="*/ 74 w 167"/>
                  <a:gd name="T49" fmla="*/ 93 h 130"/>
                  <a:gd name="T50" fmla="*/ 73 w 167"/>
                  <a:gd name="T51" fmla="*/ 93 h 130"/>
                  <a:gd name="T52" fmla="*/ 56 w 167"/>
                  <a:gd name="T53" fmla="*/ 93 h 130"/>
                  <a:gd name="T54" fmla="*/ 24 w 167"/>
                  <a:gd name="T55" fmla="*/ 83 h 130"/>
                  <a:gd name="T56" fmla="*/ 2 w 167"/>
                  <a:gd name="T57" fmla="*/ 49 h 130"/>
                  <a:gd name="T58" fmla="*/ 0 w 167"/>
                  <a:gd name="T59" fmla="*/ 37 h 130"/>
                  <a:gd name="T60" fmla="*/ 0 w 167"/>
                  <a:gd name="T61" fmla="*/ 1 h 130"/>
                  <a:gd name="T62" fmla="*/ 0 w 167"/>
                  <a:gd name="T6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7" h="130">
                    <a:moveTo>
                      <a:pt x="0" y="0"/>
                    </a:moveTo>
                    <a:cubicBezTo>
                      <a:pt x="7" y="0"/>
                      <a:pt x="13" y="0"/>
                      <a:pt x="19" y="0"/>
                    </a:cubicBezTo>
                    <a:cubicBezTo>
                      <a:pt x="19" y="1"/>
                      <a:pt x="19" y="1"/>
                      <a:pt x="19" y="1"/>
                    </a:cubicBezTo>
                    <a:cubicBezTo>
                      <a:pt x="19" y="13"/>
                      <a:pt x="19" y="25"/>
                      <a:pt x="19" y="37"/>
                    </a:cubicBezTo>
                    <a:cubicBezTo>
                      <a:pt x="19" y="52"/>
                      <a:pt x="26" y="63"/>
                      <a:pt x="40" y="71"/>
                    </a:cubicBezTo>
                    <a:cubicBezTo>
                      <a:pt x="45" y="73"/>
                      <a:pt x="50" y="74"/>
                      <a:pt x="56" y="74"/>
                    </a:cubicBezTo>
                    <a:cubicBezTo>
                      <a:pt x="74" y="74"/>
                      <a:pt x="93" y="74"/>
                      <a:pt x="112" y="74"/>
                    </a:cubicBezTo>
                    <a:cubicBezTo>
                      <a:pt x="128" y="74"/>
                      <a:pt x="143" y="63"/>
                      <a:pt x="147" y="47"/>
                    </a:cubicBezTo>
                    <a:cubicBezTo>
                      <a:pt x="148" y="44"/>
                      <a:pt x="148" y="40"/>
                      <a:pt x="148" y="37"/>
                    </a:cubicBezTo>
                    <a:cubicBezTo>
                      <a:pt x="148" y="25"/>
                      <a:pt x="148" y="13"/>
                      <a:pt x="148" y="2"/>
                    </a:cubicBezTo>
                    <a:cubicBezTo>
                      <a:pt x="148" y="1"/>
                      <a:pt x="148" y="1"/>
                      <a:pt x="148" y="0"/>
                    </a:cubicBezTo>
                    <a:cubicBezTo>
                      <a:pt x="155" y="0"/>
                      <a:pt x="161" y="0"/>
                      <a:pt x="167" y="0"/>
                    </a:cubicBezTo>
                    <a:cubicBezTo>
                      <a:pt x="167" y="1"/>
                      <a:pt x="167" y="1"/>
                      <a:pt x="167" y="1"/>
                    </a:cubicBezTo>
                    <a:cubicBezTo>
                      <a:pt x="167" y="13"/>
                      <a:pt x="167" y="25"/>
                      <a:pt x="167" y="37"/>
                    </a:cubicBezTo>
                    <a:cubicBezTo>
                      <a:pt x="167" y="59"/>
                      <a:pt x="157" y="75"/>
                      <a:pt x="138" y="86"/>
                    </a:cubicBezTo>
                    <a:cubicBezTo>
                      <a:pt x="131" y="90"/>
                      <a:pt x="123" y="92"/>
                      <a:pt x="115" y="93"/>
                    </a:cubicBezTo>
                    <a:cubicBezTo>
                      <a:pt x="108" y="93"/>
                      <a:pt x="101" y="93"/>
                      <a:pt x="94" y="93"/>
                    </a:cubicBezTo>
                    <a:cubicBezTo>
                      <a:pt x="94" y="93"/>
                      <a:pt x="93" y="93"/>
                      <a:pt x="93" y="93"/>
                    </a:cubicBezTo>
                    <a:cubicBezTo>
                      <a:pt x="93" y="99"/>
                      <a:pt x="93" y="105"/>
                      <a:pt x="93" y="111"/>
                    </a:cubicBezTo>
                    <a:cubicBezTo>
                      <a:pt x="105" y="111"/>
                      <a:pt x="118" y="111"/>
                      <a:pt x="130" y="111"/>
                    </a:cubicBezTo>
                    <a:cubicBezTo>
                      <a:pt x="130" y="118"/>
                      <a:pt x="130" y="124"/>
                      <a:pt x="130" y="130"/>
                    </a:cubicBezTo>
                    <a:cubicBezTo>
                      <a:pt x="99" y="130"/>
                      <a:pt x="68" y="130"/>
                      <a:pt x="38" y="130"/>
                    </a:cubicBezTo>
                    <a:cubicBezTo>
                      <a:pt x="38" y="124"/>
                      <a:pt x="38" y="118"/>
                      <a:pt x="38" y="111"/>
                    </a:cubicBezTo>
                    <a:cubicBezTo>
                      <a:pt x="50" y="111"/>
                      <a:pt x="62" y="111"/>
                      <a:pt x="74" y="111"/>
                    </a:cubicBezTo>
                    <a:cubicBezTo>
                      <a:pt x="74" y="105"/>
                      <a:pt x="74" y="99"/>
                      <a:pt x="74" y="93"/>
                    </a:cubicBezTo>
                    <a:cubicBezTo>
                      <a:pt x="74" y="93"/>
                      <a:pt x="74" y="93"/>
                      <a:pt x="73" y="93"/>
                    </a:cubicBezTo>
                    <a:cubicBezTo>
                      <a:pt x="68" y="93"/>
                      <a:pt x="62" y="93"/>
                      <a:pt x="56" y="93"/>
                    </a:cubicBezTo>
                    <a:cubicBezTo>
                      <a:pt x="44" y="93"/>
                      <a:pt x="34" y="90"/>
                      <a:pt x="24" y="83"/>
                    </a:cubicBezTo>
                    <a:cubicBezTo>
                      <a:pt x="12" y="74"/>
                      <a:pt x="5" y="63"/>
                      <a:pt x="2" y="49"/>
                    </a:cubicBezTo>
                    <a:cubicBezTo>
                      <a:pt x="1" y="45"/>
                      <a:pt x="0" y="41"/>
                      <a:pt x="0" y="37"/>
                    </a:cubicBezTo>
                    <a:cubicBezTo>
                      <a:pt x="0" y="25"/>
                      <a:pt x="0" y="13"/>
                      <a:pt x="0" y="1"/>
                    </a:cubicBezTo>
                    <a:cubicBezTo>
                      <a:pt x="0" y="1"/>
                      <a:pt x="0" y="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sp>
        <p:nvSpPr>
          <p:cNvPr id="89" name="Rectangle 88">
            <a:extLst>
              <a:ext uri="{FF2B5EF4-FFF2-40B4-BE49-F238E27FC236}">
                <a16:creationId xmlns:a16="http://schemas.microsoft.com/office/drawing/2014/main" id="{43BDC0C8-8432-435C-95BA-1611078E7BC9}"/>
              </a:ext>
            </a:extLst>
          </p:cNvPr>
          <p:cNvSpPr/>
          <p:nvPr/>
        </p:nvSpPr>
        <p:spPr bwMode="auto">
          <a:xfrm>
            <a:off x="1220365" y="5212394"/>
            <a:ext cx="375033" cy="618528"/>
          </a:xfrm>
          <a:prstGeom prst="rect">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2198A43E-5DA0-4C05-99F6-A3837684A5BA}"/>
              </a:ext>
            </a:extLst>
          </p:cNvPr>
          <p:cNvSpPr/>
          <p:nvPr/>
        </p:nvSpPr>
        <p:spPr bwMode="auto">
          <a:xfrm>
            <a:off x="338474" y="6110494"/>
            <a:ext cx="1998323" cy="903832"/>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2" name="Picture 81">
            <a:extLst>
              <a:ext uri="{FF2B5EF4-FFF2-40B4-BE49-F238E27FC236}">
                <a16:creationId xmlns:a16="http://schemas.microsoft.com/office/drawing/2014/main" id="{BEE72FE8-D285-4D1A-9BA9-00E15D1B892A}"/>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69689" y="6274813"/>
            <a:ext cx="1512568" cy="572386"/>
          </a:xfrm>
          <a:prstGeom prst="rect">
            <a:avLst/>
          </a:prstGeom>
          <a:noFill/>
          <a:ln>
            <a:noFill/>
          </a:ln>
        </p:spPr>
      </p:pic>
      <p:pic>
        <p:nvPicPr>
          <p:cNvPr id="4" name="Picture 3">
            <a:extLst>
              <a:ext uri="{FF2B5EF4-FFF2-40B4-BE49-F238E27FC236}">
                <a16:creationId xmlns:a16="http://schemas.microsoft.com/office/drawing/2014/main" id="{C3D7EB88-22AB-400D-841B-BCB0C9FBFEA9}"/>
              </a:ext>
            </a:extLst>
          </p:cNvPr>
          <p:cNvPicPr>
            <a:picLocks noChangeAspect="1"/>
          </p:cNvPicPr>
          <p:nvPr/>
        </p:nvPicPr>
        <p:blipFill rotWithShape="1">
          <a:blip r:embed="rId8"/>
          <a:srcRect l="20518" r="17140"/>
          <a:stretch/>
        </p:blipFill>
        <p:spPr>
          <a:xfrm>
            <a:off x="2621156" y="4360496"/>
            <a:ext cx="2252412" cy="2689181"/>
          </a:xfrm>
          <a:prstGeom prst="rect">
            <a:avLst/>
          </a:prstGeom>
        </p:spPr>
      </p:pic>
    </p:spTree>
    <p:extLst>
      <p:ext uri="{BB962C8B-B14F-4D97-AF65-F5344CB8AC3E}">
        <p14:creationId xmlns:p14="http://schemas.microsoft.com/office/powerpoint/2010/main" val="106409511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Simplify </a:t>
            </a:r>
            <a:r>
              <a:rPr lang="en-US" err="1"/>
              <a:t>IoT</a:t>
            </a:r>
            <a:r>
              <a:rPr lang="en-US"/>
              <a:t> with preconfigured solutions</a:t>
            </a:r>
          </a:p>
        </p:txBody>
      </p:sp>
      <p:grpSp>
        <p:nvGrpSpPr>
          <p:cNvPr id="2" name="Group 1"/>
          <p:cNvGrpSpPr/>
          <p:nvPr/>
        </p:nvGrpSpPr>
        <p:grpSpPr>
          <a:xfrm>
            <a:off x="460945" y="2287800"/>
            <a:ext cx="6035542" cy="4352782"/>
            <a:chOff x="451083" y="2243145"/>
            <a:chExt cx="5917735" cy="4267821"/>
          </a:xfrm>
        </p:grpSpPr>
        <p:sp>
          <p:nvSpPr>
            <p:cNvPr id="400" name="Oval 399"/>
            <p:cNvSpPr/>
            <p:nvPr/>
          </p:nvSpPr>
          <p:spPr bwMode="auto">
            <a:xfrm>
              <a:off x="2583745" y="3702001"/>
              <a:ext cx="1162580" cy="1162580"/>
            </a:xfrm>
            <a:prstGeom prst="ellipse">
              <a:avLst/>
            </a:prstGeom>
            <a:solidFill>
              <a:schemeClr val="tx2">
                <a:alpha val="18039"/>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err="1">
                <a:solidFill>
                  <a:srgbClr val="0078D7"/>
                </a:solidFill>
                <a:latin typeface="Segoe UI Semilight"/>
                <a:ea typeface="Segoe UI" pitchFamily="34" charset="0"/>
                <a:cs typeface="Segoe UI" pitchFamily="34" charset="0"/>
              </a:endParaRPr>
            </a:p>
          </p:txBody>
        </p:sp>
        <p:sp>
          <p:nvSpPr>
            <p:cNvPr id="401" name="Oval 400"/>
            <p:cNvSpPr/>
            <p:nvPr/>
          </p:nvSpPr>
          <p:spPr bwMode="auto">
            <a:xfrm>
              <a:off x="2700511" y="3818264"/>
              <a:ext cx="928547" cy="92854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18" err="1">
                <a:solidFill>
                  <a:srgbClr val="0078D7"/>
                </a:solidFill>
                <a:latin typeface="Segoe UI Semilight"/>
                <a:ea typeface="Segoe UI" pitchFamily="34" charset="0"/>
                <a:cs typeface="Segoe UI" pitchFamily="34" charset="0"/>
              </a:endParaRPr>
            </a:p>
          </p:txBody>
        </p:sp>
        <p:sp>
          <p:nvSpPr>
            <p:cNvPr id="398" name="TextBox 397"/>
            <p:cNvSpPr txBox="1"/>
            <p:nvPr/>
          </p:nvSpPr>
          <p:spPr>
            <a:xfrm>
              <a:off x="2948927" y="4519785"/>
              <a:ext cx="448549" cy="169534"/>
            </a:xfrm>
            <a:prstGeom prst="rect">
              <a:avLst/>
            </a:prstGeom>
            <a:noFill/>
          </p:spPr>
          <p:txBody>
            <a:bodyPr wrap="square" lIns="0" tIns="0" rIns="0" bIns="0" rtlCol="0" anchor="ctr">
              <a:spAutoFit/>
            </a:bodyPr>
            <a:lstStyle/>
            <a:p>
              <a:pPr algn="ctr" defTabSz="932384">
                <a:lnSpc>
                  <a:spcPct val="90000"/>
                </a:lnSpc>
                <a:spcAft>
                  <a:spcPts val="600"/>
                </a:spcAft>
                <a:defRPr/>
              </a:pPr>
              <a:r>
                <a:rPr lang="en-US" sz="1224">
                  <a:solidFill>
                    <a:srgbClr val="FFFFFF"/>
                  </a:solidFill>
                  <a:latin typeface="Segoe UI"/>
                </a:rPr>
                <a:t>IoT</a:t>
              </a:r>
            </a:p>
          </p:txBody>
        </p:sp>
        <p:sp>
          <p:nvSpPr>
            <p:cNvPr id="404" name="TextBox 403"/>
            <p:cNvSpPr txBox="1"/>
            <p:nvPr/>
          </p:nvSpPr>
          <p:spPr>
            <a:xfrm>
              <a:off x="2280596" y="3480004"/>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Auto</a:t>
              </a:r>
            </a:p>
          </p:txBody>
        </p:sp>
        <p:sp>
          <p:nvSpPr>
            <p:cNvPr id="407" name="TextBox 406"/>
            <p:cNvSpPr txBox="1"/>
            <p:nvPr/>
          </p:nvSpPr>
          <p:spPr>
            <a:xfrm>
              <a:off x="486792" y="2668763"/>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Street sweepers</a:t>
              </a:r>
            </a:p>
          </p:txBody>
        </p:sp>
        <p:sp>
          <p:nvSpPr>
            <p:cNvPr id="413" name="TextBox 412"/>
            <p:cNvSpPr txBox="1"/>
            <p:nvPr/>
          </p:nvSpPr>
          <p:spPr>
            <a:xfrm>
              <a:off x="487460" y="3696611"/>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Aircraft</a:t>
              </a:r>
            </a:p>
          </p:txBody>
        </p:sp>
        <p:sp>
          <p:nvSpPr>
            <p:cNvPr id="415" name="Rectangle 414"/>
            <p:cNvSpPr/>
            <p:nvPr/>
          </p:nvSpPr>
          <p:spPr>
            <a:xfrm>
              <a:off x="464372" y="4587540"/>
              <a:ext cx="821512" cy="273837"/>
            </a:xfrm>
            <a:prstGeom prst="rect">
              <a:avLst/>
            </a:prstGeom>
          </p:spPr>
          <p:txBody>
            <a:bodyPr wrap="square" anchor="ctr">
              <a:noAutofit/>
            </a:bodyPr>
            <a:lstStyle/>
            <a:p>
              <a:pPr algn="ctr" defTabSz="932418">
                <a:defRPr/>
              </a:pPr>
              <a:r>
                <a:rPr lang="en-US" sz="1020" kern="0">
                  <a:solidFill>
                    <a:srgbClr val="0078D7"/>
                  </a:solidFill>
                  <a:latin typeface="Segoe UI"/>
                </a:rPr>
                <a:t>Dogs</a:t>
              </a:r>
            </a:p>
          </p:txBody>
        </p:sp>
        <p:sp>
          <p:nvSpPr>
            <p:cNvPr id="418" name="Rectangle 417"/>
            <p:cNvSpPr/>
            <p:nvPr/>
          </p:nvSpPr>
          <p:spPr>
            <a:xfrm>
              <a:off x="1394401" y="4248748"/>
              <a:ext cx="821512" cy="273837"/>
            </a:xfrm>
            <a:prstGeom prst="rect">
              <a:avLst/>
            </a:prstGeom>
          </p:spPr>
          <p:txBody>
            <a:bodyPr wrap="square" anchor="ctr">
              <a:noAutofit/>
            </a:bodyPr>
            <a:lstStyle/>
            <a:p>
              <a:pPr algn="ctr" defTabSz="932384">
                <a:lnSpc>
                  <a:spcPct val="90000"/>
                </a:lnSpc>
                <a:spcAft>
                  <a:spcPts val="600"/>
                </a:spcAft>
                <a:defRPr/>
              </a:pPr>
              <a:r>
                <a:rPr lang="en-US" sz="1020" kern="0">
                  <a:solidFill>
                    <a:srgbClr val="0078D7"/>
                  </a:solidFill>
                  <a:latin typeface="Segoe UI"/>
                </a:rPr>
                <a:t>Power plant</a:t>
              </a:r>
            </a:p>
          </p:txBody>
        </p:sp>
        <p:sp>
          <p:nvSpPr>
            <p:cNvPr id="428" name="Rectangle 427"/>
            <p:cNvSpPr/>
            <p:nvPr/>
          </p:nvSpPr>
          <p:spPr>
            <a:xfrm>
              <a:off x="2168281"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84" fontAlgn="base">
                <a:lnSpc>
                  <a:spcPct val="90000"/>
                </a:lnSpc>
                <a:spcBef>
                  <a:spcPct val="0"/>
                </a:spcBef>
                <a:spcAft>
                  <a:spcPts val="600"/>
                </a:spcAft>
                <a:defRPr/>
              </a:pPr>
              <a:r>
                <a:rPr lang="en-US" sz="1020" kern="0">
                  <a:solidFill>
                    <a:srgbClr val="0078D7"/>
                  </a:solidFill>
                  <a:latin typeface="Segoe UI"/>
                </a:rPr>
                <a:t>Buses</a:t>
              </a:r>
            </a:p>
          </p:txBody>
        </p:sp>
        <p:sp>
          <p:nvSpPr>
            <p:cNvPr id="432" name="TextBox 431"/>
            <p:cNvSpPr txBox="1"/>
            <p:nvPr/>
          </p:nvSpPr>
          <p:spPr>
            <a:xfrm>
              <a:off x="451083" y="5714005"/>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Elevators</a:t>
              </a:r>
            </a:p>
          </p:txBody>
        </p:sp>
        <p:sp>
          <p:nvSpPr>
            <p:cNvPr id="441" name="Rectangle 440"/>
            <p:cNvSpPr/>
            <p:nvPr/>
          </p:nvSpPr>
          <p:spPr>
            <a:xfrm>
              <a:off x="1358989" y="5156803"/>
              <a:ext cx="821512" cy="273837"/>
            </a:xfrm>
            <a:prstGeom prst="rect">
              <a:avLst/>
            </a:prstGeom>
          </p:spPr>
          <p:txBody>
            <a:bodyPr wrap="square" anchor="ctr">
              <a:noAutofit/>
            </a:bodyPr>
            <a:lstStyle/>
            <a:p>
              <a:pPr algn="ctr" defTabSz="932418">
                <a:defRPr/>
              </a:pPr>
              <a:r>
                <a:rPr lang="en-US" sz="1020" kern="0">
                  <a:solidFill>
                    <a:srgbClr val="0078D7"/>
                  </a:solidFill>
                  <a:latin typeface="Segoe UI"/>
                </a:rPr>
                <a:t>Trucks</a:t>
              </a:r>
            </a:p>
          </p:txBody>
        </p:sp>
        <p:sp>
          <p:nvSpPr>
            <p:cNvPr id="445" name="Rectangle 444"/>
            <p:cNvSpPr/>
            <p:nvPr/>
          </p:nvSpPr>
          <p:spPr>
            <a:xfrm>
              <a:off x="2156431" y="5455321"/>
              <a:ext cx="1000211" cy="273837"/>
            </a:xfrm>
            <a:prstGeom prst="rect">
              <a:avLst/>
            </a:prstGeom>
          </p:spPr>
          <p:txBody>
            <a:bodyPr wrap="square" anchor="ctr">
              <a:noAutofit/>
            </a:bodyPr>
            <a:lstStyle/>
            <a:p>
              <a:pPr marL="0" lvl="1" algn="ctr" defTabSz="932384" fontAlgn="base">
                <a:lnSpc>
                  <a:spcPct val="90000"/>
                </a:lnSpc>
                <a:spcBef>
                  <a:spcPct val="0"/>
                </a:spcBef>
                <a:spcAft>
                  <a:spcPts val="600"/>
                </a:spcAft>
                <a:defRPr/>
              </a:pPr>
              <a:r>
                <a:rPr lang="en-US" sz="1020" kern="0">
                  <a:solidFill>
                    <a:srgbClr val="0078D7"/>
                  </a:solidFill>
                  <a:latin typeface="Segoe UI"/>
                </a:rPr>
                <a:t>Oil distribution</a:t>
              </a:r>
            </a:p>
          </p:txBody>
        </p:sp>
        <p:sp>
          <p:nvSpPr>
            <p:cNvPr id="448" name="TextBox 447"/>
            <p:cNvSpPr txBox="1"/>
            <p:nvPr/>
          </p:nvSpPr>
          <p:spPr>
            <a:xfrm>
              <a:off x="1397215" y="3240222"/>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Postboxes</a:t>
              </a:r>
            </a:p>
          </p:txBody>
        </p:sp>
        <p:sp>
          <p:nvSpPr>
            <p:cNvPr id="452" name="TextBox 451"/>
            <p:cNvSpPr txBox="1"/>
            <p:nvPr/>
          </p:nvSpPr>
          <p:spPr>
            <a:xfrm>
              <a:off x="1223188" y="6158222"/>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Smart meters</a:t>
              </a:r>
            </a:p>
          </p:txBody>
        </p:sp>
        <p:sp>
          <p:nvSpPr>
            <p:cNvPr id="460" name="TextBox 459"/>
            <p:cNvSpPr txBox="1"/>
            <p:nvPr/>
          </p:nvSpPr>
          <p:spPr>
            <a:xfrm>
              <a:off x="2799078" y="6152437"/>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Surveillance</a:t>
              </a:r>
            </a:p>
          </p:txBody>
        </p:sp>
        <p:sp>
          <p:nvSpPr>
            <p:cNvPr id="10" name="Freeform 5"/>
            <p:cNvSpPr>
              <a:spLocks noEditPoints="1"/>
            </p:cNvSpPr>
            <p:nvPr/>
          </p:nvSpPr>
          <p:spPr bwMode="auto">
            <a:xfrm>
              <a:off x="2417897" y="2292640"/>
              <a:ext cx="348966" cy="340445"/>
            </a:xfrm>
            <a:custGeom>
              <a:avLst/>
              <a:gdLst>
                <a:gd name="T0" fmla="*/ 220 w 320"/>
                <a:gd name="T1" fmla="*/ 39 h 312"/>
                <a:gd name="T2" fmla="*/ 100 w 320"/>
                <a:gd name="T3" fmla="*/ 59 h 312"/>
                <a:gd name="T4" fmla="*/ 260 w 320"/>
                <a:gd name="T5" fmla="*/ 215 h 312"/>
                <a:gd name="T6" fmla="*/ 220 w 320"/>
                <a:gd name="T7" fmla="*/ 195 h 312"/>
                <a:gd name="T8" fmla="*/ 260 w 320"/>
                <a:gd name="T9" fmla="*/ 215 h 312"/>
                <a:gd name="T10" fmla="*/ 60 w 320"/>
                <a:gd name="T11" fmla="*/ 215 h 312"/>
                <a:gd name="T12" fmla="*/ 100 w 320"/>
                <a:gd name="T13" fmla="*/ 195 h 312"/>
                <a:gd name="T14" fmla="*/ 280 w 320"/>
                <a:gd name="T15" fmla="*/ 78 h 312"/>
                <a:gd name="T16" fmla="*/ 40 w 320"/>
                <a:gd name="T17" fmla="*/ 30 h 312"/>
                <a:gd name="T18" fmla="*/ 270 w 320"/>
                <a:gd name="T19" fmla="*/ 20 h 312"/>
                <a:gd name="T20" fmla="*/ 280 w 320"/>
                <a:gd name="T21" fmla="*/ 78 h 312"/>
                <a:gd name="T22" fmla="*/ 170 w 320"/>
                <a:gd name="T23" fmla="*/ 156 h 312"/>
                <a:gd name="T24" fmla="*/ 280 w 320"/>
                <a:gd name="T25" fmla="*/ 98 h 312"/>
                <a:gd name="T26" fmla="*/ 280 w 320"/>
                <a:gd name="T27" fmla="*/ 234 h 312"/>
                <a:gd name="T28" fmla="*/ 40 w 320"/>
                <a:gd name="T29" fmla="*/ 176 h 312"/>
                <a:gd name="T30" fmla="*/ 280 w 320"/>
                <a:gd name="T31" fmla="*/ 234 h 312"/>
                <a:gd name="T32" fmla="*/ 40 w 320"/>
                <a:gd name="T33" fmla="*/ 273 h 312"/>
                <a:gd name="T34" fmla="*/ 280 w 320"/>
                <a:gd name="T35" fmla="*/ 254 h 312"/>
                <a:gd name="T36" fmla="*/ 40 w 320"/>
                <a:gd name="T37" fmla="*/ 98 h 312"/>
                <a:gd name="T38" fmla="*/ 150 w 320"/>
                <a:gd name="T39" fmla="*/ 156 h 312"/>
                <a:gd name="T40" fmla="*/ 40 w 320"/>
                <a:gd name="T41" fmla="*/ 98 h 312"/>
                <a:gd name="T42" fmla="*/ 50 w 320"/>
                <a:gd name="T43" fmla="*/ 0 h 312"/>
                <a:gd name="T44" fmla="*/ 20 w 320"/>
                <a:gd name="T45" fmla="*/ 78 h 312"/>
                <a:gd name="T46" fmla="*/ 0 w 320"/>
                <a:gd name="T47" fmla="*/ 117 h 312"/>
                <a:gd name="T48" fmla="*/ 20 w 320"/>
                <a:gd name="T49" fmla="*/ 293 h 312"/>
                <a:gd name="T50" fmla="*/ 40 w 320"/>
                <a:gd name="T51" fmla="*/ 312 h 312"/>
                <a:gd name="T52" fmla="*/ 100 w 320"/>
                <a:gd name="T53" fmla="*/ 293 h 312"/>
                <a:gd name="T54" fmla="*/ 220 w 320"/>
                <a:gd name="T55" fmla="*/ 312 h 312"/>
                <a:gd name="T56" fmla="*/ 280 w 320"/>
                <a:gd name="T57" fmla="*/ 293 h 312"/>
                <a:gd name="T58" fmla="*/ 300 w 320"/>
                <a:gd name="T59" fmla="*/ 117 h 312"/>
                <a:gd name="T60" fmla="*/ 320 w 320"/>
                <a:gd name="T61" fmla="*/ 78 h 312"/>
                <a:gd name="T62" fmla="*/ 300 w 320"/>
                <a:gd name="T63" fmla="*/ 3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312">
                  <a:moveTo>
                    <a:pt x="100" y="39"/>
                  </a:moveTo>
                  <a:cubicBezTo>
                    <a:pt x="220" y="39"/>
                    <a:pt x="220" y="39"/>
                    <a:pt x="220" y="39"/>
                  </a:cubicBezTo>
                  <a:cubicBezTo>
                    <a:pt x="220" y="59"/>
                    <a:pt x="220" y="59"/>
                    <a:pt x="220" y="59"/>
                  </a:cubicBezTo>
                  <a:cubicBezTo>
                    <a:pt x="100" y="59"/>
                    <a:pt x="100" y="59"/>
                    <a:pt x="100" y="59"/>
                  </a:cubicBezTo>
                  <a:lnTo>
                    <a:pt x="100" y="39"/>
                  </a:lnTo>
                  <a:close/>
                  <a:moveTo>
                    <a:pt x="260" y="215"/>
                  </a:moveTo>
                  <a:cubicBezTo>
                    <a:pt x="220" y="215"/>
                    <a:pt x="220" y="215"/>
                    <a:pt x="220" y="215"/>
                  </a:cubicBezTo>
                  <a:cubicBezTo>
                    <a:pt x="220" y="195"/>
                    <a:pt x="220" y="195"/>
                    <a:pt x="220" y="195"/>
                  </a:cubicBezTo>
                  <a:cubicBezTo>
                    <a:pt x="260" y="195"/>
                    <a:pt x="260" y="195"/>
                    <a:pt x="260" y="195"/>
                  </a:cubicBezTo>
                  <a:lnTo>
                    <a:pt x="260" y="215"/>
                  </a:lnTo>
                  <a:close/>
                  <a:moveTo>
                    <a:pt x="100" y="215"/>
                  </a:moveTo>
                  <a:cubicBezTo>
                    <a:pt x="60" y="215"/>
                    <a:pt x="60" y="215"/>
                    <a:pt x="60" y="215"/>
                  </a:cubicBezTo>
                  <a:cubicBezTo>
                    <a:pt x="60" y="195"/>
                    <a:pt x="60" y="195"/>
                    <a:pt x="60" y="195"/>
                  </a:cubicBezTo>
                  <a:cubicBezTo>
                    <a:pt x="100" y="195"/>
                    <a:pt x="100" y="195"/>
                    <a:pt x="100" y="195"/>
                  </a:cubicBezTo>
                  <a:lnTo>
                    <a:pt x="100" y="215"/>
                  </a:lnTo>
                  <a:close/>
                  <a:moveTo>
                    <a:pt x="280" y="78"/>
                  </a:moveTo>
                  <a:cubicBezTo>
                    <a:pt x="40" y="78"/>
                    <a:pt x="40" y="78"/>
                    <a:pt x="40" y="78"/>
                  </a:cubicBezTo>
                  <a:cubicBezTo>
                    <a:pt x="40" y="30"/>
                    <a:pt x="40" y="30"/>
                    <a:pt x="40" y="30"/>
                  </a:cubicBezTo>
                  <a:cubicBezTo>
                    <a:pt x="40" y="22"/>
                    <a:pt x="45" y="20"/>
                    <a:pt x="50" y="20"/>
                  </a:cubicBezTo>
                  <a:cubicBezTo>
                    <a:pt x="270" y="20"/>
                    <a:pt x="270" y="20"/>
                    <a:pt x="270" y="20"/>
                  </a:cubicBezTo>
                  <a:cubicBezTo>
                    <a:pt x="275" y="20"/>
                    <a:pt x="280" y="22"/>
                    <a:pt x="280" y="30"/>
                  </a:cubicBezTo>
                  <a:lnTo>
                    <a:pt x="280" y="78"/>
                  </a:lnTo>
                  <a:close/>
                  <a:moveTo>
                    <a:pt x="280" y="156"/>
                  </a:moveTo>
                  <a:cubicBezTo>
                    <a:pt x="170" y="156"/>
                    <a:pt x="170" y="156"/>
                    <a:pt x="170" y="156"/>
                  </a:cubicBezTo>
                  <a:cubicBezTo>
                    <a:pt x="170" y="98"/>
                    <a:pt x="170" y="98"/>
                    <a:pt x="170" y="98"/>
                  </a:cubicBezTo>
                  <a:cubicBezTo>
                    <a:pt x="280" y="98"/>
                    <a:pt x="280" y="98"/>
                    <a:pt x="280" y="98"/>
                  </a:cubicBezTo>
                  <a:lnTo>
                    <a:pt x="280" y="156"/>
                  </a:lnTo>
                  <a:close/>
                  <a:moveTo>
                    <a:pt x="280" y="234"/>
                  </a:moveTo>
                  <a:cubicBezTo>
                    <a:pt x="40" y="234"/>
                    <a:pt x="40" y="234"/>
                    <a:pt x="40" y="234"/>
                  </a:cubicBezTo>
                  <a:cubicBezTo>
                    <a:pt x="40" y="176"/>
                    <a:pt x="40" y="176"/>
                    <a:pt x="40" y="176"/>
                  </a:cubicBezTo>
                  <a:cubicBezTo>
                    <a:pt x="280" y="176"/>
                    <a:pt x="280" y="176"/>
                    <a:pt x="280" y="176"/>
                  </a:cubicBezTo>
                  <a:lnTo>
                    <a:pt x="280" y="234"/>
                  </a:lnTo>
                  <a:close/>
                  <a:moveTo>
                    <a:pt x="280" y="273"/>
                  </a:moveTo>
                  <a:cubicBezTo>
                    <a:pt x="40" y="273"/>
                    <a:pt x="40" y="273"/>
                    <a:pt x="40" y="273"/>
                  </a:cubicBezTo>
                  <a:cubicBezTo>
                    <a:pt x="40" y="254"/>
                    <a:pt x="40" y="254"/>
                    <a:pt x="40" y="254"/>
                  </a:cubicBezTo>
                  <a:cubicBezTo>
                    <a:pt x="280" y="254"/>
                    <a:pt x="280" y="254"/>
                    <a:pt x="280" y="254"/>
                  </a:cubicBezTo>
                  <a:lnTo>
                    <a:pt x="280" y="273"/>
                  </a:lnTo>
                  <a:close/>
                  <a:moveTo>
                    <a:pt x="40" y="98"/>
                  </a:moveTo>
                  <a:cubicBezTo>
                    <a:pt x="150" y="98"/>
                    <a:pt x="150" y="98"/>
                    <a:pt x="150" y="98"/>
                  </a:cubicBezTo>
                  <a:cubicBezTo>
                    <a:pt x="150" y="156"/>
                    <a:pt x="150" y="156"/>
                    <a:pt x="150" y="156"/>
                  </a:cubicBezTo>
                  <a:cubicBezTo>
                    <a:pt x="40" y="156"/>
                    <a:pt x="40" y="156"/>
                    <a:pt x="40" y="156"/>
                  </a:cubicBezTo>
                  <a:lnTo>
                    <a:pt x="40" y="98"/>
                  </a:lnTo>
                  <a:close/>
                  <a:moveTo>
                    <a:pt x="270" y="0"/>
                  </a:moveTo>
                  <a:cubicBezTo>
                    <a:pt x="50" y="0"/>
                    <a:pt x="50" y="0"/>
                    <a:pt x="50" y="0"/>
                  </a:cubicBezTo>
                  <a:cubicBezTo>
                    <a:pt x="35" y="0"/>
                    <a:pt x="20" y="13"/>
                    <a:pt x="20" y="30"/>
                  </a:cubicBezTo>
                  <a:cubicBezTo>
                    <a:pt x="20" y="78"/>
                    <a:pt x="20" y="78"/>
                    <a:pt x="20" y="78"/>
                  </a:cubicBezTo>
                  <a:cubicBezTo>
                    <a:pt x="0" y="78"/>
                    <a:pt x="0" y="78"/>
                    <a:pt x="0" y="78"/>
                  </a:cubicBezTo>
                  <a:cubicBezTo>
                    <a:pt x="0" y="117"/>
                    <a:pt x="0" y="117"/>
                    <a:pt x="0" y="117"/>
                  </a:cubicBezTo>
                  <a:cubicBezTo>
                    <a:pt x="20" y="117"/>
                    <a:pt x="20" y="117"/>
                    <a:pt x="20" y="117"/>
                  </a:cubicBezTo>
                  <a:cubicBezTo>
                    <a:pt x="20" y="293"/>
                    <a:pt x="20" y="293"/>
                    <a:pt x="20" y="293"/>
                  </a:cubicBezTo>
                  <a:cubicBezTo>
                    <a:pt x="40" y="293"/>
                    <a:pt x="40" y="293"/>
                    <a:pt x="40" y="293"/>
                  </a:cubicBezTo>
                  <a:cubicBezTo>
                    <a:pt x="40" y="312"/>
                    <a:pt x="40" y="312"/>
                    <a:pt x="40" y="312"/>
                  </a:cubicBezTo>
                  <a:cubicBezTo>
                    <a:pt x="100" y="312"/>
                    <a:pt x="100" y="312"/>
                    <a:pt x="100" y="312"/>
                  </a:cubicBezTo>
                  <a:cubicBezTo>
                    <a:pt x="100" y="293"/>
                    <a:pt x="100" y="293"/>
                    <a:pt x="100" y="293"/>
                  </a:cubicBezTo>
                  <a:cubicBezTo>
                    <a:pt x="220" y="293"/>
                    <a:pt x="220" y="293"/>
                    <a:pt x="220" y="293"/>
                  </a:cubicBezTo>
                  <a:cubicBezTo>
                    <a:pt x="220" y="312"/>
                    <a:pt x="220" y="312"/>
                    <a:pt x="220" y="312"/>
                  </a:cubicBezTo>
                  <a:cubicBezTo>
                    <a:pt x="280" y="312"/>
                    <a:pt x="280" y="312"/>
                    <a:pt x="280" y="312"/>
                  </a:cubicBezTo>
                  <a:cubicBezTo>
                    <a:pt x="280" y="293"/>
                    <a:pt x="280" y="293"/>
                    <a:pt x="280" y="293"/>
                  </a:cubicBezTo>
                  <a:cubicBezTo>
                    <a:pt x="300" y="293"/>
                    <a:pt x="300" y="293"/>
                    <a:pt x="300" y="293"/>
                  </a:cubicBezTo>
                  <a:cubicBezTo>
                    <a:pt x="300" y="117"/>
                    <a:pt x="300" y="117"/>
                    <a:pt x="300" y="117"/>
                  </a:cubicBezTo>
                  <a:cubicBezTo>
                    <a:pt x="320" y="117"/>
                    <a:pt x="320" y="117"/>
                    <a:pt x="320" y="117"/>
                  </a:cubicBezTo>
                  <a:cubicBezTo>
                    <a:pt x="320" y="78"/>
                    <a:pt x="320" y="78"/>
                    <a:pt x="320" y="78"/>
                  </a:cubicBezTo>
                  <a:cubicBezTo>
                    <a:pt x="300" y="78"/>
                    <a:pt x="300" y="78"/>
                    <a:pt x="300" y="78"/>
                  </a:cubicBezTo>
                  <a:cubicBezTo>
                    <a:pt x="300" y="30"/>
                    <a:pt x="300" y="30"/>
                    <a:pt x="300" y="30"/>
                  </a:cubicBezTo>
                  <a:cubicBezTo>
                    <a:pt x="300" y="13"/>
                    <a:pt x="288" y="0"/>
                    <a:pt x="270" y="0"/>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14" name="Freeform 9"/>
            <p:cNvSpPr>
              <a:spLocks noEditPoints="1"/>
            </p:cNvSpPr>
            <p:nvPr/>
          </p:nvSpPr>
          <p:spPr bwMode="auto">
            <a:xfrm>
              <a:off x="1666625" y="2872805"/>
              <a:ext cx="352704" cy="353546"/>
            </a:xfrm>
            <a:custGeom>
              <a:avLst/>
              <a:gdLst>
                <a:gd name="T0" fmla="*/ 117 w 311"/>
                <a:gd name="T1" fmla="*/ 78 h 312"/>
                <a:gd name="T2" fmla="*/ 117 w 311"/>
                <a:gd name="T3" fmla="*/ 97 h 312"/>
                <a:gd name="T4" fmla="*/ 78 w 311"/>
                <a:gd name="T5" fmla="*/ 97 h 312"/>
                <a:gd name="T6" fmla="*/ 78 w 311"/>
                <a:gd name="T7" fmla="*/ 117 h 312"/>
                <a:gd name="T8" fmla="*/ 58 w 311"/>
                <a:gd name="T9" fmla="*/ 117 h 312"/>
                <a:gd name="T10" fmla="*/ 58 w 311"/>
                <a:gd name="T11" fmla="*/ 78 h 312"/>
                <a:gd name="T12" fmla="*/ 117 w 311"/>
                <a:gd name="T13" fmla="*/ 78 h 312"/>
                <a:gd name="T14" fmla="*/ 175 w 311"/>
                <a:gd name="T15" fmla="*/ 205 h 312"/>
                <a:gd name="T16" fmla="*/ 175 w 311"/>
                <a:gd name="T17" fmla="*/ 122 h 312"/>
                <a:gd name="T18" fmla="*/ 214 w 311"/>
                <a:gd name="T19" fmla="*/ 146 h 312"/>
                <a:gd name="T20" fmla="*/ 292 w 311"/>
                <a:gd name="T21" fmla="*/ 95 h 312"/>
                <a:gd name="T22" fmla="*/ 292 w 311"/>
                <a:gd name="T23" fmla="*/ 205 h 312"/>
                <a:gd name="T24" fmla="*/ 175 w 311"/>
                <a:gd name="T25" fmla="*/ 205 h 312"/>
                <a:gd name="T26" fmla="*/ 19 w 311"/>
                <a:gd name="T27" fmla="*/ 68 h 312"/>
                <a:gd name="T28" fmla="*/ 68 w 311"/>
                <a:gd name="T29" fmla="*/ 19 h 312"/>
                <a:gd name="T30" fmla="*/ 177 w 311"/>
                <a:gd name="T31" fmla="*/ 19 h 312"/>
                <a:gd name="T32" fmla="*/ 156 w 311"/>
                <a:gd name="T33" fmla="*/ 68 h 312"/>
                <a:gd name="T34" fmla="*/ 156 w 311"/>
                <a:gd name="T35" fmla="*/ 205 h 312"/>
                <a:gd name="T36" fmla="*/ 19 w 311"/>
                <a:gd name="T37" fmla="*/ 205 h 312"/>
                <a:gd name="T38" fmla="*/ 19 w 311"/>
                <a:gd name="T39" fmla="*/ 68 h 312"/>
                <a:gd name="T40" fmla="*/ 175 w 311"/>
                <a:gd name="T41" fmla="*/ 88 h 312"/>
                <a:gd name="T42" fmla="*/ 270 w 311"/>
                <a:gd name="T43" fmla="*/ 88 h 312"/>
                <a:gd name="T44" fmla="*/ 214 w 311"/>
                <a:gd name="T45" fmla="*/ 124 h 312"/>
                <a:gd name="T46" fmla="*/ 175 w 311"/>
                <a:gd name="T47" fmla="*/ 97 h 312"/>
                <a:gd name="T48" fmla="*/ 175 w 311"/>
                <a:gd name="T49" fmla="*/ 88 h 312"/>
                <a:gd name="T50" fmla="*/ 272 w 311"/>
                <a:gd name="T51" fmla="*/ 68 h 312"/>
                <a:gd name="T52" fmla="*/ 175 w 311"/>
                <a:gd name="T53" fmla="*/ 68 h 312"/>
                <a:gd name="T54" fmla="*/ 224 w 311"/>
                <a:gd name="T55" fmla="*/ 19 h 312"/>
                <a:gd name="T56" fmla="*/ 272 w 311"/>
                <a:gd name="T57" fmla="*/ 68 h 312"/>
                <a:gd name="T58" fmla="*/ 224 w 311"/>
                <a:gd name="T59" fmla="*/ 0 h 312"/>
                <a:gd name="T60" fmla="*/ 68 w 311"/>
                <a:gd name="T61" fmla="*/ 0 h 312"/>
                <a:gd name="T62" fmla="*/ 0 w 311"/>
                <a:gd name="T63" fmla="*/ 68 h 312"/>
                <a:gd name="T64" fmla="*/ 0 w 311"/>
                <a:gd name="T65" fmla="*/ 224 h 312"/>
                <a:gd name="T66" fmla="*/ 117 w 311"/>
                <a:gd name="T67" fmla="*/ 224 h 312"/>
                <a:gd name="T68" fmla="*/ 117 w 311"/>
                <a:gd name="T69" fmla="*/ 312 h 312"/>
                <a:gd name="T70" fmla="*/ 136 w 311"/>
                <a:gd name="T71" fmla="*/ 312 h 312"/>
                <a:gd name="T72" fmla="*/ 136 w 311"/>
                <a:gd name="T73" fmla="*/ 224 h 312"/>
                <a:gd name="T74" fmla="*/ 311 w 311"/>
                <a:gd name="T75" fmla="*/ 224 h 312"/>
                <a:gd name="T76" fmla="*/ 311 w 311"/>
                <a:gd name="T77" fmla="*/ 68 h 312"/>
                <a:gd name="T78" fmla="*/ 292 w 311"/>
                <a:gd name="T79" fmla="*/ 68 h 312"/>
                <a:gd name="T80" fmla="*/ 224 w 311"/>
                <a:gd name="T81"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1" h="312">
                  <a:moveTo>
                    <a:pt x="117" y="78"/>
                  </a:moveTo>
                  <a:cubicBezTo>
                    <a:pt x="117" y="97"/>
                    <a:pt x="117" y="97"/>
                    <a:pt x="117" y="97"/>
                  </a:cubicBezTo>
                  <a:cubicBezTo>
                    <a:pt x="78" y="97"/>
                    <a:pt x="78" y="97"/>
                    <a:pt x="78" y="97"/>
                  </a:cubicBezTo>
                  <a:cubicBezTo>
                    <a:pt x="78" y="117"/>
                    <a:pt x="78" y="117"/>
                    <a:pt x="78" y="117"/>
                  </a:cubicBezTo>
                  <a:cubicBezTo>
                    <a:pt x="58" y="117"/>
                    <a:pt x="58" y="117"/>
                    <a:pt x="58" y="117"/>
                  </a:cubicBezTo>
                  <a:cubicBezTo>
                    <a:pt x="58" y="78"/>
                    <a:pt x="58" y="78"/>
                    <a:pt x="58" y="78"/>
                  </a:cubicBezTo>
                  <a:lnTo>
                    <a:pt x="117" y="78"/>
                  </a:lnTo>
                  <a:close/>
                  <a:moveTo>
                    <a:pt x="175" y="205"/>
                  </a:moveTo>
                  <a:cubicBezTo>
                    <a:pt x="175" y="122"/>
                    <a:pt x="175" y="122"/>
                    <a:pt x="175" y="122"/>
                  </a:cubicBezTo>
                  <a:cubicBezTo>
                    <a:pt x="214" y="146"/>
                    <a:pt x="214" y="146"/>
                    <a:pt x="214" y="146"/>
                  </a:cubicBezTo>
                  <a:cubicBezTo>
                    <a:pt x="292" y="95"/>
                    <a:pt x="292" y="95"/>
                    <a:pt x="292" y="95"/>
                  </a:cubicBezTo>
                  <a:cubicBezTo>
                    <a:pt x="292" y="205"/>
                    <a:pt x="292" y="205"/>
                    <a:pt x="292" y="205"/>
                  </a:cubicBezTo>
                  <a:lnTo>
                    <a:pt x="175" y="205"/>
                  </a:lnTo>
                  <a:close/>
                  <a:moveTo>
                    <a:pt x="19" y="68"/>
                  </a:moveTo>
                  <a:cubicBezTo>
                    <a:pt x="19" y="41"/>
                    <a:pt x="41" y="19"/>
                    <a:pt x="68" y="19"/>
                  </a:cubicBezTo>
                  <a:cubicBezTo>
                    <a:pt x="177" y="19"/>
                    <a:pt x="177" y="19"/>
                    <a:pt x="177" y="19"/>
                  </a:cubicBezTo>
                  <a:cubicBezTo>
                    <a:pt x="163" y="32"/>
                    <a:pt x="156" y="49"/>
                    <a:pt x="156" y="68"/>
                  </a:cubicBezTo>
                  <a:cubicBezTo>
                    <a:pt x="156" y="205"/>
                    <a:pt x="156" y="205"/>
                    <a:pt x="156" y="205"/>
                  </a:cubicBezTo>
                  <a:cubicBezTo>
                    <a:pt x="19" y="205"/>
                    <a:pt x="19" y="205"/>
                    <a:pt x="19" y="205"/>
                  </a:cubicBezTo>
                  <a:lnTo>
                    <a:pt x="19" y="68"/>
                  </a:lnTo>
                  <a:close/>
                  <a:moveTo>
                    <a:pt x="175" y="88"/>
                  </a:moveTo>
                  <a:cubicBezTo>
                    <a:pt x="270" y="88"/>
                    <a:pt x="270" y="88"/>
                    <a:pt x="270" y="88"/>
                  </a:cubicBezTo>
                  <a:cubicBezTo>
                    <a:pt x="214" y="124"/>
                    <a:pt x="214" y="124"/>
                    <a:pt x="214" y="124"/>
                  </a:cubicBezTo>
                  <a:cubicBezTo>
                    <a:pt x="175" y="97"/>
                    <a:pt x="175" y="97"/>
                    <a:pt x="175" y="97"/>
                  </a:cubicBezTo>
                  <a:lnTo>
                    <a:pt x="175" y="88"/>
                  </a:lnTo>
                  <a:close/>
                  <a:moveTo>
                    <a:pt x="272" y="68"/>
                  </a:moveTo>
                  <a:cubicBezTo>
                    <a:pt x="175" y="68"/>
                    <a:pt x="175" y="68"/>
                    <a:pt x="175" y="68"/>
                  </a:cubicBezTo>
                  <a:cubicBezTo>
                    <a:pt x="175" y="41"/>
                    <a:pt x="197" y="19"/>
                    <a:pt x="224" y="19"/>
                  </a:cubicBezTo>
                  <a:cubicBezTo>
                    <a:pt x="251" y="19"/>
                    <a:pt x="272" y="41"/>
                    <a:pt x="272" y="68"/>
                  </a:cubicBezTo>
                  <a:moveTo>
                    <a:pt x="224" y="0"/>
                  </a:moveTo>
                  <a:cubicBezTo>
                    <a:pt x="68" y="0"/>
                    <a:pt x="68" y="0"/>
                    <a:pt x="68" y="0"/>
                  </a:cubicBezTo>
                  <a:cubicBezTo>
                    <a:pt x="31" y="0"/>
                    <a:pt x="0" y="29"/>
                    <a:pt x="0" y="68"/>
                  </a:cubicBezTo>
                  <a:cubicBezTo>
                    <a:pt x="0" y="224"/>
                    <a:pt x="0" y="224"/>
                    <a:pt x="0" y="224"/>
                  </a:cubicBezTo>
                  <a:cubicBezTo>
                    <a:pt x="117" y="224"/>
                    <a:pt x="117" y="224"/>
                    <a:pt x="117" y="224"/>
                  </a:cubicBezTo>
                  <a:cubicBezTo>
                    <a:pt x="117" y="312"/>
                    <a:pt x="117" y="312"/>
                    <a:pt x="117" y="312"/>
                  </a:cubicBezTo>
                  <a:cubicBezTo>
                    <a:pt x="136" y="312"/>
                    <a:pt x="136" y="312"/>
                    <a:pt x="136" y="312"/>
                  </a:cubicBezTo>
                  <a:cubicBezTo>
                    <a:pt x="136" y="224"/>
                    <a:pt x="136" y="224"/>
                    <a:pt x="136" y="224"/>
                  </a:cubicBezTo>
                  <a:cubicBezTo>
                    <a:pt x="311" y="224"/>
                    <a:pt x="311" y="224"/>
                    <a:pt x="311" y="224"/>
                  </a:cubicBezTo>
                  <a:cubicBezTo>
                    <a:pt x="311" y="68"/>
                    <a:pt x="311" y="68"/>
                    <a:pt x="311" y="68"/>
                  </a:cubicBezTo>
                  <a:cubicBezTo>
                    <a:pt x="292" y="68"/>
                    <a:pt x="292" y="68"/>
                    <a:pt x="292" y="68"/>
                  </a:cubicBezTo>
                  <a:cubicBezTo>
                    <a:pt x="292" y="29"/>
                    <a:pt x="263" y="0"/>
                    <a:pt x="224"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19" name="Freeform 13"/>
            <p:cNvSpPr>
              <a:spLocks noEditPoints="1"/>
            </p:cNvSpPr>
            <p:nvPr/>
          </p:nvSpPr>
          <p:spPr bwMode="auto">
            <a:xfrm>
              <a:off x="758703" y="3348602"/>
              <a:ext cx="328918" cy="280495"/>
            </a:xfrm>
            <a:custGeom>
              <a:avLst/>
              <a:gdLst>
                <a:gd name="T0" fmla="*/ 12 w 132"/>
                <a:gd name="T1" fmla="*/ 42 h 112"/>
                <a:gd name="T2" fmla="*/ 13 w 132"/>
                <a:gd name="T3" fmla="*/ 42 h 112"/>
                <a:gd name="T4" fmla="*/ 23 w 132"/>
                <a:gd name="T5" fmla="*/ 51 h 112"/>
                <a:gd name="T6" fmla="*/ 58 w 132"/>
                <a:gd name="T7" fmla="*/ 51 h 112"/>
                <a:gd name="T8" fmla="*/ 58 w 132"/>
                <a:gd name="T9" fmla="*/ 9 h 112"/>
                <a:gd name="T10" fmla="*/ 60 w 132"/>
                <a:gd name="T11" fmla="*/ 9 h 112"/>
                <a:gd name="T12" fmla="*/ 82 w 132"/>
                <a:gd name="T13" fmla="*/ 47 h 112"/>
                <a:gd name="T14" fmla="*/ 114 w 132"/>
                <a:gd name="T15" fmla="*/ 47 h 112"/>
                <a:gd name="T16" fmla="*/ 123 w 132"/>
                <a:gd name="T17" fmla="*/ 56 h 112"/>
                <a:gd name="T18" fmla="*/ 114 w 132"/>
                <a:gd name="T19" fmla="*/ 65 h 112"/>
                <a:gd name="T20" fmla="*/ 82 w 132"/>
                <a:gd name="T21" fmla="*/ 65 h 112"/>
                <a:gd name="T22" fmla="*/ 60 w 132"/>
                <a:gd name="T23" fmla="*/ 103 h 112"/>
                <a:gd name="T24" fmla="*/ 58 w 132"/>
                <a:gd name="T25" fmla="*/ 103 h 112"/>
                <a:gd name="T26" fmla="*/ 58 w 132"/>
                <a:gd name="T27" fmla="*/ 61 h 112"/>
                <a:gd name="T28" fmla="*/ 23 w 132"/>
                <a:gd name="T29" fmla="*/ 61 h 112"/>
                <a:gd name="T30" fmla="*/ 13 w 132"/>
                <a:gd name="T31" fmla="*/ 70 h 112"/>
                <a:gd name="T32" fmla="*/ 12 w 132"/>
                <a:gd name="T33" fmla="*/ 70 h 112"/>
                <a:gd name="T34" fmla="*/ 14 w 132"/>
                <a:gd name="T35" fmla="*/ 56 h 112"/>
                <a:gd name="T36" fmla="*/ 12 w 132"/>
                <a:gd name="T37" fmla="*/ 42 h 112"/>
                <a:gd name="T38" fmla="*/ 18 w 132"/>
                <a:gd name="T39" fmla="*/ 79 h 112"/>
                <a:gd name="T40" fmla="*/ 27 w 132"/>
                <a:gd name="T41" fmla="*/ 70 h 112"/>
                <a:gd name="T42" fmla="*/ 48 w 132"/>
                <a:gd name="T43" fmla="*/ 70 h 112"/>
                <a:gd name="T44" fmla="*/ 48 w 132"/>
                <a:gd name="T45" fmla="*/ 112 h 112"/>
                <a:gd name="T46" fmla="*/ 65 w 132"/>
                <a:gd name="T47" fmla="*/ 112 h 112"/>
                <a:gd name="T48" fmla="*/ 87 w 132"/>
                <a:gd name="T49" fmla="*/ 75 h 112"/>
                <a:gd name="T50" fmla="*/ 114 w 132"/>
                <a:gd name="T51" fmla="*/ 75 h 112"/>
                <a:gd name="T52" fmla="*/ 132 w 132"/>
                <a:gd name="T53" fmla="*/ 56 h 112"/>
                <a:gd name="T54" fmla="*/ 114 w 132"/>
                <a:gd name="T55" fmla="*/ 37 h 112"/>
                <a:gd name="T56" fmla="*/ 87 w 132"/>
                <a:gd name="T57" fmla="*/ 37 h 112"/>
                <a:gd name="T58" fmla="*/ 65 w 132"/>
                <a:gd name="T59" fmla="*/ 0 h 112"/>
                <a:gd name="T60" fmla="*/ 48 w 132"/>
                <a:gd name="T61" fmla="*/ 0 h 112"/>
                <a:gd name="T62" fmla="*/ 48 w 132"/>
                <a:gd name="T63" fmla="*/ 42 h 112"/>
                <a:gd name="T64" fmla="*/ 27 w 132"/>
                <a:gd name="T65" fmla="*/ 42 h 112"/>
                <a:gd name="T66" fmla="*/ 18 w 132"/>
                <a:gd name="T67" fmla="*/ 33 h 112"/>
                <a:gd name="T68" fmla="*/ 0 w 132"/>
                <a:gd name="T69" fmla="*/ 33 h 112"/>
                <a:gd name="T70" fmla="*/ 5 w 132"/>
                <a:gd name="T71" fmla="*/ 56 h 112"/>
                <a:gd name="T72" fmla="*/ 0 w 132"/>
                <a:gd name="T73" fmla="*/ 79 h 112"/>
                <a:gd name="T74" fmla="*/ 18 w 132"/>
                <a:gd name="T75"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12">
                  <a:moveTo>
                    <a:pt x="12" y="42"/>
                  </a:moveTo>
                  <a:cubicBezTo>
                    <a:pt x="13" y="42"/>
                    <a:pt x="13" y="42"/>
                    <a:pt x="13" y="42"/>
                  </a:cubicBezTo>
                  <a:cubicBezTo>
                    <a:pt x="23" y="51"/>
                    <a:pt x="23" y="51"/>
                    <a:pt x="23" y="51"/>
                  </a:cubicBezTo>
                  <a:cubicBezTo>
                    <a:pt x="58" y="51"/>
                    <a:pt x="58" y="51"/>
                    <a:pt x="58" y="51"/>
                  </a:cubicBezTo>
                  <a:cubicBezTo>
                    <a:pt x="58" y="9"/>
                    <a:pt x="58" y="9"/>
                    <a:pt x="58" y="9"/>
                  </a:cubicBezTo>
                  <a:cubicBezTo>
                    <a:pt x="60" y="9"/>
                    <a:pt x="60" y="9"/>
                    <a:pt x="60" y="9"/>
                  </a:cubicBezTo>
                  <a:cubicBezTo>
                    <a:pt x="82" y="47"/>
                    <a:pt x="82" y="47"/>
                    <a:pt x="82" y="47"/>
                  </a:cubicBezTo>
                  <a:cubicBezTo>
                    <a:pt x="114" y="47"/>
                    <a:pt x="114" y="47"/>
                    <a:pt x="114" y="47"/>
                  </a:cubicBezTo>
                  <a:cubicBezTo>
                    <a:pt x="118" y="47"/>
                    <a:pt x="123" y="50"/>
                    <a:pt x="123" y="56"/>
                  </a:cubicBezTo>
                  <a:cubicBezTo>
                    <a:pt x="123" y="61"/>
                    <a:pt x="118" y="65"/>
                    <a:pt x="114" y="65"/>
                  </a:cubicBezTo>
                  <a:cubicBezTo>
                    <a:pt x="82" y="65"/>
                    <a:pt x="82" y="65"/>
                    <a:pt x="82" y="65"/>
                  </a:cubicBezTo>
                  <a:cubicBezTo>
                    <a:pt x="60" y="103"/>
                    <a:pt x="60" y="103"/>
                    <a:pt x="60" y="103"/>
                  </a:cubicBezTo>
                  <a:cubicBezTo>
                    <a:pt x="58" y="103"/>
                    <a:pt x="58" y="103"/>
                    <a:pt x="58" y="103"/>
                  </a:cubicBezTo>
                  <a:cubicBezTo>
                    <a:pt x="58" y="61"/>
                    <a:pt x="58" y="61"/>
                    <a:pt x="58" y="61"/>
                  </a:cubicBezTo>
                  <a:cubicBezTo>
                    <a:pt x="23" y="61"/>
                    <a:pt x="23" y="61"/>
                    <a:pt x="23" y="61"/>
                  </a:cubicBezTo>
                  <a:cubicBezTo>
                    <a:pt x="13" y="70"/>
                    <a:pt x="13" y="70"/>
                    <a:pt x="13" y="70"/>
                  </a:cubicBezTo>
                  <a:cubicBezTo>
                    <a:pt x="12" y="70"/>
                    <a:pt x="12" y="70"/>
                    <a:pt x="12" y="70"/>
                  </a:cubicBezTo>
                  <a:cubicBezTo>
                    <a:pt x="14" y="56"/>
                    <a:pt x="14" y="56"/>
                    <a:pt x="14" y="56"/>
                  </a:cubicBezTo>
                  <a:lnTo>
                    <a:pt x="12" y="42"/>
                  </a:lnTo>
                  <a:close/>
                  <a:moveTo>
                    <a:pt x="18" y="79"/>
                  </a:moveTo>
                  <a:cubicBezTo>
                    <a:pt x="27" y="70"/>
                    <a:pt x="27" y="70"/>
                    <a:pt x="27" y="70"/>
                  </a:cubicBezTo>
                  <a:cubicBezTo>
                    <a:pt x="48" y="70"/>
                    <a:pt x="48" y="70"/>
                    <a:pt x="48" y="70"/>
                  </a:cubicBezTo>
                  <a:cubicBezTo>
                    <a:pt x="48" y="112"/>
                    <a:pt x="48" y="112"/>
                    <a:pt x="48" y="112"/>
                  </a:cubicBezTo>
                  <a:cubicBezTo>
                    <a:pt x="65" y="112"/>
                    <a:pt x="65" y="112"/>
                    <a:pt x="65" y="112"/>
                  </a:cubicBezTo>
                  <a:cubicBezTo>
                    <a:pt x="87" y="75"/>
                    <a:pt x="87" y="75"/>
                    <a:pt x="87" y="75"/>
                  </a:cubicBezTo>
                  <a:cubicBezTo>
                    <a:pt x="114" y="75"/>
                    <a:pt x="114" y="75"/>
                    <a:pt x="114" y="75"/>
                  </a:cubicBezTo>
                  <a:cubicBezTo>
                    <a:pt x="124" y="75"/>
                    <a:pt x="132" y="67"/>
                    <a:pt x="132" y="56"/>
                  </a:cubicBezTo>
                  <a:cubicBezTo>
                    <a:pt x="132" y="46"/>
                    <a:pt x="124" y="37"/>
                    <a:pt x="114" y="37"/>
                  </a:cubicBezTo>
                  <a:cubicBezTo>
                    <a:pt x="87" y="37"/>
                    <a:pt x="87" y="37"/>
                    <a:pt x="87" y="37"/>
                  </a:cubicBezTo>
                  <a:cubicBezTo>
                    <a:pt x="65" y="0"/>
                    <a:pt x="65" y="0"/>
                    <a:pt x="65" y="0"/>
                  </a:cubicBezTo>
                  <a:cubicBezTo>
                    <a:pt x="48" y="0"/>
                    <a:pt x="48" y="0"/>
                    <a:pt x="48" y="0"/>
                  </a:cubicBezTo>
                  <a:cubicBezTo>
                    <a:pt x="48" y="42"/>
                    <a:pt x="48" y="42"/>
                    <a:pt x="48" y="42"/>
                  </a:cubicBezTo>
                  <a:cubicBezTo>
                    <a:pt x="27" y="42"/>
                    <a:pt x="27" y="42"/>
                    <a:pt x="27" y="42"/>
                  </a:cubicBezTo>
                  <a:cubicBezTo>
                    <a:pt x="18" y="33"/>
                    <a:pt x="18" y="33"/>
                    <a:pt x="18" y="33"/>
                  </a:cubicBezTo>
                  <a:cubicBezTo>
                    <a:pt x="0" y="33"/>
                    <a:pt x="0" y="33"/>
                    <a:pt x="0" y="33"/>
                  </a:cubicBezTo>
                  <a:cubicBezTo>
                    <a:pt x="5" y="56"/>
                    <a:pt x="5" y="56"/>
                    <a:pt x="5" y="56"/>
                  </a:cubicBezTo>
                  <a:cubicBezTo>
                    <a:pt x="0" y="79"/>
                    <a:pt x="0" y="79"/>
                    <a:pt x="0" y="79"/>
                  </a:cubicBezTo>
                  <a:lnTo>
                    <a:pt x="18" y="79"/>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25" name="Freeform 17"/>
            <p:cNvSpPr>
              <a:spLocks noEditPoints="1"/>
            </p:cNvSpPr>
            <p:nvPr/>
          </p:nvSpPr>
          <p:spPr bwMode="auto">
            <a:xfrm>
              <a:off x="1651277" y="3717852"/>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30" name="Freeform 21"/>
            <p:cNvSpPr>
              <a:spLocks noEditPoints="1"/>
            </p:cNvSpPr>
            <p:nvPr/>
          </p:nvSpPr>
          <p:spPr bwMode="auto">
            <a:xfrm>
              <a:off x="747643" y="4306485"/>
              <a:ext cx="302008" cy="277159"/>
            </a:xfrm>
            <a:custGeom>
              <a:avLst/>
              <a:gdLst>
                <a:gd name="T0" fmla="*/ 68 w 474"/>
                <a:gd name="T1" fmla="*/ 421 h 435"/>
                <a:gd name="T2" fmla="*/ 57 w 474"/>
                <a:gd name="T3" fmla="*/ 361 h 435"/>
                <a:gd name="T4" fmla="*/ 27 w 474"/>
                <a:gd name="T5" fmla="*/ 193 h 435"/>
                <a:gd name="T6" fmla="*/ 3 w 474"/>
                <a:gd name="T7" fmla="*/ 141 h 435"/>
                <a:gd name="T8" fmla="*/ 3 w 474"/>
                <a:gd name="T9" fmla="*/ 87 h 435"/>
                <a:gd name="T10" fmla="*/ 35 w 474"/>
                <a:gd name="T11" fmla="*/ 38 h 435"/>
                <a:gd name="T12" fmla="*/ 65 w 474"/>
                <a:gd name="T13" fmla="*/ 46 h 435"/>
                <a:gd name="T14" fmla="*/ 84 w 474"/>
                <a:gd name="T15" fmla="*/ 120 h 435"/>
                <a:gd name="T16" fmla="*/ 260 w 474"/>
                <a:gd name="T17" fmla="*/ 103 h 435"/>
                <a:gd name="T18" fmla="*/ 290 w 474"/>
                <a:gd name="T19" fmla="*/ 35 h 435"/>
                <a:gd name="T20" fmla="*/ 320 w 474"/>
                <a:gd name="T21" fmla="*/ 14 h 435"/>
                <a:gd name="T22" fmla="*/ 363 w 474"/>
                <a:gd name="T23" fmla="*/ 3 h 435"/>
                <a:gd name="T24" fmla="*/ 379 w 474"/>
                <a:gd name="T25" fmla="*/ 22 h 435"/>
                <a:gd name="T26" fmla="*/ 406 w 474"/>
                <a:gd name="T27" fmla="*/ 49 h 435"/>
                <a:gd name="T28" fmla="*/ 452 w 474"/>
                <a:gd name="T29" fmla="*/ 76 h 435"/>
                <a:gd name="T30" fmla="*/ 474 w 474"/>
                <a:gd name="T31" fmla="*/ 103 h 435"/>
                <a:gd name="T32" fmla="*/ 461 w 474"/>
                <a:gd name="T33" fmla="*/ 150 h 435"/>
                <a:gd name="T34" fmla="*/ 390 w 474"/>
                <a:gd name="T35" fmla="*/ 179 h 435"/>
                <a:gd name="T36" fmla="*/ 368 w 474"/>
                <a:gd name="T37" fmla="*/ 386 h 435"/>
                <a:gd name="T38" fmla="*/ 344 w 474"/>
                <a:gd name="T39" fmla="*/ 432 h 435"/>
                <a:gd name="T40" fmla="*/ 293 w 474"/>
                <a:gd name="T41" fmla="*/ 421 h 435"/>
                <a:gd name="T42" fmla="*/ 279 w 474"/>
                <a:gd name="T43" fmla="*/ 375 h 435"/>
                <a:gd name="T44" fmla="*/ 252 w 474"/>
                <a:gd name="T45" fmla="*/ 367 h 435"/>
                <a:gd name="T46" fmla="*/ 249 w 474"/>
                <a:gd name="T47" fmla="*/ 413 h 435"/>
                <a:gd name="T48" fmla="*/ 217 w 474"/>
                <a:gd name="T49" fmla="*/ 435 h 435"/>
                <a:gd name="T50" fmla="*/ 176 w 474"/>
                <a:gd name="T51" fmla="*/ 416 h 435"/>
                <a:gd name="T52" fmla="*/ 146 w 474"/>
                <a:gd name="T53" fmla="*/ 370 h 435"/>
                <a:gd name="T54" fmla="*/ 119 w 474"/>
                <a:gd name="T55" fmla="*/ 432 h 435"/>
                <a:gd name="T56" fmla="*/ 111 w 474"/>
                <a:gd name="T57" fmla="*/ 399 h 435"/>
                <a:gd name="T58" fmla="*/ 114 w 474"/>
                <a:gd name="T59" fmla="*/ 367 h 435"/>
                <a:gd name="T60" fmla="*/ 206 w 474"/>
                <a:gd name="T61" fmla="*/ 399 h 435"/>
                <a:gd name="T62" fmla="*/ 222 w 474"/>
                <a:gd name="T63" fmla="*/ 394 h 435"/>
                <a:gd name="T64" fmla="*/ 198 w 474"/>
                <a:gd name="T65" fmla="*/ 342 h 435"/>
                <a:gd name="T66" fmla="*/ 312 w 474"/>
                <a:gd name="T67" fmla="*/ 370 h 435"/>
                <a:gd name="T68" fmla="*/ 325 w 474"/>
                <a:gd name="T69" fmla="*/ 402 h 435"/>
                <a:gd name="T70" fmla="*/ 339 w 474"/>
                <a:gd name="T71" fmla="*/ 375 h 435"/>
                <a:gd name="T72" fmla="*/ 374 w 474"/>
                <a:gd name="T73" fmla="*/ 150 h 435"/>
                <a:gd name="T74" fmla="*/ 442 w 474"/>
                <a:gd name="T75" fmla="*/ 117 h 435"/>
                <a:gd name="T76" fmla="*/ 396 w 474"/>
                <a:gd name="T77" fmla="*/ 98 h 435"/>
                <a:gd name="T78" fmla="*/ 355 w 474"/>
                <a:gd name="T79" fmla="*/ 57 h 435"/>
                <a:gd name="T80" fmla="*/ 312 w 474"/>
                <a:gd name="T81" fmla="*/ 63 h 435"/>
                <a:gd name="T82" fmla="*/ 293 w 474"/>
                <a:gd name="T83" fmla="*/ 109 h 435"/>
                <a:gd name="T84" fmla="*/ 271 w 474"/>
                <a:gd name="T85" fmla="*/ 179 h 435"/>
                <a:gd name="T86" fmla="*/ 41 w 474"/>
                <a:gd name="T87" fmla="*/ 90 h 435"/>
                <a:gd name="T88" fmla="*/ 33 w 474"/>
                <a:gd name="T89" fmla="*/ 112 h 435"/>
                <a:gd name="T90" fmla="*/ 46 w 474"/>
                <a:gd name="T91" fmla="*/ 163 h 435"/>
                <a:gd name="T92" fmla="*/ 79 w 474"/>
                <a:gd name="T93" fmla="*/ 185 h 435"/>
                <a:gd name="T94" fmla="*/ 103 w 474"/>
                <a:gd name="T95" fmla="*/ 4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4" h="435">
                  <a:moveTo>
                    <a:pt x="103" y="435"/>
                  </a:moveTo>
                  <a:lnTo>
                    <a:pt x="90" y="432"/>
                  </a:lnTo>
                  <a:lnTo>
                    <a:pt x="79" y="429"/>
                  </a:lnTo>
                  <a:lnTo>
                    <a:pt x="68" y="421"/>
                  </a:lnTo>
                  <a:lnTo>
                    <a:pt x="65" y="413"/>
                  </a:lnTo>
                  <a:lnTo>
                    <a:pt x="60" y="394"/>
                  </a:lnTo>
                  <a:lnTo>
                    <a:pt x="57" y="378"/>
                  </a:lnTo>
                  <a:lnTo>
                    <a:pt x="57" y="361"/>
                  </a:lnTo>
                  <a:lnTo>
                    <a:pt x="57" y="312"/>
                  </a:lnTo>
                  <a:lnTo>
                    <a:pt x="57" y="212"/>
                  </a:lnTo>
                  <a:lnTo>
                    <a:pt x="41" y="204"/>
                  </a:lnTo>
                  <a:lnTo>
                    <a:pt x="27" y="193"/>
                  </a:lnTo>
                  <a:lnTo>
                    <a:pt x="19" y="182"/>
                  </a:lnTo>
                  <a:lnTo>
                    <a:pt x="14" y="171"/>
                  </a:lnTo>
                  <a:lnTo>
                    <a:pt x="8" y="155"/>
                  </a:lnTo>
                  <a:lnTo>
                    <a:pt x="3" y="141"/>
                  </a:lnTo>
                  <a:lnTo>
                    <a:pt x="0" y="125"/>
                  </a:lnTo>
                  <a:lnTo>
                    <a:pt x="0" y="112"/>
                  </a:lnTo>
                  <a:lnTo>
                    <a:pt x="0" y="98"/>
                  </a:lnTo>
                  <a:lnTo>
                    <a:pt x="3" y="87"/>
                  </a:lnTo>
                  <a:lnTo>
                    <a:pt x="8" y="74"/>
                  </a:lnTo>
                  <a:lnTo>
                    <a:pt x="14" y="60"/>
                  </a:lnTo>
                  <a:lnTo>
                    <a:pt x="25" y="46"/>
                  </a:lnTo>
                  <a:lnTo>
                    <a:pt x="35" y="38"/>
                  </a:lnTo>
                  <a:lnTo>
                    <a:pt x="46" y="35"/>
                  </a:lnTo>
                  <a:lnTo>
                    <a:pt x="54" y="35"/>
                  </a:lnTo>
                  <a:lnTo>
                    <a:pt x="60" y="41"/>
                  </a:lnTo>
                  <a:lnTo>
                    <a:pt x="65" y="46"/>
                  </a:lnTo>
                  <a:lnTo>
                    <a:pt x="68" y="52"/>
                  </a:lnTo>
                  <a:lnTo>
                    <a:pt x="68" y="71"/>
                  </a:lnTo>
                  <a:lnTo>
                    <a:pt x="76" y="95"/>
                  </a:lnTo>
                  <a:lnTo>
                    <a:pt x="84" y="120"/>
                  </a:lnTo>
                  <a:lnTo>
                    <a:pt x="98" y="147"/>
                  </a:lnTo>
                  <a:lnTo>
                    <a:pt x="255" y="147"/>
                  </a:lnTo>
                  <a:lnTo>
                    <a:pt x="257" y="141"/>
                  </a:lnTo>
                  <a:lnTo>
                    <a:pt x="260" y="103"/>
                  </a:lnTo>
                  <a:lnTo>
                    <a:pt x="266" y="79"/>
                  </a:lnTo>
                  <a:lnTo>
                    <a:pt x="268" y="63"/>
                  </a:lnTo>
                  <a:lnTo>
                    <a:pt x="279" y="44"/>
                  </a:lnTo>
                  <a:lnTo>
                    <a:pt x="290" y="35"/>
                  </a:lnTo>
                  <a:lnTo>
                    <a:pt x="293" y="33"/>
                  </a:lnTo>
                  <a:lnTo>
                    <a:pt x="301" y="30"/>
                  </a:lnTo>
                  <a:lnTo>
                    <a:pt x="309" y="22"/>
                  </a:lnTo>
                  <a:lnTo>
                    <a:pt x="320" y="14"/>
                  </a:lnTo>
                  <a:lnTo>
                    <a:pt x="344" y="3"/>
                  </a:lnTo>
                  <a:lnTo>
                    <a:pt x="350" y="0"/>
                  </a:lnTo>
                  <a:lnTo>
                    <a:pt x="352" y="0"/>
                  </a:lnTo>
                  <a:lnTo>
                    <a:pt x="363" y="3"/>
                  </a:lnTo>
                  <a:lnTo>
                    <a:pt x="366" y="3"/>
                  </a:lnTo>
                  <a:lnTo>
                    <a:pt x="368" y="3"/>
                  </a:lnTo>
                  <a:lnTo>
                    <a:pt x="374" y="8"/>
                  </a:lnTo>
                  <a:lnTo>
                    <a:pt x="379" y="22"/>
                  </a:lnTo>
                  <a:lnTo>
                    <a:pt x="379" y="30"/>
                  </a:lnTo>
                  <a:lnTo>
                    <a:pt x="379" y="30"/>
                  </a:lnTo>
                  <a:lnTo>
                    <a:pt x="396" y="38"/>
                  </a:lnTo>
                  <a:lnTo>
                    <a:pt x="406" y="49"/>
                  </a:lnTo>
                  <a:lnTo>
                    <a:pt x="414" y="65"/>
                  </a:lnTo>
                  <a:lnTo>
                    <a:pt x="417" y="74"/>
                  </a:lnTo>
                  <a:lnTo>
                    <a:pt x="420" y="76"/>
                  </a:lnTo>
                  <a:lnTo>
                    <a:pt x="452" y="76"/>
                  </a:lnTo>
                  <a:lnTo>
                    <a:pt x="461" y="79"/>
                  </a:lnTo>
                  <a:lnTo>
                    <a:pt x="463" y="84"/>
                  </a:lnTo>
                  <a:lnTo>
                    <a:pt x="469" y="95"/>
                  </a:lnTo>
                  <a:lnTo>
                    <a:pt x="474" y="103"/>
                  </a:lnTo>
                  <a:lnTo>
                    <a:pt x="474" y="117"/>
                  </a:lnTo>
                  <a:lnTo>
                    <a:pt x="474" y="125"/>
                  </a:lnTo>
                  <a:lnTo>
                    <a:pt x="471" y="136"/>
                  </a:lnTo>
                  <a:lnTo>
                    <a:pt x="461" y="150"/>
                  </a:lnTo>
                  <a:lnTo>
                    <a:pt x="450" y="158"/>
                  </a:lnTo>
                  <a:lnTo>
                    <a:pt x="433" y="166"/>
                  </a:lnTo>
                  <a:lnTo>
                    <a:pt x="420" y="171"/>
                  </a:lnTo>
                  <a:lnTo>
                    <a:pt x="390" y="179"/>
                  </a:lnTo>
                  <a:lnTo>
                    <a:pt x="374" y="193"/>
                  </a:lnTo>
                  <a:lnTo>
                    <a:pt x="371" y="207"/>
                  </a:lnTo>
                  <a:lnTo>
                    <a:pt x="371" y="334"/>
                  </a:lnTo>
                  <a:lnTo>
                    <a:pt x="368" y="386"/>
                  </a:lnTo>
                  <a:lnTo>
                    <a:pt x="368" y="397"/>
                  </a:lnTo>
                  <a:lnTo>
                    <a:pt x="363" y="413"/>
                  </a:lnTo>
                  <a:lnTo>
                    <a:pt x="352" y="424"/>
                  </a:lnTo>
                  <a:lnTo>
                    <a:pt x="344" y="432"/>
                  </a:lnTo>
                  <a:lnTo>
                    <a:pt x="336" y="435"/>
                  </a:lnTo>
                  <a:lnTo>
                    <a:pt x="325" y="435"/>
                  </a:lnTo>
                  <a:lnTo>
                    <a:pt x="303" y="429"/>
                  </a:lnTo>
                  <a:lnTo>
                    <a:pt x="293" y="421"/>
                  </a:lnTo>
                  <a:lnTo>
                    <a:pt x="287" y="413"/>
                  </a:lnTo>
                  <a:lnTo>
                    <a:pt x="282" y="405"/>
                  </a:lnTo>
                  <a:lnTo>
                    <a:pt x="282" y="394"/>
                  </a:lnTo>
                  <a:lnTo>
                    <a:pt x="279" y="375"/>
                  </a:lnTo>
                  <a:lnTo>
                    <a:pt x="279" y="370"/>
                  </a:lnTo>
                  <a:lnTo>
                    <a:pt x="279" y="312"/>
                  </a:lnTo>
                  <a:lnTo>
                    <a:pt x="220" y="312"/>
                  </a:lnTo>
                  <a:lnTo>
                    <a:pt x="252" y="367"/>
                  </a:lnTo>
                  <a:lnTo>
                    <a:pt x="255" y="380"/>
                  </a:lnTo>
                  <a:lnTo>
                    <a:pt x="257" y="389"/>
                  </a:lnTo>
                  <a:lnTo>
                    <a:pt x="255" y="405"/>
                  </a:lnTo>
                  <a:lnTo>
                    <a:pt x="249" y="413"/>
                  </a:lnTo>
                  <a:lnTo>
                    <a:pt x="244" y="421"/>
                  </a:lnTo>
                  <a:lnTo>
                    <a:pt x="236" y="427"/>
                  </a:lnTo>
                  <a:lnTo>
                    <a:pt x="225" y="432"/>
                  </a:lnTo>
                  <a:lnTo>
                    <a:pt x="217" y="435"/>
                  </a:lnTo>
                  <a:lnTo>
                    <a:pt x="206" y="435"/>
                  </a:lnTo>
                  <a:lnTo>
                    <a:pt x="195" y="432"/>
                  </a:lnTo>
                  <a:lnTo>
                    <a:pt x="184" y="424"/>
                  </a:lnTo>
                  <a:lnTo>
                    <a:pt x="176" y="416"/>
                  </a:lnTo>
                  <a:lnTo>
                    <a:pt x="168" y="408"/>
                  </a:lnTo>
                  <a:lnTo>
                    <a:pt x="155" y="386"/>
                  </a:lnTo>
                  <a:lnTo>
                    <a:pt x="152" y="378"/>
                  </a:lnTo>
                  <a:lnTo>
                    <a:pt x="146" y="370"/>
                  </a:lnTo>
                  <a:lnTo>
                    <a:pt x="144" y="405"/>
                  </a:lnTo>
                  <a:lnTo>
                    <a:pt x="138" y="418"/>
                  </a:lnTo>
                  <a:lnTo>
                    <a:pt x="130" y="427"/>
                  </a:lnTo>
                  <a:lnTo>
                    <a:pt x="119" y="432"/>
                  </a:lnTo>
                  <a:lnTo>
                    <a:pt x="103" y="435"/>
                  </a:lnTo>
                  <a:close/>
                  <a:moveTo>
                    <a:pt x="103" y="402"/>
                  </a:moveTo>
                  <a:lnTo>
                    <a:pt x="103" y="402"/>
                  </a:lnTo>
                  <a:lnTo>
                    <a:pt x="111" y="399"/>
                  </a:lnTo>
                  <a:lnTo>
                    <a:pt x="114" y="394"/>
                  </a:lnTo>
                  <a:lnTo>
                    <a:pt x="114" y="386"/>
                  </a:lnTo>
                  <a:lnTo>
                    <a:pt x="114" y="380"/>
                  </a:lnTo>
                  <a:lnTo>
                    <a:pt x="114" y="367"/>
                  </a:lnTo>
                  <a:lnTo>
                    <a:pt x="117" y="337"/>
                  </a:lnTo>
                  <a:lnTo>
                    <a:pt x="119" y="261"/>
                  </a:lnTo>
                  <a:lnTo>
                    <a:pt x="195" y="389"/>
                  </a:lnTo>
                  <a:lnTo>
                    <a:pt x="206" y="399"/>
                  </a:lnTo>
                  <a:lnTo>
                    <a:pt x="209" y="402"/>
                  </a:lnTo>
                  <a:lnTo>
                    <a:pt x="217" y="399"/>
                  </a:lnTo>
                  <a:lnTo>
                    <a:pt x="222" y="397"/>
                  </a:lnTo>
                  <a:lnTo>
                    <a:pt x="222" y="394"/>
                  </a:lnTo>
                  <a:lnTo>
                    <a:pt x="225" y="389"/>
                  </a:lnTo>
                  <a:lnTo>
                    <a:pt x="222" y="383"/>
                  </a:lnTo>
                  <a:lnTo>
                    <a:pt x="217" y="370"/>
                  </a:lnTo>
                  <a:lnTo>
                    <a:pt x="198" y="342"/>
                  </a:lnTo>
                  <a:lnTo>
                    <a:pt x="179" y="302"/>
                  </a:lnTo>
                  <a:lnTo>
                    <a:pt x="165" y="277"/>
                  </a:lnTo>
                  <a:lnTo>
                    <a:pt x="312" y="280"/>
                  </a:lnTo>
                  <a:lnTo>
                    <a:pt x="312" y="370"/>
                  </a:lnTo>
                  <a:lnTo>
                    <a:pt x="314" y="391"/>
                  </a:lnTo>
                  <a:lnTo>
                    <a:pt x="317" y="399"/>
                  </a:lnTo>
                  <a:lnTo>
                    <a:pt x="320" y="402"/>
                  </a:lnTo>
                  <a:lnTo>
                    <a:pt x="325" y="402"/>
                  </a:lnTo>
                  <a:lnTo>
                    <a:pt x="331" y="399"/>
                  </a:lnTo>
                  <a:lnTo>
                    <a:pt x="336" y="397"/>
                  </a:lnTo>
                  <a:lnTo>
                    <a:pt x="336" y="386"/>
                  </a:lnTo>
                  <a:lnTo>
                    <a:pt x="339" y="375"/>
                  </a:lnTo>
                  <a:lnTo>
                    <a:pt x="339" y="307"/>
                  </a:lnTo>
                  <a:lnTo>
                    <a:pt x="339" y="201"/>
                  </a:lnTo>
                  <a:lnTo>
                    <a:pt x="347" y="174"/>
                  </a:lnTo>
                  <a:lnTo>
                    <a:pt x="374" y="150"/>
                  </a:lnTo>
                  <a:lnTo>
                    <a:pt x="414" y="139"/>
                  </a:lnTo>
                  <a:lnTo>
                    <a:pt x="436" y="128"/>
                  </a:lnTo>
                  <a:lnTo>
                    <a:pt x="442" y="120"/>
                  </a:lnTo>
                  <a:lnTo>
                    <a:pt x="442" y="117"/>
                  </a:lnTo>
                  <a:lnTo>
                    <a:pt x="439" y="109"/>
                  </a:lnTo>
                  <a:lnTo>
                    <a:pt x="433" y="109"/>
                  </a:lnTo>
                  <a:lnTo>
                    <a:pt x="414" y="109"/>
                  </a:lnTo>
                  <a:lnTo>
                    <a:pt x="396" y="98"/>
                  </a:lnTo>
                  <a:lnTo>
                    <a:pt x="390" y="90"/>
                  </a:lnTo>
                  <a:lnTo>
                    <a:pt x="377" y="65"/>
                  </a:lnTo>
                  <a:lnTo>
                    <a:pt x="371" y="63"/>
                  </a:lnTo>
                  <a:lnTo>
                    <a:pt x="355" y="57"/>
                  </a:lnTo>
                  <a:lnTo>
                    <a:pt x="333" y="54"/>
                  </a:lnTo>
                  <a:lnTo>
                    <a:pt x="341" y="38"/>
                  </a:lnTo>
                  <a:lnTo>
                    <a:pt x="331" y="46"/>
                  </a:lnTo>
                  <a:lnTo>
                    <a:pt x="312" y="63"/>
                  </a:lnTo>
                  <a:lnTo>
                    <a:pt x="303" y="65"/>
                  </a:lnTo>
                  <a:lnTo>
                    <a:pt x="301" y="71"/>
                  </a:lnTo>
                  <a:lnTo>
                    <a:pt x="295" y="84"/>
                  </a:lnTo>
                  <a:lnTo>
                    <a:pt x="293" y="109"/>
                  </a:lnTo>
                  <a:lnTo>
                    <a:pt x="290" y="144"/>
                  </a:lnTo>
                  <a:lnTo>
                    <a:pt x="293" y="150"/>
                  </a:lnTo>
                  <a:lnTo>
                    <a:pt x="287" y="158"/>
                  </a:lnTo>
                  <a:lnTo>
                    <a:pt x="271" y="179"/>
                  </a:lnTo>
                  <a:lnTo>
                    <a:pt x="79" y="179"/>
                  </a:lnTo>
                  <a:lnTo>
                    <a:pt x="62" y="147"/>
                  </a:lnTo>
                  <a:lnTo>
                    <a:pt x="52" y="125"/>
                  </a:lnTo>
                  <a:lnTo>
                    <a:pt x="41" y="90"/>
                  </a:lnTo>
                  <a:lnTo>
                    <a:pt x="38" y="82"/>
                  </a:lnTo>
                  <a:lnTo>
                    <a:pt x="35" y="95"/>
                  </a:lnTo>
                  <a:lnTo>
                    <a:pt x="33" y="106"/>
                  </a:lnTo>
                  <a:lnTo>
                    <a:pt x="33" y="112"/>
                  </a:lnTo>
                  <a:lnTo>
                    <a:pt x="33" y="122"/>
                  </a:lnTo>
                  <a:lnTo>
                    <a:pt x="35" y="133"/>
                  </a:lnTo>
                  <a:lnTo>
                    <a:pt x="38" y="150"/>
                  </a:lnTo>
                  <a:lnTo>
                    <a:pt x="46" y="163"/>
                  </a:lnTo>
                  <a:lnTo>
                    <a:pt x="54" y="174"/>
                  </a:lnTo>
                  <a:lnTo>
                    <a:pt x="62" y="179"/>
                  </a:lnTo>
                  <a:lnTo>
                    <a:pt x="73" y="185"/>
                  </a:lnTo>
                  <a:lnTo>
                    <a:pt x="79" y="185"/>
                  </a:lnTo>
                  <a:lnTo>
                    <a:pt x="90" y="188"/>
                  </a:lnTo>
                  <a:lnTo>
                    <a:pt x="92" y="394"/>
                  </a:lnTo>
                  <a:lnTo>
                    <a:pt x="95" y="399"/>
                  </a:lnTo>
                  <a:lnTo>
                    <a:pt x="103" y="40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71" name="Group 70"/>
            <p:cNvGrpSpPr/>
            <p:nvPr/>
          </p:nvGrpSpPr>
          <p:grpSpPr>
            <a:xfrm>
              <a:off x="1582290" y="4839466"/>
              <a:ext cx="456489" cy="282717"/>
              <a:chOff x="4416429" y="2255828"/>
              <a:chExt cx="838199" cy="519119"/>
            </a:xfrm>
            <a:solidFill>
              <a:schemeClr val="tx2"/>
            </a:solidFill>
          </p:grpSpPr>
          <p:sp>
            <p:nvSpPr>
              <p:cNvPr id="66" name="Freeform 25"/>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 name="Freeform 26"/>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8" name="Freeform 27"/>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9" name="Freeform 28"/>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70" name="Freeform 29"/>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75" name="Freeform 33"/>
            <p:cNvSpPr>
              <a:spLocks noEditPoints="1"/>
            </p:cNvSpPr>
            <p:nvPr/>
          </p:nvSpPr>
          <p:spPr bwMode="auto">
            <a:xfrm>
              <a:off x="2541722" y="3271206"/>
              <a:ext cx="373373" cy="179426"/>
            </a:xfrm>
            <a:custGeom>
              <a:avLst/>
              <a:gdLst>
                <a:gd name="T0" fmla="*/ 132 w 132"/>
                <a:gd name="T1" fmla="*/ 23 h 62"/>
                <a:gd name="T2" fmla="*/ 109 w 132"/>
                <a:gd name="T3" fmla="*/ 23 h 62"/>
                <a:gd name="T4" fmla="*/ 93 w 132"/>
                <a:gd name="T5" fmla="*/ 0 h 62"/>
                <a:gd name="T6" fmla="*/ 39 w 132"/>
                <a:gd name="T7" fmla="*/ 0 h 62"/>
                <a:gd name="T8" fmla="*/ 23 w 132"/>
                <a:gd name="T9" fmla="*/ 23 h 62"/>
                <a:gd name="T10" fmla="*/ 0 w 132"/>
                <a:gd name="T11" fmla="*/ 23 h 62"/>
                <a:gd name="T12" fmla="*/ 0 w 132"/>
                <a:gd name="T13" fmla="*/ 53 h 62"/>
                <a:gd name="T14" fmla="*/ 17 w 132"/>
                <a:gd name="T15" fmla="*/ 53 h 62"/>
                <a:gd name="T16" fmla="*/ 30 w 132"/>
                <a:gd name="T17" fmla="*/ 62 h 62"/>
                <a:gd name="T18" fmla="*/ 42 w 132"/>
                <a:gd name="T19" fmla="*/ 53 h 62"/>
                <a:gd name="T20" fmla="*/ 91 w 132"/>
                <a:gd name="T21" fmla="*/ 53 h 62"/>
                <a:gd name="T22" fmla="*/ 104 w 132"/>
                <a:gd name="T23" fmla="*/ 62 h 62"/>
                <a:gd name="T24" fmla="*/ 116 w 132"/>
                <a:gd name="T25" fmla="*/ 53 h 62"/>
                <a:gd name="T26" fmla="*/ 132 w 132"/>
                <a:gd name="T27" fmla="*/ 53 h 62"/>
                <a:gd name="T28" fmla="*/ 132 w 132"/>
                <a:gd name="T29" fmla="*/ 23 h 62"/>
                <a:gd name="T30" fmla="*/ 43 w 132"/>
                <a:gd name="T31" fmla="*/ 8 h 62"/>
                <a:gd name="T32" fmla="*/ 88 w 132"/>
                <a:gd name="T33" fmla="*/ 8 h 62"/>
                <a:gd name="T34" fmla="*/ 99 w 132"/>
                <a:gd name="T35" fmla="*/ 23 h 62"/>
                <a:gd name="T36" fmla="*/ 33 w 132"/>
                <a:gd name="T37" fmla="*/ 23 h 62"/>
                <a:gd name="T38" fmla="*/ 43 w 132"/>
                <a:gd name="T39" fmla="*/ 8 h 62"/>
                <a:gd name="T40" fmla="*/ 30 w 132"/>
                <a:gd name="T41" fmla="*/ 54 h 62"/>
                <a:gd name="T42" fmla="*/ 25 w 132"/>
                <a:gd name="T43" fmla="*/ 49 h 62"/>
                <a:gd name="T44" fmla="*/ 30 w 132"/>
                <a:gd name="T45" fmla="*/ 44 h 62"/>
                <a:gd name="T46" fmla="*/ 35 w 132"/>
                <a:gd name="T47" fmla="*/ 49 h 62"/>
                <a:gd name="T48" fmla="*/ 30 w 132"/>
                <a:gd name="T49" fmla="*/ 54 h 62"/>
                <a:gd name="T50" fmla="*/ 104 w 132"/>
                <a:gd name="T51" fmla="*/ 54 h 62"/>
                <a:gd name="T52" fmla="*/ 99 w 132"/>
                <a:gd name="T53" fmla="*/ 49 h 62"/>
                <a:gd name="T54" fmla="*/ 104 w 132"/>
                <a:gd name="T55" fmla="*/ 44 h 62"/>
                <a:gd name="T56" fmla="*/ 109 w 132"/>
                <a:gd name="T57" fmla="*/ 49 h 62"/>
                <a:gd name="T58" fmla="*/ 104 w 132"/>
                <a:gd name="T59" fmla="*/ 54 h 62"/>
                <a:gd name="T60" fmla="*/ 124 w 132"/>
                <a:gd name="T61" fmla="*/ 45 h 62"/>
                <a:gd name="T62" fmla="*/ 116 w 132"/>
                <a:gd name="T63" fmla="*/ 45 h 62"/>
                <a:gd name="T64" fmla="*/ 104 w 132"/>
                <a:gd name="T65" fmla="*/ 36 h 62"/>
                <a:gd name="T66" fmla="*/ 91 w 132"/>
                <a:gd name="T67" fmla="*/ 45 h 62"/>
                <a:gd name="T68" fmla="*/ 42 w 132"/>
                <a:gd name="T69" fmla="*/ 45 h 62"/>
                <a:gd name="T70" fmla="*/ 30 w 132"/>
                <a:gd name="T71" fmla="*/ 36 h 62"/>
                <a:gd name="T72" fmla="*/ 17 w 132"/>
                <a:gd name="T73" fmla="*/ 45 h 62"/>
                <a:gd name="T74" fmla="*/ 8 w 132"/>
                <a:gd name="T75" fmla="*/ 45 h 62"/>
                <a:gd name="T76" fmla="*/ 8 w 132"/>
                <a:gd name="T77" fmla="*/ 31 h 62"/>
                <a:gd name="T78" fmla="*/ 17 w 132"/>
                <a:gd name="T79" fmla="*/ 31 h 62"/>
                <a:gd name="T80" fmla="*/ 114 w 132"/>
                <a:gd name="T81" fmla="*/ 31 h 62"/>
                <a:gd name="T82" fmla="*/ 124 w 132"/>
                <a:gd name="T83" fmla="*/ 31 h 62"/>
                <a:gd name="T84" fmla="*/ 124 w 132"/>
                <a:gd name="T85" fmla="*/ 4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62">
                  <a:moveTo>
                    <a:pt x="132" y="23"/>
                  </a:moveTo>
                  <a:cubicBezTo>
                    <a:pt x="109" y="23"/>
                    <a:pt x="109" y="23"/>
                    <a:pt x="109" y="23"/>
                  </a:cubicBezTo>
                  <a:cubicBezTo>
                    <a:pt x="93" y="0"/>
                    <a:pt x="93" y="0"/>
                    <a:pt x="93" y="0"/>
                  </a:cubicBezTo>
                  <a:cubicBezTo>
                    <a:pt x="39" y="0"/>
                    <a:pt x="39" y="0"/>
                    <a:pt x="39" y="0"/>
                  </a:cubicBezTo>
                  <a:cubicBezTo>
                    <a:pt x="23" y="23"/>
                    <a:pt x="23" y="23"/>
                    <a:pt x="23" y="23"/>
                  </a:cubicBezTo>
                  <a:cubicBezTo>
                    <a:pt x="0" y="23"/>
                    <a:pt x="0" y="23"/>
                    <a:pt x="0" y="23"/>
                  </a:cubicBezTo>
                  <a:cubicBezTo>
                    <a:pt x="0" y="53"/>
                    <a:pt x="0" y="53"/>
                    <a:pt x="0" y="53"/>
                  </a:cubicBezTo>
                  <a:cubicBezTo>
                    <a:pt x="17" y="53"/>
                    <a:pt x="17" y="53"/>
                    <a:pt x="17" y="53"/>
                  </a:cubicBezTo>
                  <a:cubicBezTo>
                    <a:pt x="19" y="58"/>
                    <a:pt x="24" y="62"/>
                    <a:pt x="30" y="62"/>
                  </a:cubicBezTo>
                  <a:cubicBezTo>
                    <a:pt x="35" y="62"/>
                    <a:pt x="40" y="58"/>
                    <a:pt x="42" y="53"/>
                  </a:cubicBezTo>
                  <a:cubicBezTo>
                    <a:pt x="91" y="53"/>
                    <a:pt x="91" y="53"/>
                    <a:pt x="91" y="53"/>
                  </a:cubicBezTo>
                  <a:cubicBezTo>
                    <a:pt x="93" y="58"/>
                    <a:pt x="98" y="62"/>
                    <a:pt x="104" y="62"/>
                  </a:cubicBezTo>
                  <a:cubicBezTo>
                    <a:pt x="110" y="62"/>
                    <a:pt x="114" y="58"/>
                    <a:pt x="116" y="53"/>
                  </a:cubicBezTo>
                  <a:cubicBezTo>
                    <a:pt x="132" y="53"/>
                    <a:pt x="132" y="53"/>
                    <a:pt x="132" y="53"/>
                  </a:cubicBezTo>
                  <a:lnTo>
                    <a:pt x="132" y="23"/>
                  </a:lnTo>
                  <a:close/>
                  <a:moveTo>
                    <a:pt x="43" y="8"/>
                  </a:moveTo>
                  <a:cubicBezTo>
                    <a:pt x="88" y="8"/>
                    <a:pt x="88" y="8"/>
                    <a:pt x="88" y="8"/>
                  </a:cubicBezTo>
                  <a:cubicBezTo>
                    <a:pt x="99" y="23"/>
                    <a:pt x="99" y="23"/>
                    <a:pt x="99" y="23"/>
                  </a:cubicBezTo>
                  <a:cubicBezTo>
                    <a:pt x="33" y="23"/>
                    <a:pt x="33" y="23"/>
                    <a:pt x="33" y="23"/>
                  </a:cubicBezTo>
                  <a:lnTo>
                    <a:pt x="43" y="8"/>
                  </a:lnTo>
                  <a:close/>
                  <a:moveTo>
                    <a:pt x="30" y="54"/>
                  </a:moveTo>
                  <a:cubicBezTo>
                    <a:pt x="27" y="54"/>
                    <a:pt x="25" y="52"/>
                    <a:pt x="25" y="49"/>
                  </a:cubicBezTo>
                  <a:cubicBezTo>
                    <a:pt x="25" y="46"/>
                    <a:pt x="27" y="44"/>
                    <a:pt x="30" y="44"/>
                  </a:cubicBezTo>
                  <a:cubicBezTo>
                    <a:pt x="32" y="44"/>
                    <a:pt x="35" y="46"/>
                    <a:pt x="35" y="49"/>
                  </a:cubicBezTo>
                  <a:cubicBezTo>
                    <a:pt x="35" y="52"/>
                    <a:pt x="32" y="54"/>
                    <a:pt x="30" y="54"/>
                  </a:cubicBezTo>
                  <a:close/>
                  <a:moveTo>
                    <a:pt x="104" y="54"/>
                  </a:moveTo>
                  <a:cubicBezTo>
                    <a:pt x="101" y="54"/>
                    <a:pt x="99" y="52"/>
                    <a:pt x="99" y="49"/>
                  </a:cubicBezTo>
                  <a:cubicBezTo>
                    <a:pt x="99" y="46"/>
                    <a:pt x="101" y="44"/>
                    <a:pt x="104" y="44"/>
                  </a:cubicBezTo>
                  <a:cubicBezTo>
                    <a:pt x="107" y="44"/>
                    <a:pt x="109" y="46"/>
                    <a:pt x="109" y="49"/>
                  </a:cubicBezTo>
                  <a:cubicBezTo>
                    <a:pt x="109" y="52"/>
                    <a:pt x="107" y="54"/>
                    <a:pt x="104" y="54"/>
                  </a:cubicBezTo>
                  <a:close/>
                  <a:moveTo>
                    <a:pt x="124" y="45"/>
                  </a:moveTo>
                  <a:cubicBezTo>
                    <a:pt x="116" y="45"/>
                    <a:pt x="116" y="45"/>
                    <a:pt x="116" y="45"/>
                  </a:cubicBezTo>
                  <a:cubicBezTo>
                    <a:pt x="114" y="40"/>
                    <a:pt x="110" y="36"/>
                    <a:pt x="104" y="36"/>
                  </a:cubicBezTo>
                  <a:cubicBezTo>
                    <a:pt x="98" y="36"/>
                    <a:pt x="93" y="40"/>
                    <a:pt x="91" y="45"/>
                  </a:cubicBezTo>
                  <a:cubicBezTo>
                    <a:pt x="42" y="45"/>
                    <a:pt x="42" y="45"/>
                    <a:pt x="42" y="45"/>
                  </a:cubicBezTo>
                  <a:cubicBezTo>
                    <a:pt x="40" y="40"/>
                    <a:pt x="35" y="36"/>
                    <a:pt x="30" y="36"/>
                  </a:cubicBezTo>
                  <a:cubicBezTo>
                    <a:pt x="24" y="36"/>
                    <a:pt x="19" y="40"/>
                    <a:pt x="17" y="45"/>
                  </a:cubicBezTo>
                  <a:cubicBezTo>
                    <a:pt x="8" y="45"/>
                    <a:pt x="8" y="45"/>
                    <a:pt x="8" y="45"/>
                  </a:cubicBezTo>
                  <a:cubicBezTo>
                    <a:pt x="8" y="31"/>
                    <a:pt x="8" y="31"/>
                    <a:pt x="8" y="31"/>
                  </a:cubicBezTo>
                  <a:cubicBezTo>
                    <a:pt x="17" y="31"/>
                    <a:pt x="17" y="31"/>
                    <a:pt x="17" y="31"/>
                  </a:cubicBezTo>
                  <a:cubicBezTo>
                    <a:pt x="114" y="31"/>
                    <a:pt x="114" y="31"/>
                    <a:pt x="114" y="31"/>
                  </a:cubicBezTo>
                  <a:cubicBezTo>
                    <a:pt x="124" y="31"/>
                    <a:pt x="124" y="31"/>
                    <a:pt x="124" y="31"/>
                  </a:cubicBezTo>
                  <a:lnTo>
                    <a:pt x="124" y="45"/>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474" name="Group 473"/>
            <p:cNvGrpSpPr/>
            <p:nvPr/>
          </p:nvGrpSpPr>
          <p:grpSpPr>
            <a:xfrm>
              <a:off x="704252" y="5231671"/>
              <a:ext cx="376337" cy="425187"/>
              <a:chOff x="3581405" y="2054226"/>
              <a:chExt cx="782639" cy="884227"/>
            </a:xfrm>
            <a:solidFill>
              <a:schemeClr val="tx2"/>
            </a:solidFill>
          </p:grpSpPr>
          <p:sp>
            <p:nvSpPr>
              <p:cNvPr id="470" name="Freeform 44"/>
              <p:cNvSpPr>
                <a:spLocks noEditPoints="1"/>
              </p:cNvSpPr>
              <p:nvPr/>
            </p:nvSpPr>
            <p:spPr bwMode="auto">
              <a:xfrm>
                <a:off x="3581405" y="2225668"/>
                <a:ext cx="696915" cy="712785"/>
              </a:xfrm>
              <a:custGeom>
                <a:avLst/>
                <a:gdLst>
                  <a:gd name="T0" fmla="*/ 162 w 162"/>
                  <a:gd name="T1" fmla="*/ 166 h 166"/>
                  <a:gd name="T2" fmla="*/ 0 w 162"/>
                  <a:gd name="T3" fmla="*/ 0 h 166"/>
                  <a:gd name="T4" fmla="*/ 10 w 162"/>
                  <a:gd name="T5" fmla="*/ 156 h 166"/>
                  <a:gd name="T6" fmla="*/ 29 w 162"/>
                  <a:gd name="T7" fmla="*/ 10 h 166"/>
                  <a:gd name="T8" fmla="*/ 10 w 162"/>
                  <a:gd name="T9" fmla="*/ 156 h 166"/>
                  <a:gd name="T10" fmla="*/ 77 w 162"/>
                  <a:gd name="T11" fmla="*/ 156 h 166"/>
                  <a:gd name="T12" fmla="*/ 71 w 162"/>
                  <a:gd name="T13" fmla="*/ 155 h 166"/>
                  <a:gd name="T14" fmla="*/ 69 w 162"/>
                  <a:gd name="T15" fmla="*/ 110 h 166"/>
                  <a:gd name="T16" fmla="*/ 93 w 162"/>
                  <a:gd name="T17" fmla="*/ 152 h 166"/>
                  <a:gd name="T18" fmla="*/ 88 w 162"/>
                  <a:gd name="T19" fmla="*/ 156 h 166"/>
                  <a:gd name="T20" fmla="*/ 85 w 162"/>
                  <a:gd name="T21" fmla="*/ 117 h 166"/>
                  <a:gd name="T22" fmla="*/ 73 w 162"/>
                  <a:gd name="T23" fmla="*/ 33 h 166"/>
                  <a:gd name="T24" fmla="*/ 75 w 162"/>
                  <a:gd name="T25" fmla="*/ 31 h 166"/>
                  <a:gd name="T26" fmla="*/ 88 w 162"/>
                  <a:gd name="T27" fmla="*/ 32 h 166"/>
                  <a:gd name="T28" fmla="*/ 87 w 162"/>
                  <a:gd name="T29" fmla="*/ 48 h 166"/>
                  <a:gd name="T30" fmla="*/ 73 w 162"/>
                  <a:gd name="T31" fmla="*/ 33 h 166"/>
                  <a:gd name="T32" fmla="*/ 63 w 162"/>
                  <a:gd name="T33" fmla="*/ 60 h 166"/>
                  <a:gd name="T34" fmla="*/ 94 w 162"/>
                  <a:gd name="T35" fmla="*/ 58 h 166"/>
                  <a:gd name="T36" fmla="*/ 101 w 162"/>
                  <a:gd name="T37" fmla="*/ 65 h 166"/>
                  <a:gd name="T38" fmla="*/ 61 w 162"/>
                  <a:gd name="T39" fmla="*/ 101 h 166"/>
                  <a:gd name="T40" fmla="*/ 101 w 162"/>
                  <a:gd name="T41" fmla="*/ 152 h 166"/>
                  <a:gd name="T42" fmla="*/ 109 w 162"/>
                  <a:gd name="T43" fmla="*/ 110 h 166"/>
                  <a:gd name="T44" fmla="*/ 105 w 162"/>
                  <a:gd name="T45" fmla="*/ 53 h 166"/>
                  <a:gd name="T46" fmla="*/ 93 w 162"/>
                  <a:gd name="T47" fmla="*/ 25 h 166"/>
                  <a:gd name="T48" fmla="*/ 71 w 162"/>
                  <a:gd name="T49" fmla="*/ 23 h 166"/>
                  <a:gd name="T50" fmla="*/ 65 w 162"/>
                  <a:gd name="T51" fmla="*/ 50 h 166"/>
                  <a:gd name="T52" fmla="*/ 53 w 162"/>
                  <a:gd name="T53" fmla="*/ 65 h 166"/>
                  <a:gd name="T54" fmla="*/ 61 w 162"/>
                  <a:gd name="T55" fmla="*/ 110 h 166"/>
                  <a:gd name="T56" fmla="*/ 61 w 162"/>
                  <a:gd name="T57" fmla="*/ 156 h 166"/>
                  <a:gd name="T58" fmla="*/ 39 w 162"/>
                  <a:gd name="T59" fmla="*/ 10 h 166"/>
                  <a:gd name="T60" fmla="*/ 123 w 162"/>
                  <a:gd name="T61" fmla="*/ 156 h 166"/>
                  <a:gd name="T62" fmla="*/ 101 w 162"/>
                  <a:gd name="T63" fmla="*/ 152 h 166"/>
                  <a:gd name="T64" fmla="*/ 133 w 162"/>
                  <a:gd name="T65" fmla="*/ 10 h 166"/>
                  <a:gd name="T66" fmla="*/ 152 w 162"/>
                  <a:gd name="T67"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66">
                    <a:moveTo>
                      <a:pt x="0" y="166"/>
                    </a:moveTo>
                    <a:cubicBezTo>
                      <a:pt x="162" y="166"/>
                      <a:pt x="162" y="166"/>
                      <a:pt x="162" y="166"/>
                    </a:cubicBezTo>
                    <a:cubicBezTo>
                      <a:pt x="162" y="0"/>
                      <a:pt x="162" y="0"/>
                      <a:pt x="162" y="0"/>
                    </a:cubicBezTo>
                    <a:cubicBezTo>
                      <a:pt x="0" y="0"/>
                      <a:pt x="0" y="0"/>
                      <a:pt x="0" y="0"/>
                    </a:cubicBezTo>
                    <a:lnTo>
                      <a:pt x="0" y="166"/>
                    </a:lnTo>
                    <a:close/>
                    <a:moveTo>
                      <a:pt x="10" y="156"/>
                    </a:moveTo>
                    <a:cubicBezTo>
                      <a:pt x="10" y="10"/>
                      <a:pt x="10" y="10"/>
                      <a:pt x="10" y="10"/>
                    </a:cubicBezTo>
                    <a:cubicBezTo>
                      <a:pt x="29" y="10"/>
                      <a:pt x="29" y="10"/>
                      <a:pt x="29" y="10"/>
                    </a:cubicBezTo>
                    <a:cubicBezTo>
                      <a:pt x="29" y="156"/>
                      <a:pt x="29" y="156"/>
                      <a:pt x="29" y="156"/>
                    </a:cubicBezTo>
                    <a:lnTo>
                      <a:pt x="10" y="156"/>
                    </a:lnTo>
                    <a:close/>
                    <a:moveTo>
                      <a:pt x="77" y="117"/>
                    </a:moveTo>
                    <a:cubicBezTo>
                      <a:pt x="77" y="156"/>
                      <a:pt x="77" y="156"/>
                      <a:pt x="77" y="156"/>
                    </a:cubicBezTo>
                    <a:cubicBezTo>
                      <a:pt x="74" y="156"/>
                      <a:pt x="74" y="156"/>
                      <a:pt x="74" y="156"/>
                    </a:cubicBezTo>
                    <a:cubicBezTo>
                      <a:pt x="73" y="156"/>
                      <a:pt x="72" y="155"/>
                      <a:pt x="71" y="155"/>
                    </a:cubicBezTo>
                    <a:cubicBezTo>
                      <a:pt x="69" y="154"/>
                      <a:pt x="69" y="153"/>
                      <a:pt x="69" y="152"/>
                    </a:cubicBezTo>
                    <a:cubicBezTo>
                      <a:pt x="69" y="110"/>
                      <a:pt x="69" y="110"/>
                      <a:pt x="69" y="110"/>
                    </a:cubicBezTo>
                    <a:cubicBezTo>
                      <a:pt x="93" y="110"/>
                      <a:pt x="93" y="110"/>
                      <a:pt x="93" y="110"/>
                    </a:cubicBezTo>
                    <a:cubicBezTo>
                      <a:pt x="93" y="152"/>
                      <a:pt x="93" y="152"/>
                      <a:pt x="93" y="152"/>
                    </a:cubicBezTo>
                    <a:cubicBezTo>
                      <a:pt x="93" y="153"/>
                      <a:pt x="93" y="154"/>
                      <a:pt x="91" y="155"/>
                    </a:cubicBezTo>
                    <a:cubicBezTo>
                      <a:pt x="90" y="155"/>
                      <a:pt x="89" y="156"/>
                      <a:pt x="88" y="156"/>
                    </a:cubicBezTo>
                    <a:cubicBezTo>
                      <a:pt x="85" y="156"/>
                      <a:pt x="85" y="156"/>
                      <a:pt x="85" y="156"/>
                    </a:cubicBezTo>
                    <a:cubicBezTo>
                      <a:pt x="85" y="117"/>
                      <a:pt x="85" y="117"/>
                      <a:pt x="85" y="117"/>
                    </a:cubicBezTo>
                    <a:lnTo>
                      <a:pt x="77" y="117"/>
                    </a:lnTo>
                    <a:close/>
                    <a:moveTo>
                      <a:pt x="73" y="33"/>
                    </a:moveTo>
                    <a:cubicBezTo>
                      <a:pt x="73" y="33"/>
                      <a:pt x="73" y="33"/>
                      <a:pt x="73" y="33"/>
                    </a:cubicBezTo>
                    <a:cubicBezTo>
                      <a:pt x="73" y="32"/>
                      <a:pt x="74" y="31"/>
                      <a:pt x="75" y="31"/>
                    </a:cubicBezTo>
                    <a:cubicBezTo>
                      <a:pt x="77" y="29"/>
                      <a:pt x="79" y="29"/>
                      <a:pt x="81" y="29"/>
                    </a:cubicBezTo>
                    <a:cubicBezTo>
                      <a:pt x="84" y="29"/>
                      <a:pt x="87" y="30"/>
                      <a:pt x="88" y="32"/>
                    </a:cubicBezTo>
                    <a:cubicBezTo>
                      <a:pt x="91" y="35"/>
                      <a:pt x="93" y="40"/>
                      <a:pt x="89" y="46"/>
                    </a:cubicBezTo>
                    <a:cubicBezTo>
                      <a:pt x="89" y="46"/>
                      <a:pt x="88" y="47"/>
                      <a:pt x="87" y="48"/>
                    </a:cubicBezTo>
                    <a:cubicBezTo>
                      <a:pt x="82" y="51"/>
                      <a:pt x="76" y="49"/>
                      <a:pt x="74" y="47"/>
                    </a:cubicBezTo>
                    <a:cubicBezTo>
                      <a:pt x="71" y="44"/>
                      <a:pt x="69" y="39"/>
                      <a:pt x="73" y="33"/>
                    </a:cubicBezTo>
                    <a:close/>
                    <a:moveTo>
                      <a:pt x="61" y="65"/>
                    </a:moveTo>
                    <a:cubicBezTo>
                      <a:pt x="61" y="63"/>
                      <a:pt x="62" y="61"/>
                      <a:pt x="63" y="60"/>
                    </a:cubicBezTo>
                    <a:cubicBezTo>
                      <a:pt x="64" y="59"/>
                      <a:pt x="66" y="58"/>
                      <a:pt x="68" y="58"/>
                    </a:cubicBezTo>
                    <a:cubicBezTo>
                      <a:pt x="94" y="58"/>
                      <a:pt x="94" y="58"/>
                      <a:pt x="94" y="58"/>
                    </a:cubicBezTo>
                    <a:cubicBezTo>
                      <a:pt x="96" y="58"/>
                      <a:pt x="98" y="59"/>
                      <a:pt x="99" y="60"/>
                    </a:cubicBezTo>
                    <a:cubicBezTo>
                      <a:pt x="100" y="61"/>
                      <a:pt x="101" y="63"/>
                      <a:pt x="101" y="65"/>
                    </a:cubicBezTo>
                    <a:cubicBezTo>
                      <a:pt x="101" y="101"/>
                      <a:pt x="101" y="101"/>
                      <a:pt x="101" y="101"/>
                    </a:cubicBezTo>
                    <a:cubicBezTo>
                      <a:pt x="61" y="101"/>
                      <a:pt x="61" y="101"/>
                      <a:pt x="61" y="101"/>
                    </a:cubicBezTo>
                    <a:lnTo>
                      <a:pt x="61" y="65"/>
                    </a:lnTo>
                    <a:close/>
                    <a:moveTo>
                      <a:pt x="101" y="152"/>
                    </a:moveTo>
                    <a:cubicBezTo>
                      <a:pt x="101" y="110"/>
                      <a:pt x="101" y="110"/>
                      <a:pt x="101" y="110"/>
                    </a:cubicBezTo>
                    <a:cubicBezTo>
                      <a:pt x="109" y="110"/>
                      <a:pt x="109" y="110"/>
                      <a:pt x="109" y="110"/>
                    </a:cubicBezTo>
                    <a:cubicBezTo>
                      <a:pt x="109" y="65"/>
                      <a:pt x="109" y="65"/>
                      <a:pt x="109" y="65"/>
                    </a:cubicBezTo>
                    <a:cubicBezTo>
                      <a:pt x="109" y="60"/>
                      <a:pt x="108" y="56"/>
                      <a:pt x="105" y="53"/>
                    </a:cubicBezTo>
                    <a:cubicBezTo>
                      <a:pt x="103" y="51"/>
                      <a:pt x="100" y="50"/>
                      <a:pt x="97" y="50"/>
                    </a:cubicBezTo>
                    <a:cubicBezTo>
                      <a:pt x="101" y="43"/>
                      <a:pt x="101" y="33"/>
                      <a:pt x="93" y="25"/>
                    </a:cubicBezTo>
                    <a:cubicBezTo>
                      <a:pt x="92" y="24"/>
                      <a:pt x="91" y="23"/>
                      <a:pt x="90" y="22"/>
                    </a:cubicBezTo>
                    <a:cubicBezTo>
                      <a:pt x="83" y="20"/>
                      <a:pt x="76" y="20"/>
                      <a:pt x="71" y="23"/>
                    </a:cubicBezTo>
                    <a:cubicBezTo>
                      <a:pt x="65" y="27"/>
                      <a:pt x="62" y="33"/>
                      <a:pt x="62" y="39"/>
                    </a:cubicBezTo>
                    <a:cubicBezTo>
                      <a:pt x="62" y="43"/>
                      <a:pt x="63" y="47"/>
                      <a:pt x="65" y="50"/>
                    </a:cubicBezTo>
                    <a:cubicBezTo>
                      <a:pt x="62" y="50"/>
                      <a:pt x="59" y="51"/>
                      <a:pt x="57" y="53"/>
                    </a:cubicBezTo>
                    <a:cubicBezTo>
                      <a:pt x="54" y="56"/>
                      <a:pt x="53" y="60"/>
                      <a:pt x="53" y="65"/>
                    </a:cubicBezTo>
                    <a:cubicBezTo>
                      <a:pt x="53" y="110"/>
                      <a:pt x="53" y="110"/>
                      <a:pt x="53" y="110"/>
                    </a:cubicBezTo>
                    <a:cubicBezTo>
                      <a:pt x="61" y="110"/>
                      <a:pt x="61" y="110"/>
                      <a:pt x="61" y="110"/>
                    </a:cubicBezTo>
                    <a:cubicBezTo>
                      <a:pt x="61" y="152"/>
                      <a:pt x="61" y="152"/>
                      <a:pt x="61" y="152"/>
                    </a:cubicBezTo>
                    <a:cubicBezTo>
                      <a:pt x="61" y="153"/>
                      <a:pt x="61" y="155"/>
                      <a:pt x="61" y="156"/>
                    </a:cubicBezTo>
                    <a:cubicBezTo>
                      <a:pt x="39" y="156"/>
                      <a:pt x="39" y="156"/>
                      <a:pt x="39" y="156"/>
                    </a:cubicBezTo>
                    <a:cubicBezTo>
                      <a:pt x="39" y="10"/>
                      <a:pt x="39" y="10"/>
                      <a:pt x="39" y="10"/>
                    </a:cubicBezTo>
                    <a:cubicBezTo>
                      <a:pt x="123" y="10"/>
                      <a:pt x="123" y="10"/>
                      <a:pt x="123" y="10"/>
                    </a:cubicBezTo>
                    <a:cubicBezTo>
                      <a:pt x="123" y="156"/>
                      <a:pt x="123" y="156"/>
                      <a:pt x="123" y="156"/>
                    </a:cubicBezTo>
                    <a:cubicBezTo>
                      <a:pt x="101" y="156"/>
                      <a:pt x="101" y="156"/>
                      <a:pt x="101" y="156"/>
                    </a:cubicBezTo>
                    <a:cubicBezTo>
                      <a:pt x="101" y="155"/>
                      <a:pt x="101" y="153"/>
                      <a:pt x="101" y="152"/>
                    </a:cubicBezTo>
                    <a:close/>
                    <a:moveTo>
                      <a:pt x="133" y="156"/>
                    </a:moveTo>
                    <a:cubicBezTo>
                      <a:pt x="133" y="10"/>
                      <a:pt x="133" y="10"/>
                      <a:pt x="133" y="10"/>
                    </a:cubicBezTo>
                    <a:cubicBezTo>
                      <a:pt x="152" y="10"/>
                      <a:pt x="152" y="10"/>
                      <a:pt x="152" y="10"/>
                    </a:cubicBezTo>
                    <a:cubicBezTo>
                      <a:pt x="152" y="156"/>
                      <a:pt x="152" y="156"/>
                      <a:pt x="152" y="156"/>
                    </a:cubicBezTo>
                    <a:lnTo>
                      <a:pt x="133"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71" name="Rectangle 45"/>
              <p:cNvSpPr>
                <a:spLocks noChangeArrowheads="1"/>
              </p:cNvSpPr>
              <p:nvPr/>
            </p:nvSpPr>
            <p:spPr bwMode="auto">
              <a:xfrm>
                <a:off x="4321181" y="2517767"/>
                <a:ext cx="42863"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72" name="Rectangle 46"/>
              <p:cNvSpPr>
                <a:spLocks noChangeArrowheads="1"/>
              </p:cNvSpPr>
              <p:nvPr/>
            </p:nvSpPr>
            <p:spPr bwMode="auto">
              <a:xfrm>
                <a:off x="4321181" y="2582852"/>
                <a:ext cx="42863" cy="460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73" name="Freeform 47"/>
              <p:cNvSpPr>
                <a:spLocks/>
              </p:cNvSpPr>
              <p:nvPr/>
            </p:nvSpPr>
            <p:spPr bwMode="auto">
              <a:xfrm>
                <a:off x="3813177" y="2054226"/>
                <a:ext cx="231776" cy="120649"/>
              </a:xfrm>
              <a:custGeom>
                <a:avLst/>
                <a:gdLst>
                  <a:gd name="T0" fmla="*/ 10 w 54"/>
                  <a:gd name="T1" fmla="*/ 27 h 28"/>
                  <a:gd name="T2" fmla="*/ 27 w 54"/>
                  <a:gd name="T3" fmla="*/ 10 h 28"/>
                  <a:gd name="T4" fmla="*/ 44 w 54"/>
                  <a:gd name="T5" fmla="*/ 27 h 28"/>
                  <a:gd name="T6" fmla="*/ 44 w 54"/>
                  <a:gd name="T7" fmla="*/ 28 h 28"/>
                  <a:gd name="T8" fmla="*/ 54 w 54"/>
                  <a:gd name="T9" fmla="*/ 28 h 28"/>
                  <a:gd name="T10" fmla="*/ 54 w 54"/>
                  <a:gd name="T11" fmla="*/ 27 h 28"/>
                  <a:gd name="T12" fmla="*/ 27 w 54"/>
                  <a:gd name="T13" fmla="*/ 0 h 28"/>
                  <a:gd name="T14" fmla="*/ 0 w 54"/>
                  <a:gd name="T15" fmla="*/ 27 h 28"/>
                  <a:gd name="T16" fmla="*/ 0 w 54"/>
                  <a:gd name="T17" fmla="*/ 28 h 28"/>
                  <a:gd name="T18" fmla="*/ 10 w 54"/>
                  <a:gd name="T19" fmla="*/ 28 h 28"/>
                  <a:gd name="T20" fmla="*/ 10 w 54"/>
                  <a:gd name="T21"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8">
                    <a:moveTo>
                      <a:pt x="10" y="27"/>
                    </a:moveTo>
                    <a:cubicBezTo>
                      <a:pt x="10" y="18"/>
                      <a:pt x="18" y="10"/>
                      <a:pt x="27" y="10"/>
                    </a:cubicBezTo>
                    <a:cubicBezTo>
                      <a:pt x="36" y="10"/>
                      <a:pt x="44" y="18"/>
                      <a:pt x="44" y="27"/>
                    </a:cubicBezTo>
                    <a:cubicBezTo>
                      <a:pt x="44" y="28"/>
                      <a:pt x="44" y="28"/>
                      <a:pt x="44" y="28"/>
                    </a:cubicBezTo>
                    <a:cubicBezTo>
                      <a:pt x="54" y="28"/>
                      <a:pt x="54" y="28"/>
                      <a:pt x="54" y="28"/>
                    </a:cubicBezTo>
                    <a:cubicBezTo>
                      <a:pt x="54" y="27"/>
                      <a:pt x="54" y="27"/>
                      <a:pt x="54" y="27"/>
                    </a:cubicBezTo>
                    <a:cubicBezTo>
                      <a:pt x="54" y="12"/>
                      <a:pt x="42" y="0"/>
                      <a:pt x="27" y="0"/>
                    </a:cubicBezTo>
                    <a:cubicBezTo>
                      <a:pt x="12" y="0"/>
                      <a:pt x="0" y="12"/>
                      <a:pt x="0" y="27"/>
                    </a:cubicBezTo>
                    <a:cubicBezTo>
                      <a:pt x="0" y="28"/>
                      <a:pt x="0" y="28"/>
                      <a:pt x="0" y="28"/>
                    </a:cubicBezTo>
                    <a:cubicBezTo>
                      <a:pt x="10" y="28"/>
                      <a:pt x="10" y="28"/>
                      <a:pt x="10" y="28"/>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grpSp>
          <p:nvGrpSpPr>
            <p:cNvPr id="490" name="Group 489"/>
            <p:cNvGrpSpPr/>
            <p:nvPr/>
          </p:nvGrpSpPr>
          <p:grpSpPr>
            <a:xfrm>
              <a:off x="1507175" y="5824728"/>
              <a:ext cx="273279" cy="269719"/>
              <a:chOff x="4410069" y="2190749"/>
              <a:chExt cx="609606" cy="601662"/>
            </a:xfrm>
            <a:solidFill>
              <a:schemeClr val="tx2"/>
            </a:solidFill>
          </p:grpSpPr>
          <p:sp>
            <p:nvSpPr>
              <p:cNvPr id="486" name="Freeform 58"/>
              <p:cNvSpPr>
                <a:spLocks/>
              </p:cNvSpPr>
              <p:nvPr/>
            </p:nvSpPr>
            <p:spPr bwMode="auto">
              <a:xfrm>
                <a:off x="4410069" y="2190749"/>
                <a:ext cx="609599" cy="601662"/>
              </a:xfrm>
              <a:custGeom>
                <a:avLst/>
                <a:gdLst>
                  <a:gd name="T0" fmla="*/ 129 w 141"/>
                  <a:gd name="T1" fmla="*/ 75 h 139"/>
                  <a:gd name="T2" fmla="*/ 128 w 141"/>
                  <a:gd name="T3" fmla="*/ 77 h 139"/>
                  <a:gd name="T4" fmla="*/ 68 w 141"/>
                  <a:gd name="T5" fmla="*/ 127 h 139"/>
                  <a:gd name="T6" fmla="*/ 13 w 141"/>
                  <a:gd name="T7" fmla="*/ 73 h 139"/>
                  <a:gd name="T8" fmla="*/ 61 w 141"/>
                  <a:gd name="T9" fmla="*/ 12 h 139"/>
                  <a:gd name="T10" fmla="*/ 62 w 141"/>
                  <a:gd name="T11" fmla="*/ 12 h 139"/>
                  <a:gd name="T12" fmla="*/ 62 w 141"/>
                  <a:gd name="T13" fmla="*/ 0 h 139"/>
                  <a:gd name="T14" fmla="*/ 60 w 141"/>
                  <a:gd name="T15" fmla="*/ 0 h 139"/>
                  <a:gd name="T16" fmla="*/ 19 w 141"/>
                  <a:gd name="T17" fmla="*/ 23 h 139"/>
                  <a:gd name="T18" fmla="*/ 1 w 141"/>
                  <a:gd name="T19" fmla="*/ 74 h 139"/>
                  <a:gd name="T20" fmla="*/ 71 w 141"/>
                  <a:gd name="T21" fmla="*/ 139 h 139"/>
                  <a:gd name="T22" fmla="*/ 76 w 141"/>
                  <a:gd name="T23" fmla="*/ 139 h 139"/>
                  <a:gd name="T24" fmla="*/ 140 w 141"/>
                  <a:gd name="T25" fmla="*/ 77 h 139"/>
                  <a:gd name="T26" fmla="*/ 141 w 141"/>
                  <a:gd name="T27" fmla="*/ 75 h 139"/>
                  <a:gd name="T28" fmla="*/ 129 w 141"/>
                  <a:gd name="T29"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139">
                    <a:moveTo>
                      <a:pt x="129" y="75"/>
                    </a:moveTo>
                    <a:cubicBezTo>
                      <a:pt x="128" y="77"/>
                      <a:pt x="128" y="77"/>
                      <a:pt x="128" y="77"/>
                    </a:cubicBezTo>
                    <a:cubicBezTo>
                      <a:pt x="124" y="106"/>
                      <a:pt x="98" y="128"/>
                      <a:pt x="68" y="127"/>
                    </a:cubicBezTo>
                    <a:cubicBezTo>
                      <a:pt x="39" y="125"/>
                      <a:pt x="15" y="102"/>
                      <a:pt x="13" y="73"/>
                    </a:cubicBezTo>
                    <a:cubicBezTo>
                      <a:pt x="11" y="48"/>
                      <a:pt x="30" y="17"/>
                      <a:pt x="61" y="12"/>
                    </a:cubicBezTo>
                    <a:cubicBezTo>
                      <a:pt x="62" y="12"/>
                      <a:pt x="62" y="12"/>
                      <a:pt x="62" y="12"/>
                    </a:cubicBezTo>
                    <a:cubicBezTo>
                      <a:pt x="62" y="0"/>
                      <a:pt x="62" y="0"/>
                      <a:pt x="62" y="0"/>
                    </a:cubicBezTo>
                    <a:cubicBezTo>
                      <a:pt x="60" y="0"/>
                      <a:pt x="60" y="0"/>
                      <a:pt x="60" y="0"/>
                    </a:cubicBezTo>
                    <a:cubicBezTo>
                      <a:pt x="45" y="2"/>
                      <a:pt x="29" y="11"/>
                      <a:pt x="19" y="23"/>
                    </a:cubicBezTo>
                    <a:cubicBezTo>
                      <a:pt x="6" y="37"/>
                      <a:pt x="0" y="55"/>
                      <a:pt x="1" y="74"/>
                    </a:cubicBezTo>
                    <a:cubicBezTo>
                      <a:pt x="3" y="110"/>
                      <a:pt x="34" y="139"/>
                      <a:pt x="71" y="139"/>
                    </a:cubicBezTo>
                    <a:cubicBezTo>
                      <a:pt x="73" y="139"/>
                      <a:pt x="74" y="139"/>
                      <a:pt x="76" y="139"/>
                    </a:cubicBezTo>
                    <a:cubicBezTo>
                      <a:pt x="114" y="136"/>
                      <a:pt x="137" y="105"/>
                      <a:pt x="140" y="77"/>
                    </a:cubicBezTo>
                    <a:cubicBezTo>
                      <a:pt x="141" y="75"/>
                      <a:pt x="141" y="75"/>
                      <a:pt x="141" y="75"/>
                    </a:cubicBezTo>
                    <a:lnTo>
                      <a:pt x="129"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87" name="Freeform 59"/>
              <p:cNvSpPr>
                <a:spLocks/>
              </p:cNvSpPr>
              <p:nvPr/>
            </p:nvSpPr>
            <p:spPr bwMode="auto">
              <a:xfrm>
                <a:off x="4678363" y="2381250"/>
                <a:ext cx="146049" cy="147639"/>
              </a:xfrm>
              <a:custGeom>
                <a:avLst/>
                <a:gdLst>
                  <a:gd name="T0" fmla="*/ 10 w 34"/>
                  <a:gd name="T1" fmla="*/ 34 h 34"/>
                  <a:gd name="T2" fmla="*/ 12 w 34"/>
                  <a:gd name="T3" fmla="*/ 34 h 34"/>
                  <a:gd name="T4" fmla="*/ 18 w 34"/>
                  <a:gd name="T5" fmla="*/ 29 h 34"/>
                  <a:gd name="T6" fmla="*/ 26 w 34"/>
                  <a:gd name="T7" fmla="*/ 14 h 34"/>
                  <a:gd name="T8" fmla="*/ 34 w 34"/>
                  <a:gd name="T9" fmla="*/ 0 h 34"/>
                  <a:gd name="T10" fmla="*/ 6 w 34"/>
                  <a:gd name="T11" fmla="*/ 17 h 34"/>
                  <a:gd name="T12" fmla="*/ 4 w 34"/>
                  <a:gd name="T13" fmla="*/ 19 h 34"/>
                  <a:gd name="T14" fmla="*/ 2 w 34"/>
                  <a:gd name="T15" fmla="*/ 29 h 34"/>
                  <a:gd name="T16" fmla="*/ 10 w 3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0" y="34"/>
                    </a:moveTo>
                    <a:cubicBezTo>
                      <a:pt x="10" y="34"/>
                      <a:pt x="11" y="34"/>
                      <a:pt x="12" y="34"/>
                    </a:cubicBezTo>
                    <a:cubicBezTo>
                      <a:pt x="14" y="33"/>
                      <a:pt x="16" y="32"/>
                      <a:pt x="18" y="29"/>
                    </a:cubicBezTo>
                    <a:cubicBezTo>
                      <a:pt x="21" y="24"/>
                      <a:pt x="23" y="19"/>
                      <a:pt x="26" y="14"/>
                    </a:cubicBezTo>
                    <a:cubicBezTo>
                      <a:pt x="34" y="0"/>
                      <a:pt x="34" y="0"/>
                      <a:pt x="34" y="0"/>
                    </a:cubicBezTo>
                    <a:cubicBezTo>
                      <a:pt x="6" y="17"/>
                      <a:pt x="6" y="17"/>
                      <a:pt x="6" y="17"/>
                    </a:cubicBezTo>
                    <a:cubicBezTo>
                      <a:pt x="6" y="18"/>
                      <a:pt x="5" y="18"/>
                      <a:pt x="4" y="19"/>
                    </a:cubicBezTo>
                    <a:cubicBezTo>
                      <a:pt x="1" y="21"/>
                      <a:pt x="0" y="26"/>
                      <a:pt x="2" y="29"/>
                    </a:cubicBezTo>
                    <a:cubicBezTo>
                      <a:pt x="3" y="32"/>
                      <a:pt x="7" y="34"/>
                      <a:pt x="1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88" name="Freeform 60"/>
              <p:cNvSpPr>
                <a:spLocks/>
              </p:cNvSpPr>
              <p:nvPr/>
            </p:nvSpPr>
            <p:spPr bwMode="auto">
              <a:xfrm>
                <a:off x="4743457" y="2190753"/>
                <a:ext cx="158751" cy="104774"/>
              </a:xfrm>
              <a:custGeom>
                <a:avLst/>
                <a:gdLst>
                  <a:gd name="T0" fmla="*/ 27 w 37"/>
                  <a:gd name="T1" fmla="*/ 23 h 24"/>
                  <a:gd name="T2" fmla="*/ 28 w 37"/>
                  <a:gd name="T3" fmla="*/ 24 h 24"/>
                  <a:gd name="T4" fmla="*/ 37 w 37"/>
                  <a:gd name="T5" fmla="*/ 15 h 24"/>
                  <a:gd name="T6" fmla="*/ 35 w 37"/>
                  <a:gd name="T7" fmla="*/ 14 h 24"/>
                  <a:gd name="T8" fmla="*/ 2 w 37"/>
                  <a:gd name="T9" fmla="*/ 0 h 24"/>
                  <a:gd name="T10" fmla="*/ 0 w 37"/>
                  <a:gd name="T11" fmla="*/ 0 h 24"/>
                  <a:gd name="T12" fmla="*/ 0 w 37"/>
                  <a:gd name="T13" fmla="*/ 12 h 24"/>
                  <a:gd name="T14" fmla="*/ 1 w 37"/>
                  <a:gd name="T15" fmla="*/ 12 h 24"/>
                  <a:gd name="T16" fmla="*/ 27 w 37"/>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4">
                    <a:moveTo>
                      <a:pt x="27" y="23"/>
                    </a:moveTo>
                    <a:cubicBezTo>
                      <a:pt x="28" y="24"/>
                      <a:pt x="28" y="24"/>
                      <a:pt x="28" y="24"/>
                    </a:cubicBezTo>
                    <a:cubicBezTo>
                      <a:pt x="37" y="15"/>
                      <a:pt x="37" y="15"/>
                      <a:pt x="37" y="15"/>
                    </a:cubicBezTo>
                    <a:cubicBezTo>
                      <a:pt x="35" y="14"/>
                      <a:pt x="35" y="14"/>
                      <a:pt x="35" y="14"/>
                    </a:cubicBezTo>
                    <a:cubicBezTo>
                      <a:pt x="25" y="6"/>
                      <a:pt x="14" y="2"/>
                      <a:pt x="2" y="0"/>
                    </a:cubicBezTo>
                    <a:cubicBezTo>
                      <a:pt x="0" y="0"/>
                      <a:pt x="0" y="0"/>
                      <a:pt x="0" y="0"/>
                    </a:cubicBezTo>
                    <a:cubicBezTo>
                      <a:pt x="0" y="12"/>
                      <a:pt x="0" y="12"/>
                      <a:pt x="0" y="12"/>
                    </a:cubicBezTo>
                    <a:cubicBezTo>
                      <a:pt x="1" y="12"/>
                      <a:pt x="1" y="12"/>
                      <a:pt x="1" y="12"/>
                    </a:cubicBezTo>
                    <a:cubicBezTo>
                      <a:pt x="11" y="14"/>
                      <a:pt x="19" y="17"/>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89" name="Freeform 61"/>
              <p:cNvSpPr>
                <a:spLocks/>
              </p:cNvSpPr>
              <p:nvPr/>
            </p:nvSpPr>
            <p:spPr bwMode="auto">
              <a:xfrm>
                <a:off x="4911724" y="2300287"/>
                <a:ext cx="107951" cy="155576"/>
              </a:xfrm>
              <a:custGeom>
                <a:avLst/>
                <a:gdLst>
                  <a:gd name="T0" fmla="*/ 12 w 25"/>
                  <a:gd name="T1" fmla="*/ 35 h 36"/>
                  <a:gd name="T2" fmla="*/ 12 w 25"/>
                  <a:gd name="T3" fmla="*/ 36 h 36"/>
                  <a:gd name="T4" fmla="*/ 25 w 25"/>
                  <a:gd name="T5" fmla="*/ 36 h 36"/>
                  <a:gd name="T6" fmla="*/ 24 w 25"/>
                  <a:gd name="T7" fmla="*/ 34 h 36"/>
                  <a:gd name="T8" fmla="*/ 10 w 25"/>
                  <a:gd name="T9" fmla="*/ 2 h 36"/>
                  <a:gd name="T10" fmla="*/ 9 w 25"/>
                  <a:gd name="T11" fmla="*/ 0 h 36"/>
                  <a:gd name="T12" fmla="*/ 0 w 25"/>
                  <a:gd name="T13" fmla="*/ 9 h 36"/>
                  <a:gd name="T14" fmla="*/ 2 w 25"/>
                  <a:gd name="T15" fmla="*/ 10 h 36"/>
                  <a:gd name="T16" fmla="*/ 12 w 25"/>
                  <a:gd name="T1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12" y="35"/>
                    </a:moveTo>
                    <a:cubicBezTo>
                      <a:pt x="12" y="36"/>
                      <a:pt x="12" y="36"/>
                      <a:pt x="12" y="36"/>
                    </a:cubicBezTo>
                    <a:cubicBezTo>
                      <a:pt x="25" y="36"/>
                      <a:pt x="25" y="36"/>
                      <a:pt x="25" y="36"/>
                    </a:cubicBezTo>
                    <a:cubicBezTo>
                      <a:pt x="24" y="34"/>
                      <a:pt x="24" y="34"/>
                      <a:pt x="24" y="34"/>
                    </a:cubicBezTo>
                    <a:cubicBezTo>
                      <a:pt x="23" y="22"/>
                      <a:pt x="18" y="11"/>
                      <a:pt x="10" y="2"/>
                    </a:cubicBezTo>
                    <a:cubicBezTo>
                      <a:pt x="9" y="0"/>
                      <a:pt x="9" y="0"/>
                      <a:pt x="9" y="0"/>
                    </a:cubicBezTo>
                    <a:cubicBezTo>
                      <a:pt x="0" y="9"/>
                      <a:pt x="0" y="9"/>
                      <a:pt x="0" y="9"/>
                    </a:cubicBezTo>
                    <a:cubicBezTo>
                      <a:pt x="2" y="10"/>
                      <a:pt x="2" y="10"/>
                      <a:pt x="2" y="10"/>
                    </a:cubicBezTo>
                    <a:cubicBezTo>
                      <a:pt x="7" y="17"/>
                      <a:pt x="10" y="25"/>
                      <a:pt x="1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494" name="Freeform 65"/>
            <p:cNvSpPr>
              <a:spLocks noEditPoints="1"/>
            </p:cNvSpPr>
            <p:nvPr/>
          </p:nvSpPr>
          <p:spPr bwMode="auto">
            <a:xfrm>
              <a:off x="3036666" y="5924473"/>
              <a:ext cx="351471" cy="192315"/>
            </a:xfrm>
            <a:custGeom>
              <a:avLst/>
              <a:gdLst>
                <a:gd name="T0" fmla="*/ 144 w 156"/>
                <a:gd name="T1" fmla="*/ 39 h 84"/>
                <a:gd name="T2" fmla="*/ 148 w 156"/>
                <a:gd name="T3" fmla="*/ 36 h 84"/>
                <a:gd name="T4" fmla="*/ 144 w 156"/>
                <a:gd name="T5" fmla="*/ 39 h 84"/>
                <a:gd name="T6" fmla="*/ 112 w 156"/>
                <a:gd name="T7" fmla="*/ 16 h 84"/>
                <a:gd name="T8" fmla="*/ 122 w 156"/>
                <a:gd name="T9" fmla="*/ 42 h 84"/>
                <a:gd name="T10" fmla="*/ 112 w 156"/>
                <a:gd name="T11" fmla="*/ 68 h 84"/>
                <a:gd name="T12" fmla="*/ 144 w 156"/>
                <a:gd name="T13" fmla="*/ 46 h 84"/>
                <a:gd name="T14" fmla="*/ 148 w 156"/>
                <a:gd name="T15" fmla="*/ 48 h 84"/>
                <a:gd name="T16" fmla="*/ 144 w 156"/>
                <a:gd name="T17" fmla="*/ 46 h 84"/>
                <a:gd name="T18" fmla="*/ 144 w 156"/>
                <a:gd name="T19" fmla="*/ 39 h 84"/>
                <a:gd name="T20" fmla="*/ 112 w 156"/>
                <a:gd name="T21" fmla="*/ 42 h 84"/>
                <a:gd name="T22" fmla="*/ 82 w 156"/>
                <a:gd name="T23" fmla="*/ 9 h 84"/>
                <a:gd name="T24" fmla="*/ 78 w 156"/>
                <a:gd name="T25" fmla="*/ 9 h 84"/>
                <a:gd name="T26" fmla="*/ 75 w 156"/>
                <a:gd name="T27" fmla="*/ 9 h 84"/>
                <a:gd name="T28" fmla="*/ 45 w 156"/>
                <a:gd name="T29" fmla="*/ 42 h 84"/>
                <a:gd name="T30" fmla="*/ 75 w 156"/>
                <a:gd name="T31" fmla="*/ 75 h 84"/>
                <a:gd name="T32" fmla="*/ 78 w 156"/>
                <a:gd name="T33" fmla="*/ 75 h 84"/>
                <a:gd name="T34" fmla="*/ 82 w 156"/>
                <a:gd name="T35" fmla="*/ 75 h 84"/>
                <a:gd name="T36" fmla="*/ 112 w 156"/>
                <a:gd name="T37" fmla="*/ 42 h 84"/>
                <a:gd name="T38" fmla="*/ 35 w 156"/>
                <a:gd name="T39" fmla="*/ 42 h 84"/>
                <a:gd name="T40" fmla="*/ 44 w 156"/>
                <a:gd name="T41" fmla="*/ 16 h 84"/>
                <a:gd name="T42" fmla="*/ 12 w 156"/>
                <a:gd name="T43" fmla="*/ 39 h 84"/>
                <a:gd name="T44" fmla="*/ 9 w 156"/>
                <a:gd name="T45" fmla="*/ 36 h 84"/>
                <a:gd name="T46" fmla="*/ 12 w 156"/>
                <a:gd name="T47" fmla="*/ 39 h 84"/>
                <a:gd name="T48" fmla="*/ 12 w 156"/>
                <a:gd name="T49" fmla="*/ 46 h 84"/>
                <a:gd name="T50" fmla="*/ 9 w 156"/>
                <a:gd name="T51" fmla="*/ 48 h 84"/>
                <a:gd name="T52" fmla="*/ 12 w 156"/>
                <a:gd name="T53" fmla="*/ 46 h 84"/>
                <a:gd name="T54" fmla="*/ 44 w 156"/>
                <a:gd name="T55" fmla="*/ 68 h 84"/>
                <a:gd name="T56" fmla="*/ 35 w 156"/>
                <a:gd name="T57" fmla="*/ 42 h 84"/>
                <a:gd name="T58" fmla="*/ 152 w 156"/>
                <a:gd name="T59" fmla="*/ 51 h 84"/>
                <a:gd name="T60" fmla="*/ 152 w 156"/>
                <a:gd name="T61" fmla="*/ 51 h 84"/>
                <a:gd name="T62" fmla="*/ 78 w 156"/>
                <a:gd name="T63" fmla="*/ 84 h 84"/>
                <a:gd name="T64" fmla="*/ 5 w 156"/>
                <a:gd name="T65" fmla="*/ 51 h 84"/>
                <a:gd name="T66" fmla="*/ 5 w 156"/>
                <a:gd name="T67" fmla="*/ 51 h 84"/>
                <a:gd name="T68" fmla="*/ 5 w 156"/>
                <a:gd name="T69" fmla="*/ 33 h 84"/>
                <a:gd name="T70" fmla="*/ 5 w 156"/>
                <a:gd name="T71" fmla="*/ 33 h 84"/>
                <a:gd name="T72" fmla="*/ 78 w 156"/>
                <a:gd name="T73" fmla="*/ 0 h 84"/>
                <a:gd name="T74" fmla="*/ 152 w 156"/>
                <a:gd name="T75" fmla="*/ 33 h 84"/>
                <a:gd name="T76" fmla="*/ 152 w 156"/>
                <a:gd name="T77" fmla="*/ 33 h 84"/>
                <a:gd name="T78" fmla="*/ 152 w 156"/>
                <a:gd name="T79" fmla="*/ 51 h 84"/>
                <a:gd name="T80" fmla="*/ 88 w 156"/>
                <a:gd name="T81" fmla="*/ 42 h 84"/>
                <a:gd name="T82" fmla="*/ 78 w 156"/>
                <a:gd name="T83" fmla="*/ 51 h 84"/>
                <a:gd name="T84" fmla="*/ 69 w 156"/>
                <a:gd name="T85" fmla="*/ 42 h 84"/>
                <a:gd name="T86" fmla="*/ 78 w 156"/>
                <a:gd name="T87" fmla="*/ 33 h 84"/>
                <a:gd name="T88" fmla="*/ 88 w 156"/>
                <a:gd name="T89"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6" h="84">
                  <a:moveTo>
                    <a:pt x="144" y="39"/>
                  </a:moveTo>
                  <a:cubicBezTo>
                    <a:pt x="148" y="36"/>
                    <a:pt x="148" y="36"/>
                    <a:pt x="148" y="36"/>
                  </a:cubicBezTo>
                  <a:cubicBezTo>
                    <a:pt x="144" y="39"/>
                    <a:pt x="144" y="39"/>
                    <a:pt x="144" y="39"/>
                  </a:cubicBezTo>
                  <a:cubicBezTo>
                    <a:pt x="135" y="29"/>
                    <a:pt x="124" y="21"/>
                    <a:pt x="112" y="16"/>
                  </a:cubicBezTo>
                  <a:cubicBezTo>
                    <a:pt x="118" y="23"/>
                    <a:pt x="122" y="33"/>
                    <a:pt x="122" y="42"/>
                  </a:cubicBezTo>
                  <a:cubicBezTo>
                    <a:pt x="122" y="51"/>
                    <a:pt x="118" y="61"/>
                    <a:pt x="112" y="68"/>
                  </a:cubicBezTo>
                  <a:cubicBezTo>
                    <a:pt x="124" y="63"/>
                    <a:pt x="135" y="55"/>
                    <a:pt x="144" y="46"/>
                  </a:cubicBezTo>
                  <a:cubicBezTo>
                    <a:pt x="148" y="48"/>
                    <a:pt x="148" y="48"/>
                    <a:pt x="148" y="48"/>
                  </a:cubicBezTo>
                  <a:cubicBezTo>
                    <a:pt x="144" y="46"/>
                    <a:pt x="144" y="46"/>
                    <a:pt x="144" y="46"/>
                  </a:cubicBezTo>
                  <a:cubicBezTo>
                    <a:pt x="146" y="43"/>
                    <a:pt x="146" y="41"/>
                    <a:pt x="144" y="39"/>
                  </a:cubicBezTo>
                  <a:close/>
                  <a:moveTo>
                    <a:pt x="112" y="42"/>
                  </a:moveTo>
                  <a:cubicBezTo>
                    <a:pt x="112" y="26"/>
                    <a:pt x="99" y="12"/>
                    <a:pt x="82" y="9"/>
                  </a:cubicBezTo>
                  <a:cubicBezTo>
                    <a:pt x="81" y="9"/>
                    <a:pt x="80" y="9"/>
                    <a:pt x="78" y="9"/>
                  </a:cubicBezTo>
                  <a:cubicBezTo>
                    <a:pt x="77" y="9"/>
                    <a:pt x="76" y="9"/>
                    <a:pt x="75" y="9"/>
                  </a:cubicBezTo>
                  <a:cubicBezTo>
                    <a:pt x="58" y="12"/>
                    <a:pt x="45" y="26"/>
                    <a:pt x="45" y="42"/>
                  </a:cubicBezTo>
                  <a:cubicBezTo>
                    <a:pt x="45" y="58"/>
                    <a:pt x="58" y="72"/>
                    <a:pt x="75" y="75"/>
                  </a:cubicBezTo>
                  <a:cubicBezTo>
                    <a:pt x="76" y="75"/>
                    <a:pt x="77" y="75"/>
                    <a:pt x="78" y="75"/>
                  </a:cubicBezTo>
                  <a:cubicBezTo>
                    <a:pt x="80" y="75"/>
                    <a:pt x="81" y="75"/>
                    <a:pt x="82" y="75"/>
                  </a:cubicBezTo>
                  <a:cubicBezTo>
                    <a:pt x="99" y="72"/>
                    <a:pt x="112" y="58"/>
                    <a:pt x="112" y="42"/>
                  </a:cubicBezTo>
                  <a:close/>
                  <a:moveTo>
                    <a:pt x="35" y="42"/>
                  </a:moveTo>
                  <a:cubicBezTo>
                    <a:pt x="35" y="33"/>
                    <a:pt x="38" y="23"/>
                    <a:pt x="44" y="16"/>
                  </a:cubicBezTo>
                  <a:cubicBezTo>
                    <a:pt x="32" y="21"/>
                    <a:pt x="21" y="29"/>
                    <a:pt x="12" y="39"/>
                  </a:cubicBezTo>
                  <a:cubicBezTo>
                    <a:pt x="9" y="36"/>
                    <a:pt x="9" y="36"/>
                    <a:pt x="9" y="36"/>
                  </a:cubicBezTo>
                  <a:cubicBezTo>
                    <a:pt x="12" y="39"/>
                    <a:pt x="12" y="39"/>
                    <a:pt x="12" y="39"/>
                  </a:cubicBezTo>
                  <a:cubicBezTo>
                    <a:pt x="10" y="41"/>
                    <a:pt x="10" y="43"/>
                    <a:pt x="12" y="46"/>
                  </a:cubicBezTo>
                  <a:cubicBezTo>
                    <a:pt x="9" y="48"/>
                    <a:pt x="9" y="48"/>
                    <a:pt x="9" y="48"/>
                  </a:cubicBezTo>
                  <a:cubicBezTo>
                    <a:pt x="12" y="46"/>
                    <a:pt x="12" y="46"/>
                    <a:pt x="12" y="46"/>
                  </a:cubicBezTo>
                  <a:cubicBezTo>
                    <a:pt x="21" y="55"/>
                    <a:pt x="32" y="63"/>
                    <a:pt x="44" y="68"/>
                  </a:cubicBezTo>
                  <a:cubicBezTo>
                    <a:pt x="38" y="61"/>
                    <a:pt x="35" y="51"/>
                    <a:pt x="35" y="42"/>
                  </a:cubicBezTo>
                  <a:close/>
                  <a:moveTo>
                    <a:pt x="152" y="51"/>
                  </a:moveTo>
                  <a:cubicBezTo>
                    <a:pt x="152" y="51"/>
                    <a:pt x="152" y="51"/>
                    <a:pt x="152" y="51"/>
                  </a:cubicBezTo>
                  <a:cubicBezTo>
                    <a:pt x="131" y="72"/>
                    <a:pt x="106" y="84"/>
                    <a:pt x="78" y="84"/>
                  </a:cubicBezTo>
                  <a:cubicBezTo>
                    <a:pt x="51" y="84"/>
                    <a:pt x="24" y="72"/>
                    <a:pt x="5" y="51"/>
                  </a:cubicBezTo>
                  <a:cubicBezTo>
                    <a:pt x="5" y="51"/>
                    <a:pt x="5" y="51"/>
                    <a:pt x="5" y="51"/>
                  </a:cubicBezTo>
                  <a:cubicBezTo>
                    <a:pt x="0" y="47"/>
                    <a:pt x="0" y="37"/>
                    <a:pt x="5" y="33"/>
                  </a:cubicBezTo>
                  <a:cubicBezTo>
                    <a:pt x="5" y="33"/>
                    <a:pt x="5" y="33"/>
                    <a:pt x="5" y="33"/>
                  </a:cubicBezTo>
                  <a:cubicBezTo>
                    <a:pt x="24" y="12"/>
                    <a:pt x="51" y="0"/>
                    <a:pt x="78" y="0"/>
                  </a:cubicBezTo>
                  <a:cubicBezTo>
                    <a:pt x="106" y="0"/>
                    <a:pt x="131" y="12"/>
                    <a:pt x="152" y="33"/>
                  </a:cubicBezTo>
                  <a:cubicBezTo>
                    <a:pt x="152" y="33"/>
                    <a:pt x="152" y="33"/>
                    <a:pt x="152" y="33"/>
                  </a:cubicBezTo>
                  <a:cubicBezTo>
                    <a:pt x="156" y="37"/>
                    <a:pt x="156" y="47"/>
                    <a:pt x="152" y="51"/>
                  </a:cubicBezTo>
                  <a:close/>
                  <a:moveTo>
                    <a:pt x="88" y="42"/>
                  </a:moveTo>
                  <a:cubicBezTo>
                    <a:pt x="88" y="47"/>
                    <a:pt x="83" y="51"/>
                    <a:pt x="78" y="51"/>
                  </a:cubicBezTo>
                  <a:cubicBezTo>
                    <a:pt x="72" y="51"/>
                    <a:pt x="69" y="47"/>
                    <a:pt x="69" y="42"/>
                  </a:cubicBezTo>
                  <a:cubicBezTo>
                    <a:pt x="69" y="37"/>
                    <a:pt x="72" y="33"/>
                    <a:pt x="78" y="33"/>
                  </a:cubicBezTo>
                  <a:cubicBezTo>
                    <a:pt x="83" y="33"/>
                    <a:pt x="88" y="37"/>
                    <a:pt x="88" y="42"/>
                  </a:cubicBez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507" name="Group 506"/>
            <p:cNvGrpSpPr/>
            <p:nvPr/>
          </p:nvGrpSpPr>
          <p:grpSpPr>
            <a:xfrm>
              <a:off x="2479728" y="5021870"/>
              <a:ext cx="399971" cy="296336"/>
              <a:chOff x="5746774" y="3170238"/>
              <a:chExt cx="698506" cy="517515"/>
            </a:xfrm>
            <a:solidFill>
              <a:schemeClr val="tx2"/>
            </a:solidFill>
          </p:grpSpPr>
          <p:sp>
            <p:nvSpPr>
              <p:cNvPr id="498" name="Rectangle 69"/>
              <p:cNvSpPr>
                <a:spLocks noChangeArrowheads="1"/>
              </p:cNvSpPr>
              <p:nvPr/>
            </p:nvSpPr>
            <p:spPr bwMode="auto">
              <a:xfrm>
                <a:off x="5746774"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499" name="Rectangle 70"/>
              <p:cNvSpPr>
                <a:spLocks noChangeArrowheads="1"/>
              </p:cNvSpPr>
              <p:nvPr/>
            </p:nvSpPr>
            <p:spPr bwMode="auto">
              <a:xfrm>
                <a:off x="6078564" y="3444865"/>
                <a:ext cx="34924" cy="73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0" name="Freeform 71"/>
              <p:cNvSpPr>
                <a:spLocks/>
              </p:cNvSpPr>
              <p:nvPr/>
            </p:nvSpPr>
            <p:spPr bwMode="auto">
              <a:xfrm>
                <a:off x="6043638" y="3409941"/>
                <a:ext cx="107950" cy="34924"/>
              </a:xfrm>
              <a:custGeom>
                <a:avLst/>
                <a:gdLst>
                  <a:gd name="T0" fmla="*/ 44 w 68"/>
                  <a:gd name="T1" fmla="*/ 11 h 22"/>
                  <a:gd name="T2" fmla="*/ 44 w 68"/>
                  <a:gd name="T3" fmla="*/ 22 h 22"/>
                  <a:gd name="T4" fmla="*/ 68 w 68"/>
                  <a:gd name="T5" fmla="*/ 22 h 22"/>
                  <a:gd name="T6" fmla="*/ 68 w 68"/>
                  <a:gd name="T7" fmla="*/ 0 h 22"/>
                  <a:gd name="T8" fmla="*/ 0 w 68"/>
                  <a:gd name="T9" fmla="*/ 0 h 22"/>
                  <a:gd name="T10" fmla="*/ 0 w 68"/>
                  <a:gd name="T11" fmla="*/ 22 h 22"/>
                  <a:gd name="T12" fmla="*/ 22 w 68"/>
                  <a:gd name="T13" fmla="*/ 22 h 22"/>
                  <a:gd name="T14" fmla="*/ 22 w 68"/>
                  <a:gd name="T15" fmla="*/ 11 h 22"/>
                  <a:gd name="T16" fmla="*/ 44 w 68"/>
                  <a:gd name="T1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
                    <a:moveTo>
                      <a:pt x="44" y="11"/>
                    </a:moveTo>
                    <a:lnTo>
                      <a:pt x="44" y="22"/>
                    </a:lnTo>
                    <a:lnTo>
                      <a:pt x="68" y="22"/>
                    </a:lnTo>
                    <a:lnTo>
                      <a:pt x="68" y="0"/>
                    </a:lnTo>
                    <a:lnTo>
                      <a:pt x="0" y="0"/>
                    </a:lnTo>
                    <a:lnTo>
                      <a:pt x="0" y="22"/>
                    </a:lnTo>
                    <a:lnTo>
                      <a:pt x="22" y="22"/>
                    </a:lnTo>
                    <a:lnTo>
                      <a:pt x="22" y="11"/>
                    </a:lnTo>
                    <a:lnTo>
                      <a:pt x="44"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1" name="Rectangle 72"/>
              <p:cNvSpPr>
                <a:spLocks noChangeArrowheads="1"/>
              </p:cNvSpPr>
              <p:nvPr/>
            </p:nvSpPr>
            <p:spPr bwMode="auto">
              <a:xfrm>
                <a:off x="6078564" y="3427403"/>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2" name="Rectangle 73"/>
              <p:cNvSpPr>
                <a:spLocks noChangeArrowheads="1"/>
              </p:cNvSpPr>
              <p:nvPr/>
            </p:nvSpPr>
            <p:spPr bwMode="auto">
              <a:xfrm>
                <a:off x="6410356" y="3492490"/>
                <a:ext cx="34924"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3" name="Freeform 74"/>
              <p:cNvSpPr>
                <a:spLocks noEditPoints="1"/>
              </p:cNvSpPr>
              <p:nvPr/>
            </p:nvSpPr>
            <p:spPr bwMode="auto">
              <a:xfrm>
                <a:off x="5807101" y="3517895"/>
                <a:ext cx="577852" cy="147637"/>
              </a:xfrm>
              <a:custGeom>
                <a:avLst/>
                <a:gdLst>
                  <a:gd name="T0" fmla="*/ 193 w 364"/>
                  <a:gd name="T1" fmla="*/ 11 h 93"/>
                  <a:gd name="T2" fmla="*/ 171 w 364"/>
                  <a:gd name="T3" fmla="*/ 11 h 93"/>
                  <a:gd name="T4" fmla="*/ 171 w 364"/>
                  <a:gd name="T5" fmla="*/ 0 h 93"/>
                  <a:gd name="T6" fmla="*/ 0 w 364"/>
                  <a:gd name="T7" fmla="*/ 0 h 93"/>
                  <a:gd name="T8" fmla="*/ 0 w 364"/>
                  <a:gd name="T9" fmla="*/ 93 h 93"/>
                  <a:gd name="T10" fmla="*/ 364 w 364"/>
                  <a:gd name="T11" fmla="*/ 93 h 93"/>
                  <a:gd name="T12" fmla="*/ 364 w 364"/>
                  <a:gd name="T13" fmla="*/ 0 h 93"/>
                  <a:gd name="T14" fmla="*/ 193 w 364"/>
                  <a:gd name="T15" fmla="*/ 0 h 93"/>
                  <a:gd name="T16" fmla="*/ 193 w 364"/>
                  <a:gd name="T17" fmla="*/ 11 h 93"/>
                  <a:gd name="T18" fmla="*/ 342 w 364"/>
                  <a:gd name="T19" fmla="*/ 71 h 93"/>
                  <a:gd name="T20" fmla="*/ 22 w 364"/>
                  <a:gd name="T21" fmla="*/ 71 h 93"/>
                  <a:gd name="T22" fmla="*/ 22 w 364"/>
                  <a:gd name="T23" fmla="*/ 22 h 93"/>
                  <a:gd name="T24" fmla="*/ 342 w 364"/>
                  <a:gd name="T25" fmla="*/ 22 h 93"/>
                  <a:gd name="T26" fmla="*/ 342 w 364"/>
                  <a:gd name="T27" fmla="*/ 7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93">
                    <a:moveTo>
                      <a:pt x="193" y="11"/>
                    </a:moveTo>
                    <a:lnTo>
                      <a:pt x="171" y="11"/>
                    </a:lnTo>
                    <a:lnTo>
                      <a:pt x="171" y="0"/>
                    </a:lnTo>
                    <a:lnTo>
                      <a:pt x="0" y="0"/>
                    </a:lnTo>
                    <a:lnTo>
                      <a:pt x="0" y="93"/>
                    </a:lnTo>
                    <a:lnTo>
                      <a:pt x="364" y="93"/>
                    </a:lnTo>
                    <a:lnTo>
                      <a:pt x="364" y="0"/>
                    </a:lnTo>
                    <a:lnTo>
                      <a:pt x="193" y="0"/>
                    </a:lnTo>
                    <a:lnTo>
                      <a:pt x="193" y="11"/>
                    </a:lnTo>
                    <a:close/>
                    <a:moveTo>
                      <a:pt x="342" y="71"/>
                    </a:moveTo>
                    <a:lnTo>
                      <a:pt x="22" y="71"/>
                    </a:lnTo>
                    <a:lnTo>
                      <a:pt x="22" y="22"/>
                    </a:lnTo>
                    <a:lnTo>
                      <a:pt x="342" y="22"/>
                    </a:lnTo>
                    <a:lnTo>
                      <a:pt x="34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4" name="Rectangle 75"/>
              <p:cNvSpPr>
                <a:spLocks noChangeArrowheads="1"/>
              </p:cNvSpPr>
              <p:nvPr/>
            </p:nvSpPr>
            <p:spPr bwMode="auto">
              <a:xfrm>
                <a:off x="6078557" y="3517897"/>
                <a:ext cx="34924" cy="174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5" name="Freeform 76"/>
              <p:cNvSpPr>
                <a:spLocks noEditPoints="1"/>
              </p:cNvSpPr>
              <p:nvPr/>
            </p:nvSpPr>
            <p:spPr bwMode="auto">
              <a:xfrm>
                <a:off x="6203959" y="3197220"/>
                <a:ext cx="206376" cy="273050"/>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06" name="Freeform 77"/>
              <p:cNvSpPr>
                <a:spLocks noEditPoints="1"/>
              </p:cNvSpPr>
              <p:nvPr/>
            </p:nvSpPr>
            <p:spPr bwMode="auto">
              <a:xfrm>
                <a:off x="6091238" y="3170238"/>
                <a:ext cx="117476" cy="15716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grpSp>
          <p:nvGrpSpPr>
            <p:cNvPr id="515" name="Group 514"/>
            <p:cNvGrpSpPr/>
            <p:nvPr/>
          </p:nvGrpSpPr>
          <p:grpSpPr>
            <a:xfrm>
              <a:off x="663258" y="2271535"/>
              <a:ext cx="468576" cy="260911"/>
              <a:chOff x="4102104" y="2768600"/>
              <a:chExt cx="838199" cy="466722"/>
            </a:xfrm>
            <a:solidFill>
              <a:schemeClr val="tx2"/>
            </a:solidFill>
          </p:grpSpPr>
          <p:sp>
            <p:nvSpPr>
              <p:cNvPr id="511" name="Freeform 81"/>
              <p:cNvSpPr>
                <a:spLocks noEditPoints="1"/>
              </p:cNvSpPr>
              <p:nvPr/>
            </p:nvSpPr>
            <p:spPr bwMode="auto">
              <a:xfrm>
                <a:off x="4102104" y="2825747"/>
                <a:ext cx="231776" cy="409575"/>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90"/>
                      <a:pt x="19" y="94"/>
                      <a:pt x="26" y="94"/>
                    </a:cubicBezTo>
                    <a:cubicBezTo>
                      <a:pt x="33" y="94"/>
                      <a:pt x="39" y="90"/>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9"/>
                      <a:pt x="33" y="64"/>
                      <a:pt x="26" y="64"/>
                    </a:cubicBezTo>
                    <a:cubicBezTo>
                      <a:pt x="19" y="64"/>
                      <a:pt x="14" y="69"/>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12" name="Freeform 82"/>
              <p:cNvSpPr>
                <a:spLocks noEditPoints="1"/>
              </p:cNvSpPr>
              <p:nvPr/>
            </p:nvSpPr>
            <p:spPr bwMode="auto">
              <a:xfrm>
                <a:off x="4373565" y="2768600"/>
                <a:ext cx="566738" cy="301626"/>
              </a:xfrm>
              <a:custGeom>
                <a:avLst/>
                <a:gdLst>
                  <a:gd name="T0" fmla="*/ 0 w 357"/>
                  <a:gd name="T1" fmla="*/ 0 h 190"/>
                  <a:gd name="T2" fmla="*/ 0 w 357"/>
                  <a:gd name="T3" fmla="*/ 190 h 190"/>
                  <a:gd name="T4" fmla="*/ 357 w 357"/>
                  <a:gd name="T5" fmla="*/ 190 h 190"/>
                  <a:gd name="T6" fmla="*/ 357 w 357"/>
                  <a:gd name="T7" fmla="*/ 0 h 190"/>
                  <a:gd name="T8" fmla="*/ 0 w 357"/>
                  <a:gd name="T9" fmla="*/ 0 h 190"/>
                  <a:gd name="T10" fmla="*/ 336 w 357"/>
                  <a:gd name="T11" fmla="*/ 168 h 190"/>
                  <a:gd name="T12" fmla="*/ 21 w 357"/>
                  <a:gd name="T13" fmla="*/ 168 h 190"/>
                  <a:gd name="T14" fmla="*/ 21 w 357"/>
                  <a:gd name="T15" fmla="*/ 22 h 190"/>
                  <a:gd name="T16" fmla="*/ 336 w 357"/>
                  <a:gd name="T17" fmla="*/ 22 h 190"/>
                  <a:gd name="T18" fmla="*/ 336 w 357"/>
                  <a:gd name="T19" fmla="*/ 16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190">
                    <a:moveTo>
                      <a:pt x="0" y="0"/>
                    </a:moveTo>
                    <a:lnTo>
                      <a:pt x="0" y="190"/>
                    </a:lnTo>
                    <a:lnTo>
                      <a:pt x="357" y="190"/>
                    </a:lnTo>
                    <a:lnTo>
                      <a:pt x="357" y="0"/>
                    </a:lnTo>
                    <a:lnTo>
                      <a:pt x="0" y="0"/>
                    </a:lnTo>
                    <a:close/>
                    <a:moveTo>
                      <a:pt x="336" y="168"/>
                    </a:moveTo>
                    <a:lnTo>
                      <a:pt x="21" y="168"/>
                    </a:lnTo>
                    <a:lnTo>
                      <a:pt x="21" y="22"/>
                    </a:lnTo>
                    <a:lnTo>
                      <a:pt x="336" y="22"/>
                    </a:lnTo>
                    <a:lnTo>
                      <a:pt x="33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13" name="Freeform 83"/>
              <p:cNvSpPr>
                <a:spLocks noEditPoints="1"/>
              </p:cNvSpPr>
              <p:nvPr/>
            </p:nvSpPr>
            <p:spPr bwMode="auto">
              <a:xfrm>
                <a:off x="4764086" y="3105147"/>
                <a:ext cx="128588" cy="130174"/>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7"/>
                      <a:pt x="0" y="15"/>
                    </a:cubicBezTo>
                    <a:cubicBezTo>
                      <a:pt x="0" y="24"/>
                      <a:pt x="7" y="30"/>
                      <a:pt x="15" y="30"/>
                    </a:cubicBezTo>
                    <a:cubicBezTo>
                      <a:pt x="24" y="30"/>
                      <a:pt x="30" y="24"/>
                      <a:pt x="30" y="15"/>
                    </a:cubicBezTo>
                    <a:cubicBezTo>
                      <a:pt x="30" y="7"/>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514" name="Freeform 84"/>
              <p:cNvSpPr>
                <a:spLocks noEditPoints="1"/>
              </p:cNvSpPr>
              <p:nvPr/>
            </p:nvSpPr>
            <p:spPr bwMode="auto">
              <a:xfrm>
                <a:off x="4398963" y="3090863"/>
                <a:ext cx="322263" cy="126999"/>
              </a:xfrm>
              <a:custGeom>
                <a:avLst/>
                <a:gdLst>
                  <a:gd name="T0" fmla="*/ 0 w 203"/>
                  <a:gd name="T1" fmla="*/ 61 h 80"/>
                  <a:gd name="T2" fmla="*/ 27 w 203"/>
                  <a:gd name="T3" fmla="*/ 61 h 80"/>
                  <a:gd name="T4" fmla="*/ 27 w 203"/>
                  <a:gd name="T5" fmla="*/ 80 h 80"/>
                  <a:gd name="T6" fmla="*/ 49 w 203"/>
                  <a:gd name="T7" fmla="*/ 80 h 80"/>
                  <a:gd name="T8" fmla="*/ 49 w 203"/>
                  <a:gd name="T9" fmla="*/ 61 h 80"/>
                  <a:gd name="T10" fmla="*/ 70 w 203"/>
                  <a:gd name="T11" fmla="*/ 61 h 80"/>
                  <a:gd name="T12" fmla="*/ 70 w 203"/>
                  <a:gd name="T13" fmla="*/ 80 h 80"/>
                  <a:gd name="T14" fmla="*/ 92 w 203"/>
                  <a:gd name="T15" fmla="*/ 80 h 80"/>
                  <a:gd name="T16" fmla="*/ 92 w 203"/>
                  <a:gd name="T17" fmla="*/ 61 h 80"/>
                  <a:gd name="T18" fmla="*/ 114 w 203"/>
                  <a:gd name="T19" fmla="*/ 61 h 80"/>
                  <a:gd name="T20" fmla="*/ 114 w 203"/>
                  <a:gd name="T21" fmla="*/ 80 h 80"/>
                  <a:gd name="T22" fmla="*/ 135 w 203"/>
                  <a:gd name="T23" fmla="*/ 80 h 80"/>
                  <a:gd name="T24" fmla="*/ 135 w 203"/>
                  <a:gd name="T25" fmla="*/ 61 h 80"/>
                  <a:gd name="T26" fmla="*/ 157 w 203"/>
                  <a:gd name="T27" fmla="*/ 61 h 80"/>
                  <a:gd name="T28" fmla="*/ 157 w 203"/>
                  <a:gd name="T29" fmla="*/ 80 h 80"/>
                  <a:gd name="T30" fmla="*/ 179 w 203"/>
                  <a:gd name="T31" fmla="*/ 80 h 80"/>
                  <a:gd name="T32" fmla="*/ 179 w 203"/>
                  <a:gd name="T33" fmla="*/ 61 h 80"/>
                  <a:gd name="T34" fmla="*/ 203 w 203"/>
                  <a:gd name="T35" fmla="*/ 61 h 80"/>
                  <a:gd name="T36" fmla="*/ 203 w 203"/>
                  <a:gd name="T37" fmla="*/ 0 h 80"/>
                  <a:gd name="T38" fmla="*/ 51 w 203"/>
                  <a:gd name="T39" fmla="*/ 0 h 80"/>
                  <a:gd name="T40" fmla="*/ 0 w 203"/>
                  <a:gd name="T41" fmla="*/ 61 h 80"/>
                  <a:gd name="T42" fmla="*/ 181 w 203"/>
                  <a:gd name="T43" fmla="*/ 22 h 80"/>
                  <a:gd name="T44" fmla="*/ 181 w 203"/>
                  <a:gd name="T45" fmla="*/ 39 h 80"/>
                  <a:gd name="T46" fmla="*/ 46 w 203"/>
                  <a:gd name="T47" fmla="*/ 39 h 80"/>
                  <a:gd name="T48" fmla="*/ 62 w 203"/>
                  <a:gd name="T49" fmla="*/ 22 h 80"/>
                  <a:gd name="T50" fmla="*/ 181 w 203"/>
                  <a:gd name="T51" fmla="*/ 2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3" h="80">
                    <a:moveTo>
                      <a:pt x="0" y="61"/>
                    </a:moveTo>
                    <a:lnTo>
                      <a:pt x="27" y="61"/>
                    </a:lnTo>
                    <a:lnTo>
                      <a:pt x="27" y="80"/>
                    </a:lnTo>
                    <a:lnTo>
                      <a:pt x="49" y="80"/>
                    </a:lnTo>
                    <a:lnTo>
                      <a:pt x="49" y="61"/>
                    </a:lnTo>
                    <a:lnTo>
                      <a:pt x="70" y="61"/>
                    </a:lnTo>
                    <a:lnTo>
                      <a:pt x="70" y="80"/>
                    </a:lnTo>
                    <a:lnTo>
                      <a:pt x="92" y="80"/>
                    </a:lnTo>
                    <a:lnTo>
                      <a:pt x="92" y="61"/>
                    </a:lnTo>
                    <a:lnTo>
                      <a:pt x="114" y="61"/>
                    </a:lnTo>
                    <a:lnTo>
                      <a:pt x="114" y="80"/>
                    </a:lnTo>
                    <a:lnTo>
                      <a:pt x="135" y="80"/>
                    </a:lnTo>
                    <a:lnTo>
                      <a:pt x="135" y="61"/>
                    </a:lnTo>
                    <a:lnTo>
                      <a:pt x="157" y="61"/>
                    </a:lnTo>
                    <a:lnTo>
                      <a:pt x="157" y="80"/>
                    </a:lnTo>
                    <a:lnTo>
                      <a:pt x="179" y="80"/>
                    </a:lnTo>
                    <a:lnTo>
                      <a:pt x="179" y="61"/>
                    </a:lnTo>
                    <a:lnTo>
                      <a:pt x="203" y="61"/>
                    </a:lnTo>
                    <a:lnTo>
                      <a:pt x="203" y="0"/>
                    </a:lnTo>
                    <a:lnTo>
                      <a:pt x="51" y="0"/>
                    </a:lnTo>
                    <a:lnTo>
                      <a:pt x="0" y="61"/>
                    </a:lnTo>
                    <a:close/>
                    <a:moveTo>
                      <a:pt x="181" y="22"/>
                    </a:moveTo>
                    <a:lnTo>
                      <a:pt x="181" y="39"/>
                    </a:lnTo>
                    <a:lnTo>
                      <a:pt x="46" y="39"/>
                    </a:lnTo>
                    <a:lnTo>
                      <a:pt x="62" y="22"/>
                    </a:lnTo>
                    <a:lnTo>
                      <a:pt x="18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644" name="Rectangle 643"/>
            <p:cNvSpPr/>
            <p:nvPr/>
          </p:nvSpPr>
          <p:spPr>
            <a:xfrm>
              <a:off x="3241077" y="2668809"/>
              <a:ext cx="821512" cy="2738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84" fontAlgn="base">
                <a:lnSpc>
                  <a:spcPct val="90000"/>
                </a:lnSpc>
                <a:spcBef>
                  <a:spcPct val="0"/>
                </a:spcBef>
                <a:spcAft>
                  <a:spcPts val="600"/>
                </a:spcAft>
                <a:defRPr/>
              </a:pPr>
              <a:r>
                <a:rPr lang="en-US" sz="1020" kern="0">
                  <a:solidFill>
                    <a:srgbClr val="0078D7"/>
                  </a:solidFill>
                  <a:latin typeface="Segoe UI"/>
                </a:rPr>
                <a:t>Cows</a:t>
              </a:r>
            </a:p>
          </p:txBody>
        </p:sp>
        <p:sp>
          <p:nvSpPr>
            <p:cNvPr id="646" name="TextBox 645"/>
            <p:cNvSpPr txBox="1"/>
            <p:nvPr/>
          </p:nvSpPr>
          <p:spPr>
            <a:xfrm>
              <a:off x="3504087" y="3480004"/>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Oil </a:t>
              </a:r>
              <a:br>
                <a:rPr lang="en-US" sz="1020" kern="0">
                  <a:solidFill>
                    <a:srgbClr val="0078D7"/>
                  </a:solidFill>
                  <a:latin typeface="Segoe UI"/>
                </a:rPr>
              </a:br>
              <a:r>
                <a:rPr lang="en-US" sz="1020" kern="0">
                  <a:solidFill>
                    <a:srgbClr val="0078D7"/>
                  </a:solidFill>
                  <a:latin typeface="Segoe UI"/>
                </a:rPr>
                <a:t>equipment</a:t>
              </a:r>
            </a:p>
          </p:txBody>
        </p:sp>
        <p:sp>
          <p:nvSpPr>
            <p:cNvPr id="647" name="TextBox 646"/>
            <p:cNvSpPr txBox="1"/>
            <p:nvPr/>
          </p:nvSpPr>
          <p:spPr>
            <a:xfrm>
              <a:off x="4331208" y="2769755"/>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Vending</a:t>
              </a:r>
              <a:br>
                <a:rPr lang="en-US" sz="1020" kern="0">
                  <a:solidFill>
                    <a:srgbClr val="0078D7"/>
                  </a:solidFill>
                  <a:latin typeface="Segoe UI"/>
                </a:rPr>
              </a:br>
              <a:r>
                <a:rPr lang="en-US" sz="1020" kern="0">
                  <a:solidFill>
                    <a:srgbClr val="0078D7"/>
                  </a:solidFill>
                  <a:latin typeface="Segoe UI"/>
                </a:rPr>
                <a:t>machines</a:t>
              </a:r>
            </a:p>
          </p:txBody>
        </p:sp>
        <p:sp>
          <p:nvSpPr>
            <p:cNvPr id="648" name="TextBox 647"/>
            <p:cNvSpPr txBox="1"/>
            <p:nvPr/>
          </p:nvSpPr>
          <p:spPr>
            <a:xfrm>
              <a:off x="5462563" y="2713640"/>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Buildings</a:t>
              </a:r>
            </a:p>
          </p:txBody>
        </p:sp>
        <p:sp>
          <p:nvSpPr>
            <p:cNvPr id="649" name="Rectangle 648"/>
            <p:cNvSpPr/>
            <p:nvPr/>
          </p:nvSpPr>
          <p:spPr>
            <a:xfrm>
              <a:off x="4654447" y="3982027"/>
              <a:ext cx="821512" cy="482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384" fontAlgn="base">
                <a:lnSpc>
                  <a:spcPct val="90000"/>
                </a:lnSpc>
                <a:spcBef>
                  <a:spcPct val="0"/>
                </a:spcBef>
                <a:spcAft>
                  <a:spcPts val="600"/>
                </a:spcAft>
                <a:defRPr/>
              </a:pPr>
              <a:r>
                <a:rPr lang="en-US" sz="1020" kern="0">
                  <a:solidFill>
                    <a:srgbClr val="0078D7"/>
                  </a:solidFill>
                  <a:latin typeface="Segoe UI"/>
                </a:rPr>
                <a:t>Electric</a:t>
              </a:r>
              <a:br>
                <a:rPr lang="en-US" sz="1020" kern="0">
                  <a:solidFill>
                    <a:srgbClr val="0078D7"/>
                  </a:solidFill>
                  <a:latin typeface="Segoe UI"/>
                </a:rPr>
              </a:br>
              <a:r>
                <a:rPr lang="en-US" sz="1020" kern="0">
                  <a:solidFill>
                    <a:srgbClr val="0078D7"/>
                  </a:solidFill>
                  <a:latin typeface="Segoe UI"/>
                </a:rPr>
                <a:t>charging</a:t>
              </a:r>
              <a:br>
                <a:rPr lang="en-US" sz="1020" kern="0">
                  <a:solidFill>
                    <a:srgbClr val="0078D7"/>
                  </a:solidFill>
                  <a:latin typeface="Segoe UI"/>
                </a:rPr>
              </a:br>
              <a:r>
                <a:rPr lang="en-US" sz="1020" kern="0">
                  <a:solidFill>
                    <a:srgbClr val="0078D7"/>
                  </a:solidFill>
                  <a:latin typeface="Segoe UI"/>
                </a:rPr>
                <a:t>stations</a:t>
              </a:r>
            </a:p>
          </p:txBody>
        </p:sp>
        <p:grpSp>
          <p:nvGrpSpPr>
            <p:cNvPr id="3150" name="Group 3149"/>
            <p:cNvGrpSpPr/>
            <p:nvPr/>
          </p:nvGrpSpPr>
          <p:grpSpPr>
            <a:xfrm>
              <a:off x="3374707" y="2332782"/>
              <a:ext cx="459822" cy="308802"/>
              <a:chOff x="6646863" y="2276475"/>
              <a:chExt cx="971550" cy="652463"/>
            </a:xfrm>
            <a:solidFill>
              <a:schemeClr val="tx2"/>
            </a:solidFill>
          </p:grpSpPr>
          <p:sp>
            <p:nvSpPr>
              <p:cNvPr id="3147" name="Freeform 97"/>
              <p:cNvSpPr>
                <a:spLocks/>
              </p:cNvSpPr>
              <p:nvPr/>
            </p:nvSpPr>
            <p:spPr bwMode="auto">
              <a:xfrm>
                <a:off x="7010399" y="2617788"/>
                <a:ext cx="111125" cy="311150"/>
              </a:xfrm>
              <a:custGeom>
                <a:avLst/>
                <a:gdLst>
                  <a:gd name="T0" fmla="*/ 60 w 70"/>
                  <a:gd name="T1" fmla="*/ 68 h 196"/>
                  <a:gd name="T2" fmla="*/ 27 w 70"/>
                  <a:gd name="T3" fmla="*/ 24 h 196"/>
                  <a:gd name="T4" fmla="*/ 27 w 70"/>
                  <a:gd name="T5" fmla="*/ 0 h 196"/>
                  <a:gd name="T6" fmla="*/ 0 w 70"/>
                  <a:gd name="T7" fmla="*/ 0 h 196"/>
                  <a:gd name="T8" fmla="*/ 0 w 70"/>
                  <a:gd name="T9" fmla="*/ 35 h 196"/>
                  <a:gd name="T10" fmla="*/ 33 w 70"/>
                  <a:gd name="T11" fmla="*/ 79 h 196"/>
                  <a:gd name="T12" fmla="*/ 33 w 70"/>
                  <a:gd name="T13" fmla="*/ 196 h 196"/>
                  <a:gd name="T14" fmla="*/ 70 w 70"/>
                  <a:gd name="T15" fmla="*/ 196 h 196"/>
                  <a:gd name="T16" fmla="*/ 70 w 70"/>
                  <a:gd name="T17" fmla="*/ 169 h 196"/>
                  <a:gd name="T18" fmla="*/ 60 w 70"/>
                  <a:gd name="T19" fmla="*/ 169 h 196"/>
                  <a:gd name="T20" fmla="*/ 60 w 70"/>
                  <a:gd name="T21" fmla="*/ 6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96">
                    <a:moveTo>
                      <a:pt x="60" y="68"/>
                    </a:moveTo>
                    <a:lnTo>
                      <a:pt x="27" y="24"/>
                    </a:lnTo>
                    <a:lnTo>
                      <a:pt x="27" y="0"/>
                    </a:lnTo>
                    <a:lnTo>
                      <a:pt x="0" y="0"/>
                    </a:lnTo>
                    <a:lnTo>
                      <a:pt x="0" y="35"/>
                    </a:lnTo>
                    <a:lnTo>
                      <a:pt x="33" y="79"/>
                    </a:lnTo>
                    <a:lnTo>
                      <a:pt x="33" y="196"/>
                    </a:lnTo>
                    <a:lnTo>
                      <a:pt x="70" y="196"/>
                    </a:lnTo>
                    <a:lnTo>
                      <a:pt x="70" y="169"/>
                    </a:lnTo>
                    <a:lnTo>
                      <a:pt x="60" y="169"/>
                    </a:lnTo>
                    <a:lnTo>
                      <a:pt x="60"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3148" name="Freeform 98"/>
              <p:cNvSpPr>
                <a:spLocks/>
              </p:cNvSpPr>
              <p:nvPr/>
            </p:nvSpPr>
            <p:spPr bwMode="auto">
              <a:xfrm>
                <a:off x="7131049" y="2687638"/>
                <a:ext cx="260349" cy="241300"/>
              </a:xfrm>
              <a:custGeom>
                <a:avLst/>
                <a:gdLst>
                  <a:gd name="T0" fmla="*/ 156 w 164"/>
                  <a:gd name="T1" fmla="*/ 29 h 152"/>
                  <a:gd name="T2" fmla="*/ 102 w 164"/>
                  <a:gd name="T3" fmla="*/ 0 h 152"/>
                  <a:gd name="T4" fmla="*/ 0 w 164"/>
                  <a:gd name="T5" fmla="*/ 0 h 152"/>
                  <a:gd name="T6" fmla="*/ 0 w 164"/>
                  <a:gd name="T7" fmla="*/ 27 h 152"/>
                  <a:gd name="T8" fmla="*/ 94 w 164"/>
                  <a:gd name="T9" fmla="*/ 27 h 152"/>
                  <a:gd name="T10" fmla="*/ 129 w 164"/>
                  <a:gd name="T11" fmla="*/ 46 h 152"/>
                  <a:gd name="T12" fmla="*/ 129 w 164"/>
                  <a:gd name="T13" fmla="*/ 152 h 152"/>
                  <a:gd name="T14" fmla="*/ 164 w 164"/>
                  <a:gd name="T15" fmla="*/ 152 h 152"/>
                  <a:gd name="T16" fmla="*/ 164 w 164"/>
                  <a:gd name="T17" fmla="*/ 125 h 152"/>
                  <a:gd name="T18" fmla="*/ 156 w 164"/>
                  <a:gd name="T19" fmla="*/ 125 h 152"/>
                  <a:gd name="T20" fmla="*/ 156 w 164"/>
                  <a:gd name="T21" fmla="*/ 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52">
                    <a:moveTo>
                      <a:pt x="156" y="29"/>
                    </a:moveTo>
                    <a:lnTo>
                      <a:pt x="102" y="0"/>
                    </a:lnTo>
                    <a:lnTo>
                      <a:pt x="0" y="0"/>
                    </a:lnTo>
                    <a:lnTo>
                      <a:pt x="0" y="27"/>
                    </a:lnTo>
                    <a:lnTo>
                      <a:pt x="94" y="27"/>
                    </a:lnTo>
                    <a:lnTo>
                      <a:pt x="129" y="46"/>
                    </a:lnTo>
                    <a:lnTo>
                      <a:pt x="129" y="152"/>
                    </a:lnTo>
                    <a:lnTo>
                      <a:pt x="164" y="152"/>
                    </a:lnTo>
                    <a:lnTo>
                      <a:pt x="164" y="125"/>
                    </a:lnTo>
                    <a:lnTo>
                      <a:pt x="156" y="125"/>
                    </a:lnTo>
                    <a:lnTo>
                      <a:pt x="15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3149" name="Freeform 99"/>
              <p:cNvSpPr>
                <a:spLocks/>
              </p:cNvSpPr>
              <p:nvPr/>
            </p:nvSpPr>
            <p:spPr bwMode="auto">
              <a:xfrm>
                <a:off x="6646863" y="2276475"/>
                <a:ext cx="971550" cy="652463"/>
              </a:xfrm>
              <a:custGeom>
                <a:avLst/>
                <a:gdLst>
                  <a:gd name="T0" fmla="*/ 224 w 227"/>
                  <a:gd name="T1" fmla="*/ 69 h 151"/>
                  <a:gd name="T2" fmla="*/ 224 w 227"/>
                  <a:gd name="T3" fmla="*/ 56 h 151"/>
                  <a:gd name="T4" fmla="*/ 210 w 227"/>
                  <a:gd name="T5" fmla="*/ 40 h 151"/>
                  <a:gd name="T6" fmla="*/ 205 w 227"/>
                  <a:gd name="T7" fmla="*/ 40 h 151"/>
                  <a:gd name="T8" fmla="*/ 200 w 227"/>
                  <a:gd name="T9" fmla="*/ 34 h 151"/>
                  <a:gd name="T10" fmla="*/ 178 w 227"/>
                  <a:gd name="T11" fmla="*/ 26 h 151"/>
                  <a:gd name="T12" fmla="*/ 66 w 227"/>
                  <a:gd name="T13" fmla="*/ 26 h 151"/>
                  <a:gd name="T14" fmla="*/ 56 w 227"/>
                  <a:gd name="T15" fmla="*/ 18 h 151"/>
                  <a:gd name="T16" fmla="*/ 48 w 227"/>
                  <a:gd name="T17" fmla="*/ 0 h 151"/>
                  <a:gd name="T18" fmla="*/ 39 w 227"/>
                  <a:gd name="T19" fmla="*/ 4 h 151"/>
                  <a:gd name="T20" fmla="*/ 44 w 227"/>
                  <a:gd name="T21" fmla="*/ 17 h 151"/>
                  <a:gd name="T22" fmla="*/ 31 w 227"/>
                  <a:gd name="T23" fmla="*/ 17 h 151"/>
                  <a:gd name="T24" fmla="*/ 0 w 227"/>
                  <a:gd name="T25" fmla="*/ 50 h 151"/>
                  <a:gd name="T26" fmla="*/ 14 w 227"/>
                  <a:gd name="T27" fmla="*/ 64 h 151"/>
                  <a:gd name="T28" fmla="*/ 39 w 227"/>
                  <a:gd name="T29" fmla="*/ 64 h 151"/>
                  <a:gd name="T30" fmla="*/ 76 w 227"/>
                  <a:gd name="T31" fmla="*/ 103 h 151"/>
                  <a:gd name="T32" fmla="*/ 76 w 227"/>
                  <a:gd name="T33" fmla="*/ 151 h 151"/>
                  <a:gd name="T34" fmla="*/ 90 w 227"/>
                  <a:gd name="T35" fmla="*/ 151 h 151"/>
                  <a:gd name="T36" fmla="*/ 90 w 227"/>
                  <a:gd name="T37" fmla="*/ 141 h 151"/>
                  <a:gd name="T38" fmla="*/ 86 w 227"/>
                  <a:gd name="T39" fmla="*/ 141 h 151"/>
                  <a:gd name="T40" fmla="*/ 86 w 227"/>
                  <a:gd name="T41" fmla="*/ 99 h 151"/>
                  <a:gd name="T42" fmla="*/ 43 w 227"/>
                  <a:gd name="T43" fmla="*/ 54 h 151"/>
                  <a:gd name="T44" fmla="*/ 18 w 227"/>
                  <a:gd name="T45" fmla="*/ 54 h 151"/>
                  <a:gd name="T46" fmla="*/ 14 w 227"/>
                  <a:gd name="T47" fmla="*/ 50 h 151"/>
                  <a:gd name="T48" fmla="*/ 35 w 227"/>
                  <a:gd name="T49" fmla="*/ 27 h 151"/>
                  <a:gd name="T50" fmla="*/ 50 w 227"/>
                  <a:gd name="T51" fmla="*/ 27 h 151"/>
                  <a:gd name="T52" fmla="*/ 63 w 227"/>
                  <a:gd name="T53" fmla="*/ 36 h 151"/>
                  <a:gd name="T54" fmla="*/ 179 w 227"/>
                  <a:gd name="T55" fmla="*/ 36 h 151"/>
                  <a:gd name="T56" fmla="*/ 193 w 227"/>
                  <a:gd name="T57" fmla="*/ 41 h 151"/>
                  <a:gd name="T58" fmla="*/ 198 w 227"/>
                  <a:gd name="T59" fmla="*/ 55 h 151"/>
                  <a:gd name="T60" fmla="*/ 198 w 227"/>
                  <a:gd name="T61" fmla="*/ 141 h 151"/>
                  <a:gd name="T62" fmla="*/ 191 w 227"/>
                  <a:gd name="T63" fmla="*/ 141 h 151"/>
                  <a:gd name="T64" fmla="*/ 191 w 227"/>
                  <a:gd name="T65" fmla="*/ 100 h 151"/>
                  <a:gd name="T66" fmla="*/ 179 w 227"/>
                  <a:gd name="T67" fmla="*/ 87 h 151"/>
                  <a:gd name="T68" fmla="*/ 179 w 227"/>
                  <a:gd name="T69" fmla="*/ 84 h 151"/>
                  <a:gd name="T70" fmla="*/ 169 w 227"/>
                  <a:gd name="T71" fmla="*/ 84 h 151"/>
                  <a:gd name="T72" fmla="*/ 169 w 227"/>
                  <a:gd name="T73" fmla="*/ 91 h 151"/>
                  <a:gd name="T74" fmla="*/ 181 w 227"/>
                  <a:gd name="T75" fmla="*/ 104 h 151"/>
                  <a:gd name="T76" fmla="*/ 181 w 227"/>
                  <a:gd name="T77" fmla="*/ 151 h 151"/>
                  <a:gd name="T78" fmla="*/ 208 w 227"/>
                  <a:gd name="T79" fmla="*/ 151 h 151"/>
                  <a:gd name="T80" fmla="*/ 208 w 227"/>
                  <a:gd name="T81" fmla="*/ 55 h 151"/>
                  <a:gd name="T82" fmla="*/ 208 w 227"/>
                  <a:gd name="T83" fmla="*/ 50 h 151"/>
                  <a:gd name="T84" fmla="*/ 210 w 227"/>
                  <a:gd name="T85" fmla="*/ 50 h 151"/>
                  <a:gd name="T86" fmla="*/ 214 w 227"/>
                  <a:gd name="T87" fmla="*/ 56 h 151"/>
                  <a:gd name="T88" fmla="*/ 214 w 227"/>
                  <a:gd name="T89" fmla="*/ 89 h 151"/>
                  <a:gd name="T90" fmla="*/ 217 w 227"/>
                  <a:gd name="T91" fmla="*/ 89 h 151"/>
                  <a:gd name="T92" fmla="*/ 224 w 227"/>
                  <a:gd name="T93" fmla="*/ 89 h 151"/>
                  <a:gd name="T94" fmla="*/ 227 w 227"/>
                  <a:gd name="T95" fmla="*/ 89 h 151"/>
                  <a:gd name="T96" fmla="*/ 227 w 227"/>
                  <a:gd name="T97" fmla="*/ 69 h 151"/>
                  <a:gd name="T98" fmla="*/ 224 w 227"/>
                  <a:gd name="T99"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7" h="151">
                    <a:moveTo>
                      <a:pt x="224" y="69"/>
                    </a:moveTo>
                    <a:cubicBezTo>
                      <a:pt x="224" y="56"/>
                      <a:pt x="224" y="56"/>
                      <a:pt x="224" y="56"/>
                    </a:cubicBezTo>
                    <a:cubicBezTo>
                      <a:pt x="224" y="44"/>
                      <a:pt x="216" y="40"/>
                      <a:pt x="210" y="40"/>
                    </a:cubicBezTo>
                    <a:cubicBezTo>
                      <a:pt x="205" y="40"/>
                      <a:pt x="205" y="40"/>
                      <a:pt x="205" y="40"/>
                    </a:cubicBezTo>
                    <a:cubicBezTo>
                      <a:pt x="204" y="38"/>
                      <a:pt x="202" y="35"/>
                      <a:pt x="200" y="34"/>
                    </a:cubicBezTo>
                    <a:cubicBezTo>
                      <a:pt x="191" y="25"/>
                      <a:pt x="179" y="26"/>
                      <a:pt x="178" y="26"/>
                    </a:cubicBezTo>
                    <a:cubicBezTo>
                      <a:pt x="66" y="26"/>
                      <a:pt x="66" y="26"/>
                      <a:pt x="66" y="26"/>
                    </a:cubicBezTo>
                    <a:cubicBezTo>
                      <a:pt x="56" y="18"/>
                      <a:pt x="56" y="18"/>
                      <a:pt x="56" y="18"/>
                    </a:cubicBezTo>
                    <a:cubicBezTo>
                      <a:pt x="48" y="0"/>
                      <a:pt x="48" y="0"/>
                      <a:pt x="48" y="0"/>
                    </a:cubicBezTo>
                    <a:cubicBezTo>
                      <a:pt x="39" y="4"/>
                      <a:pt x="39" y="4"/>
                      <a:pt x="39" y="4"/>
                    </a:cubicBezTo>
                    <a:cubicBezTo>
                      <a:pt x="44" y="17"/>
                      <a:pt x="44" y="17"/>
                      <a:pt x="44" y="17"/>
                    </a:cubicBezTo>
                    <a:cubicBezTo>
                      <a:pt x="31" y="17"/>
                      <a:pt x="31" y="17"/>
                      <a:pt x="31" y="17"/>
                    </a:cubicBezTo>
                    <a:cubicBezTo>
                      <a:pt x="0" y="50"/>
                      <a:pt x="0" y="50"/>
                      <a:pt x="0" y="50"/>
                    </a:cubicBezTo>
                    <a:cubicBezTo>
                      <a:pt x="14" y="64"/>
                      <a:pt x="14" y="64"/>
                      <a:pt x="14" y="64"/>
                    </a:cubicBezTo>
                    <a:cubicBezTo>
                      <a:pt x="39" y="64"/>
                      <a:pt x="39" y="64"/>
                      <a:pt x="39" y="64"/>
                    </a:cubicBezTo>
                    <a:cubicBezTo>
                      <a:pt x="76" y="103"/>
                      <a:pt x="76" y="103"/>
                      <a:pt x="76" y="103"/>
                    </a:cubicBezTo>
                    <a:cubicBezTo>
                      <a:pt x="76" y="151"/>
                      <a:pt x="76" y="151"/>
                      <a:pt x="76" y="151"/>
                    </a:cubicBezTo>
                    <a:cubicBezTo>
                      <a:pt x="90" y="151"/>
                      <a:pt x="90" y="151"/>
                      <a:pt x="90" y="151"/>
                    </a:cubicBezTo>
                    <a:cubicBezTo>
                      <a:pt x="90" y="141"/>
                      <a:pt x="90" y="141"/>
                      <a:pt x="90" y="141"/>
                    </a:cubicBezTo>
                    <a:cubicBezTo>
                      <a:pt x="86" y="141"/>
                      <a:pt x="86" y="141"/>
                      <a:pt x="86" y="141"/>
                    </a:cubicBezTo>
                    <a:cubicBezTo>
                      <a:pt x="86" y="99"/>
                      <a:pt x="86" y="99"/>
                      <a:pt x="86" y="99"/>
                    </a:cubicBezTo>
                    <a:cubicBezTo>
                      <a:pt x="43" y="54"/>
                      <a:pt x="43" y="54"/>
                      <a:pt x="43" y="54"/>
                    </a:cubicBezTo>
                    <a:cubicBezTo>
                      <a:pt x="18" y="54"/>
                      <a:pt x="18" y="54"/>
                      <a:pt x="18" y="54"/>
                    </a:cubicBezTo>
                    <a:cubicBezTo>
                      <a:pt x="14" y="50"/>
                      <a:pt x="14" y="50"/>
                      <a:pt x="14" y="50"/>
                    </a:cubicBezTo>
                    <a:cubicBezTo>
                      <a:pt x="35" y="27"/>
                      <a:pt x="35" y="27"/>
                      <a:pt x="35" y="27"/>
                    </a:cubicBezTo>
                    <a:cubicBezTo>
                      <a:pt x="50" y="27"/>
                      <a:pt x="50" y="27"/>
                      <a:pt x="50" y="27"/>
                    </a:cubicBezTo>
                    <a:cubicBezTo>
                      <a:pt x="63" y="36"/>
                      <a:pt x="63" y="36"/>
                      <a:pt x="63" y="36"/>
                    </a:cubicBezTo>
                    <a:cubicBezTo>
                      <a:pt x="179" y="36"/>
                      <a:pt x="179" y="36"/>
                      <a:pt x="179" y="36"/>
                    </a:cubicBezTo>
                    <a:cubicBezTo>
                      <a:pt x="179" y="36"/>
                      <a:pt x="188" y="35"/>
                      <a:pt x="193" y="41"/>
                    </a:cubicBezTo>
                    <a:cubicBezTo>
                      <a:pt x="197" y="44"/>
                      <a:pt x="198" y="49"/>
                      <a:pt x="198" y="55"/>
                    </a:cubicBezTo>
                    <a:cubicBezTo>
                      <a:pt x="198" y="141"/>
                      <a:pt x="198" y="141"/>
                      <a:pt x="198" y="141"/>
                    </a:cubicBezTo>
                    <a:cubicBezTo>
                      <a:pt x="191" y="141"/>
                      <a:pt x="191" y="141"/>
                      <a:pt x="191" y="141"/>
                    </a:cubicBezTo>
                    <a:cubicBezTo>
                      <a:pt x="191" y="100"/>
                      <a:pt x="191" y="100"/>
                      <a:pt x="191" y="100"/>
                    </a:cubicBezTo>
                    <a:cubicBezTo>
                      <a:pt x="179" y="87"/>
                      <a:pt x="179" y="87"/>
                      <a:pt x="179" y="87"/>
                    </a:cubicBezTo>
                    <a:cubicBezTo>
                      <a:pt x="179" y="84"/>
                      <a:pt x="179" y="84"/>
                      <a:pt x="179" y="84"/>
                    </a:cubicBezTo>
                    <a:cubicBezTo>
                      <a:pt x="169" y="84"/>
                      <a:pt x="169" y="84"/>
                      <a:pt x="169" y="84"/>
                    </a:cubicBezTo>
                    <a:cubicBezTo>
                      <a:pt x="169" y="91"/>
                      <a:pt x="169" y="91"/>
                      <a:pt x="169" y="91"/>
                    </a:cubicBezTo>
                    <a:cubicBezTo>
                      <a:pt x="181" y="104"/>
                      <a:pt x="181" y="104"/>
                      <a:pt x="181" y="104"/>
                    </a:cubicBezTo>
                    <a:cubicBezTo>
                      <a:pt x="181" y="151"/>
                      <a:pt x="181" y="151"/>
                      <a:pt x="181" y="151"/>
                    </a:cubicBezTo>
                    <a:cubicBezTo>
                      <a:pt x="208" y="151"/>
                      <a:pt x="208" y="151"/>
                      <a:pt x="208" y="151"/>
                    </a:cubicBezTo>
                    <a:cubicBezTo>
                      <a:pt x="208" y="55"/>
                      <a:pt x="208" y="55"/>
                      <a:pt x="208" y="55"/>
                    </a:cubicBezTo>
                    <a:cubicBezTo>
                      <a:pt x="208" y="53"/>
                      <a:pt x="208" y="51"/>
                      <a:pt x="208" y="50"/>
                    </a:cubicBezTo>
                    <a:cubicBezTo>
                      <a:pt x="210" y="50"/>
                      <a:pt x="210" y="50"/>
                      <a:pt x="210" y="50"/>
                    </a:cubicBezTo>
                    <a:cubicBezTo>
                      <a:pt x="211" y="50"/>
                      <a:pt x="214" y="50"/>
                      <a:pt x="214" y="56"/>
                    </a:cubicBezTo>
                    <a:cubicBezTo>
                      <a:pt x="214" y="89"/>
                      <a:pt x="214" y="89"/>
                      <a:pt x="214" y="89"/>
                    </a:cubicBezTo>
                    <a:cubicBezTo>
                      <a:pt x="217" y="89"/>
                      <a:pt x="217" y="89"/>
                      <a:pt x="217" y="89"/>
                    </a:cubicBezTo>
                    <a:cubicBezTo>
                      <a:pt x="224" y="89"/>
                      <a:pt x="224" y="89"/>
                      <a:pt x="224" y="89"/>
                    </a:cubicBezTo>
                    <a:cubicBezTo>
                      <a:pt x="227" y="89"/>
                      <a:pt x="227" y="89"/>
                      <a:pt x="227" y="89"/>
                    </a:cubicBezTo>
                    <a:cubicBezTo>
                      <a:pt x="227" y="69"/>
                      <a:pt x="227" y="69"/>
                      <a:pt x="227" y="69"/>
                    </a:cubicBezTo>
                    <a:lnTo>
                      <a:pt x="22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650" name="TextBox 649"/>
            <p:cNvSpPr txBox="1"/>
            <p:nvPr/>
          </p:nvSpPr>
          <p:spPr>
            <a:xfrm>
              <a:off x="3856648" y="4399012"/>
              <a:ext cx="821512" cy="273837"/>
            </a:xfrm>
            <a:prstGeom prst="rect">
              <a:avLst/>
            </a:prstGeom>
            <a:noFill/>
          </p:spPr>
          <p:txBody>
            <a:bodyPr wrap="square" lIns="0" tIns="0" rIns="0" bIns="0" rtlCol="0" anchor="ctr">
              <a:noAutofit/>
            </a:bodyPr>
            <a:lstStyle/>
            <a:p>
              <a:pPr algn="ctr" defTabSz="932384">
                <a:lnSpc>
                  <a:spcPct val="90000"/>
                </a:lnSpc>
                <a:spcAft>
                  <a:spcPts val="600"/>
                </a:spcAft>
                <a:defRPr/>
              </a:pPr>
              <a:r>
                <a:rPr lang="en-US" sz="1020" kern="0">
                  <a:solidFill>
                    <a:srgbClr val="0078D7"/>
                  </a:solidFill>
                  <a:latin typeface="Segoe UI"/>
                </a:rPr>
                <a:t>Racing</a:t>
              </a:r>
            </a:p>
          </p:txBody>
        </p:sp>
        <p:sp>
          <p:nvSpPr>
            <p:cNvPr id="651" name="TextBox 650"/>
            <p:cNvSpPr txBox="1"/>
            <p:nvPr/>
          </p:nvSpPr>
          <p:spPr>
            <a:xfrm>
              <a:off x="5547306" y="3854417"/>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Factory</a:t>
              </a:r>
              <a:br>
                <a:rPr lang="en-US" sz="1020" kern="0">
                  <a:solidFill>
                    <a:srgbClr val="0078D7"/>
                  </a:solidFill>
                  <a:latin typeface="Segoe UI"/>
                </a:rPr>
              </a:br>
              <a:r>
                <a:rPr lang="en-US" sz="1020" kern="0">
                  <a:solidFill>
                    <a:srgbClr val="0078D7"/>
                  </a:solidFill>
                  <a:latin typeface="Segoe UI"/>
                </a:rPr>
                <a:t>floor</a:t>
              </a:r>
            </a:p>
          </p:txBody>
        </p:sp>
        <p:sp>
          <p:nvSpPr>
            <p:cNvPr id="652" name="TextBox 651"/>
            <p:cNvSpPr txBox="1"/>
            <p:nvPr/>
          </p:nvSpPr>
          <p:spPr>
            <a:xfrm>
              <a:off x="3474884" y="5314340"/>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Power</a:t>
              </a:r>
              <a:br>
                <a:rPr lang="en-US" sz="1020" kern="0">
                  <a:solidFill>
                    <a:srgbClr val="0078D7"/>
                  </a:solidFill>
                  <a:latin typeface="Segoe UI"/>
                </a:rPr>
              </a:br>
              <a:r>
                <a:rPr lang="en-US" sz="1020" kern="0">
                  <a:solidFill>
                    <a:srgbClr val="0078D7"/>
                  </a:solidFill>
                  <a:latin typeface="Segoe UI"/>
                </a:rPr>
                <a:t>tools</a:t>
              </a:r>
            </a:p>
          </p:txBody>
        </p:sp>
        <p:sp>
          <p:nvSpPr>
            <p:cNvPr id="653" name="TextBox 652"/>
            <p:cNvSpPr txBox="1"/>
            <p:nvPr/>
          </p:nvSpPr>
          <p:spPr>
            <a:xfrm>
              <a:off x="4654447" y="5317494"/>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Mining</a:t>
              </a:r>
              <a:br>
                <a:rPr lang="en-US" sz="1020" kern="0">
                  <a:solidFill>
                    <a:srgbClr val="0078D7"/>
                  </a:solidFill>
                  <a:latin typeface="Segoe UI"/>
                </a:rPr>
              </a:br>
              <a:r>
                <a:rPr lang="en-US" sz="1020" kern="0">
                  <a:solidFill>
                    <a:srgbClr val="0078D7"/>
                  </a:solidFill>
                  <a:latin typeface="Segoe UI"/>
                </a:rPr>
                <a:t>equipment</a:t>
              </a:r>
            </a:p>
          </p:txBody>
        </p:sp>
        <p:sp>
          <p:nvSpPr>
            <p:cNvPr id="654" name="TextBox 653"/>
            <p:cNvSpPr txBox="1"/>
            <p:nvPr/>
          </p:nvSpPr>
          <p:spPr>
            <a:xfrm>
              <a:off x="5480331" y="6237129"/>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Engines</a:t>
              </a:r>
            </a:p>
          </p:txBody>
        </p:sp>
        <p:sp>
          <p:nvSpPr>
            <p:cNvPr id="655" name="TextBox 654"/>
            <p:cNvSpPr txBox="1"/>
            <p:nvPr/>
          </p:nvSpPr>
          <p:spPr>
            <a:xfrm>
              <a:off x="3924352" y="6086050"/>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Smart </a:t>
              </a:r>
              <a:br>
                <a:rPr lang="en-US" sz="1020" kern="0">
                  <a:solidFill>
                    <a:srgbClr val="0078D7"/>
                  </a:solidFill>
                  <a:latin typeface="Segoe UI"/>
                </a:rPr>
              </a:br>
              <a:r>
                <a:rPr lang="en-US" sz="1020" kern="0">
                  <a:solidFill>
                    <a:srgbClr val="0078D7"/>
                  </a:solidFill>
                  <a:latin typeface="Segoe UI"/>
                </a:rPr>
                <a:t>grids</a:t>
              </a:r>
            </a:p>
          </p:txBody>
        </p:sp>
        <p:sp>
          <p:nvSpPr>
            <p:cNvPr id="656" name="TextBox 655"/>
            <p:cNvSpPr txBox="1"/>
            <p:nvPr/>
          </p:nvSpPr>
          <p:spPr>
            <a:xfrm>
              <a:off x="5520333" y="4939899"/>
              <a:ext cx="821512" cy="273837"/>
            </a:xfrm>
            <a:prstGeom prst="rect">
              <a:avLst/>
            </a:prstGeom>
            <a:noFill/>
          </p:spPr>
          <p:txBody>
            <a:bodyPr wrap="square" lIns="0" tIns="0" rIns="0" bIns="0" rtlCol="0" anchor="t">
              <a:noAutofit/>
            </a:bodyPr>
            <a:lstStyle/>
            <a:p>
              <a:pPr algn="ctr" defTabSz="932384">
                <a:lnSpc>
                  <a:spcPct val="90000"/>
                </a:lnSpc>
                <a:spcAft>
                  <a:spcPts val="600"/>
                </a:spcAft>
                <a:defRPr/>
              </a:pPr>
              <a:r>
                <a:rPr lang="en-US" sz="1020" kern="0">
                  <a:solidFill>
                    <a:srgbClr val="0078D7"/>
                  </a:solidFill>
                  <a:latin typeface="Segoe UI"/>
                </a:rPr>
                <a:t>Medical</a:t>
              </a:r>
              <a:br>
                <a:rPr lang="en-US" sz="1020" kern="0">
                  <a:solidFill>
                    <a:srgbClr val="0078D7"/>
                  </a:solidFill>
                  <a:latin typeface="Segoe UI"/>
                </a:rPr>
              </a:br>
              <a:r>
                <a:rPr lang="en-US" sz="1020" kern="0">
                  <a:solidFill>
                    <a:srgbClr val="0078D7"/>
                  </a:solidFill>
                  <a:latin typeface="Segoe UI"/>
                </a:rPr>
                <a:t>devices</a:t>
              </a:r>
            </a:p>
          </p:txBody>
        </p:sp>
        <p:sp>
          <p:nvSpPr>
            <p:cNvPr id="3155" name="Freeform 103"/>
            <p:cNvSpPr>
              <a:spLocks noEditPoints="1"/>
            </p:cNvSpPr>
            <p:nvPr/>
          </p:nvSpPr>
          <p:spPr bwMode="auto">
            <a:xfrm>
              <a:off x="5797973" y="4559766"/>
              <a:ext cx="294756" cy="251361"/>
            </a:xfrm>
            <a:custGeom>
              <a:avLst/>
              <a:gdLst>
                <a:gd name="T0" fmla="*/ 25 w 360"/>
                <a:gd name="T1" fmla="*/ 255 h 307"/>
                <a:gd name="T2" fmla="*/ 25 w 360"/>
                <a:gd name="T3" fmla="*/ 231 h 307"/>
                <a:gd name="T4" fmla="*/ 25 w 360"/>
                <a:gd name="T5" fmla="*/ 154 h 307"/>
                <a:gd name="T6" fmla="*/ 57 w 360"/>
                <a:gd name="T7" fmla="*/ 154 h 307"/>
                <a:gd name="T8" fmla="*/ 76 w 360"/>
                <a:gd name="T9" fmla="*/ 135 h 307"/>
                <a:gd name="T10" fmla="*/ 166 w 360"/>
                <a:gd name="T11" fmla="*/ 225 h 307"/>
                <a:gd name="T12" fmla="*/ 270 w 360"/>
                <a:gd name="T13" fmla="*/ 121 h 307"/>
                <a:gd name="T14" fmla="*/ 305 w 360"/>
                <a:gd name="T15" fmla="*/ 154 h 307"/>
                <a:gd name="T16" fmla="*/ 335 w 360"/>
                <a:gd name="T17" fmla="*/ 154 h 307"/>
                <a:gd name="T18" fmla="*/ 335 w 360"/>
                <a:gd name="T19" fmla="*/ 231 h 307"/>
                <a:gd name="T20" fmla="*/ 335 w 360"/>
                <a:gd name="T21" fmla="*/ 255 h 307"/>
                <a:gd name="T22" fmla="*/ 335 w 360"/>
                <a:gd name="T23" fmla="*/ 283 h 307"/>
                <a:gd name="T24" fmla="*/ 25 w 360"/>
                <a:gd name="T25" fmla="*/ 283 h 307"/>
                <a:gd name="T26" fmla="*/ 25 w 360"/>
                <a:gd name="T27" fmla="*/ 255 h 307"/>
                <a:gd name="T28" fmla="*/ 25 w 360"/>
                <a:gd name="T29" fmla="*/ 25 h 307"/>
                <a:gd name="T30" fmla="*/ 335 w 360"/>
                <a:gd name="T31" fmla="*/ 25 h 307"/>
                <a:gd name="T32" fmla="*/ 335 w 360"/>
                <a:gd name="T33" fmla="*/ 129 h 307"/>
                <a:gd name="T34" fmla="*/ 316 w 360"/>
                <a:gd name="T35" fmla="*/ 129 h 307"/>
                <a:gd name="T36" fmla="*/ 270 w 360"/>
                <a:gd name="T37" fmla="*/ 85 h 307"/>
                <a:gd name="T38" fmla="*/ 166 w 360"/>
                <a:gd name="T39" fmla="*/ 189 h 307"/>
                <a:gd name="T40" fmla="*/ 76 w 360"/>
                <a:gd name="T41" fmla="*/ 99 h 307"/>
                <a:gd name="T42" fmla="*/ 49 w 360"/>
                <a:gd name="T43" fmla="*/ 129 h 307"/>
                <a:gd name="T44" fmla="*/ 25 w 360"/>
                <a:gd name="T45" fmla="*/ 129 h 307"/>
                <a:gd name="T46" fmla="*/ 25 w 360"/>
                <a:gd name="T47" fmla="*/ 25 h 307"/>
                <a:gd name="T48" fmla="*/ 0 w 360"/>
                <a:gd name="T49" fmla="*/ 25 h 307"/>
                <a:gd name="T50" fmla="*/ 0 w 360"/>
                <a:gd name="T51" fmla="*/ 283 h 307"/>
                <a:gd name="T52" fmla="*/ 0 w 360"/>
                <a:gd name="T53" fmla="*/ 294 h 307"/>
                <a:gd name="T54" fmla="*/ 0 w 360"/>
                <a:gd name="T55" fmla="*/ 307 h 307"/>
                <a:gd name="T56" fmla="*/ 335 w 360"/>
                <a:gd name="T57" fmla="*/ 307 h 307"/>
                <a:gd name="T58" fmla="*/ 360 w 360"/>
                <a:gd name="T59" fmla="*/ 307 h 307"/>
                <a:gd name="T60" fmla="*/ 360 w 360"/>
                <a:gd name="T61" fmla="*/ 283 h 307"/>
                <a:gd name="T62" fmla="*/ 360 w 360"/>
                <a:gd name="T63" fmla="*/ 25 h 307"/>
                <a:gd name="T64" fmla="*/ 360 w 360"/>
                <a:gd name="T65" fmla="*/ 14 h 307"/>
                <a:gd name="T66" fmla="*/ 360 w 360"/>
                <a:gd name="T67" fmla="*/ 0 h 307"/>
                <a:gd name="T68" fmla="*/ 0 w 360"/>
                <a:gd name="T69" fmla="*/ 0 h 307"/>
                <a:gd name="T70" fmla="*/ 0 w 360"/>
                <a:gd name="T71" fmla="*/ 14 h 307"/>
                <a:gd name="T72" fmla="*/ 0 w 360"/>
                <a:gd name="T73" fmla="*/ 2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07">
                  <a:moveTo>
                    <a:pt x="25" y="255"/>
                  </a:moveTo>
                  <a:lnTo>
                    <a:pt x="25" y="231"/>
                  </a:lnTo>
                  <a:lnTo>
                    <a:pt x="25" y="154"/>
                  </a:lnTo>
                  <a:lnTo>
                    <a:pt x="57" y="154"/>
                  </a:lnTo>
                  <a:lnTo>
                    <a:pt x="76" y="135"/>
                  </a:lnTo>
                  <a:lnTo>
                    <a:pt x="166" y="225"/>
                  </a:lnTo>
                  <a:lnTo>
                    <a:pt x="270" y="121"/>
                  </a:lnTo>
                  <a:lnTo>
                    <a:pt x="305" y="154"/>
                  </a:lnTo>
                  <a:lnTo>
                    <a:pt x="335" y="154"/>
                  </a:lnTo>
                  <a:lnTo>
                    <a:pt x="335" y="231"/>
                  </a:lnTo>
                  <a:lnTo>
                    <a:pt x="335" y="255"/>
                  </a:lnTo>
                  <a:lnTo>
                    <a:pt x="335" y="283"/>
                  </a:lnTo>
                  <a:lnTo>
                    <a:pt x="25" y="283"/>
                  </a:lnTo>
                  <a:lnTo>
                    <a:pt x="25" y="255"/>
                  </a:lnTo>
                  <a:close/>
                  <a:moveTo>
                    <a:pt x="25" y="25"/>
                  </a:moveTo>
                  <a:lnTo>
                    <a:pt x="335" y="25"/>
                  </a:lnTo>
                  <a:lnTo>
                    <a:pt x="335" y="129"/>
                  </a:lnTo>
                  <a:lnTo>
                    <a:pt x="316" y="129"/>
                  </a:lnTo>
                  <a:lnTo>
                    <a:pt x="270" y="85"/>
                  </a:lnTo>
                  <a:lnTo>
                    <a:pt x="166" y="189"/>
                  </a:lnTo>
                  <a:lnTo>
                    <a:pt x="76" y="99"/>
                  </a:lnTo>
                  <a:lnTo>
                    <a:pt x="49" y="129"/>
                  </a:lnTo>
                  <a:lnTo>
                    <a:pt x="25" y="129"/>
                  </a:lnTo>
                  <a:lnTo>
                    <a:pt x="25" y="25"/>
                  </a:lnTo>
                  <a:close/>
                  <a:moveTo>
                    <a:pt x="0" y="25"/>
                  </a:moveTo>
                  <a:lnTo>
                    <a:pt x="0" y="283"/>
                  </a:lnTo>
                  <a:lnTo>
                    <a:pt x="0" y="294"/>
                  </a:lnTo>
                  <a:lnTo>
                    <a:pt x="0" y="307"/>
                  </a:lnTo>
                  <a:lnTo>
                    <a:pt x="335" y="307"/>
                  </a:lnTo>
                  <a:lnTo>
                    <a:pt x="360" y="307"/>
                  </a:lnTo>
                  <a:lnTo>
                    <a:pt x="360" y="283"/>
                  </a:lnTo>
                  <a:lnTo>
                    <a:pt x="360" y="25"/>
                  </a:lnTo>
                  <a:lnTo>
                    <a:pt x="360" y="14"/>
                  </a:lnTo>
                  <a:lnTo>
                    <a:pt x="360" y="0"/>
                  </a:lnTo>
                  <a:lnTo>
                    <a:pt x="0" y="0"/>
                  </a:lnTo>
                  <a:lnTo>
                    <a:pt x="0" y="14"/>
                  </a:lnTo>
                  <a:lnTo>
                    <a:pt x="0" y="25"/>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58" name="Freeform 17"/>
            <p:cNvSpPr>
              <a:spLocks noEditPoints="1"/>
            </p:cNvSpPr>
            <p:nvPr/>
          </p:nvSpPr>
          <p:spPr bwMode="auto">
            <a:xfrm>
              <a:off x="5794751" y="3262463"/>
              <a:ext cx="341119" cy="395941"/>
            </a:xfrm>
            <a:custGeom>
              <a:avLst/>
              <a:gdLst>
                <a:gd name="T0" fmla="*/ 39 w 144"/>
                <a:gd name="T1" fmla="*/ 140 h 168"/>
                <a:gd name="T2" fmla="*/ 53 w 144"/>
                <a:gd name="T3" fmla="*/ 126 h 168"/>
                <a:gd name="T4" fmla="*/ 13 w 144"/>
                <a:gd name="T5" fmla="*/ 126 h 168"/>
                <a:gd name="T6" fmla="*/ 26 w 144"/>
                <a:gd name="T7" fmla="*/ 140 h 168"/>
                <a:gd name="T8" fmla="*/ 13 w 144"/>
                <a:gd name="T9" fmla="*/ 126 h 168"/>
                <a:gd name="T10" fmla="*/ 92 w 144"/>
                <a:gd name="T11" fmla="*/ 140 h 168"/>
                <a:gd name="T12" fmla="*/ 106 w 144"/>
                <a:gd name="T13" fmla="*/ 126 h 168"/>
                <a:gd name="T14" fmla="*/ 133 w 144"/>
                <a:gd name="T15" fmla="*/ 140 h 168"/>
                <a:gd name="T16" fmla="*/ 119 w 144"/>
                <a:gd name="T17" fmla="*/ 126 h 168"/>
                <a:gd name="T18" fmla="*/ 133 w 144"/>
                <a:gd name="T19" fmla="*/ 140 h 168"/>
                <a:gd name="T20" fmla="*/ 66 w 144"/>
                <a:gd name="T21" fmla="*/ 140 h 168"/>
                <a:gd name="T22" fmla="*/ 79 w 144"/>
                <a:gd name="T23" fmla="*/ 126 h 168"/>
                <a:gd name="T24" fmla="*/ 96 w 144"/>
                <a:gd name="T25" fmla="*/ 54 h 168"/>
                <a:gd name="T26" fmla="*/ 87 w 144"/>
                <a:gd name="T27" fmla="*/ 43 h 168"/>
                <a:gd name="T28" fmla="*/ 107 w 144"/>
                <a:gd name="T29" fmla="*/ 57 h 168"/>
                <a:gd name="T30" fmla="*/ 106 w 144"/>
                <a:gd name="T31" fmla="*/ 74 h 168"/>
                <a:gd name="T32" fmla="*/ 96 w 144"/>
                <a:gd name="T33" fmla="*/ 65 h 168"/>
                <a:gd name="T34" fmla="*/ 96 w 144"/>
                <a:gd name="T35" fmla="*/ 54 h 168"/>
                <a:gd name="T36" fmla="*/ 54 w 144"/>
                <a:gd name="T37" fmla="*/ 119 h 168"/>
                <a:gd name="T38" fmla="*/ 113 w 144"/>
                <a:gd name="T39" fmla="*/ 119 h 168"/>
                <a:gd name="T40" fmla="*/ 135 w 144"/>
                <a:gd name="T41" fmla="*/ 119 h 168"/>
                <a:gd name="T42" fmla="*/ 10 w 144"/>
                <a:gd name="T43" fmla="*/ 159 h 168"/>
                <a:gd name="T44" fmla="*/ 26 w 144"/>
                <a:gd name="T45" fmla="*/ 104 h 168"/>
                <a:gd name="T46" fmla="*/ 33 w 144"/>
                <a:gd name="T47" fmla="*/ 119 h 168"/>
                <a:gd name="T48" fmla="*/ 105 w 144"/>
                <a:gd name="T49" fmla="*/ 110 h 168"/>
                <a:gd name="T50" fmla="*/ 101 w 144"/>
                <a:gd name="T51" fmla="*/ 84 h 168"/>
                <a:gd name="T52" fmla="*/ 105 w 144"/>
                <a:gd name="T53" fmla="*/ 110 h 168"/>
                <a:gd name="T54" fmla="*/ 123 w 144"/>
                <a:gd name="T55" fmla="*/ 110 h 168"/>
                <a:gd name="T56" fmla="*/ 126 w 144"/>
                <a:gd name="T57" fmla="*/ 84 h 168"/>
                <a:gd name="T58" fmla="*/ 86 w 144"/>
                <a:gd name="T59" fmla="*/ 72 h 168"/>
                <a:gd name="T60" fmla="*/ 82 w 144"/>
                <a:gd name="T61" fmla="*/ 58 h 168"/>
                <a:gd name="T62" fmla="*/ 67 w 144"/>
                <a:gd name="T63" fmla="*/ 58 h 168"/>
                <a:gd name="T64" fmla="*/ 72 w 144"/>
                <a:gd name="T65" fmla="*/ 47 h 168"/>
                <a:gd name="T66" fmla="*/ 44 w 144"/>
                <a:gd name="T67" fmla="*/ 50 h 168"/>
                <a:gd name="T68" fmla="*/ 36 w 144"/>
                <a:gd name="T69" fmla="*/ 37 h 168"/>
                <a:gd name="T70" fmla="*/ 32 w 144"/>
                <a:gd name="T71" fmla="*/ 27 h 168"/>
                <a:gd name="T72" fmla="*/ 38 w 144"/>
                <a:gd name="T73" fmla="*/ 15 h 168"/>
                <a:gd name="T74" fmla="*/ 46 w 144"/>
                <a:gd name="T75" fmla="*/ 20 h 168"/>
                <a:gd name="T76" fmla="*/ 71 w 144"/>
                <a:gd name="T77" fmla="*/ 12 h 168"/>
                <a:gd name="T78" fmla="*/ 86 w 144"/>
                <a:gd name="T79" fmla="*/ 28 h 168"/>
                <a:gd name="T80" fmla="*/ 101 w 144"/>
                <a:gd name="T81" fmla="*/ 30 h 168"/>
                <a:gd name="T82" fmla="*/ 103 w 144"/>
                <a:gd name="T83" fmla="*/ 43 h 168"/>
                <a:gd name="T84" fmla="*/ 120 w 144"/>
                <a:gd name="T85" fmla="*/ 47 h 168"/>
                <a:gd name="T86" fmla="*/ 120 w 144"/>
                <a:gd name="T87" fmla="*/ 58 h 168"/>
                <a:gd name="T88" fmla="*/ 127 w 144"/>
                <a:gd name="T89" fmla="*/ 75 h 168"/>
                <a:gd name="T90" fmla="*/ 114 w 144"/>
                <a:gd name="T91" fmla="*/ 107 h 168"/>
                <a:gd name="T92" fmla="*/ 93 w 144"/>
                <a:gd name="T93" fmla="*/ 75 h 168"/>
                <a:gd name="T94" fmla="*/ 86 w 144"/>
                <a:gd name="T95" fmla="*/ 72 h 168"/>
                <a:gd name="T96" fmla="*/ 0 w 144"/>
                <a:gd name="T97" fmla="*/ 168 h 168"/>
                <a:gd name="T98" fmla="*/ 144 w 144"/>
                <a:gd name="T99" fmla="*/ 110 h 168"/>
                <a:gd name="T100" fmla="*/ 135 w 144"/>
                <a:gd name="T101" fmla="*/ 81 h 168"/>
                <a:gd name="T102" fmla="*/ 127 w 144"/>
                <a:gd name="T103" fmla="*/ 41 h 168"/>
                <a:gd name="T104" fmla="*/ 108 w 144"/>
                <a:gd name="T105" fmla="*/ 23 h 168"/>
                <a:gd name="T106" fmla="*/ 73 w 144"/>
                <a:gd name="T107" fmla="*/ 2 h 168"/>
                <a:gd name="T108" fmla="*/ 36 w 144"/>
                <a:gd name="T109" fmla="*/ 6 h 168"/>
                <a:gd name="T110" fmla="*/ 24 w 144"/>
                <a:gd name="T111" fmla="*/ 30 h 168"/>
                <a:gd name="T112" fmla="*/ 30 w 144"/>
                <a:gd name="T113" fmla="*/ 51 h 168"/>
                <a:gd name="T114" fmla="*/ 48 w 144"/>
                <a:gd name="T115" fmla="*/ 60 h 168"/>
                <a:gd name="T116" fmla="*/ 61 w 144"/>
                <a:gd name="T117" fmla="*/ 65 h 168"/>
                <a:gd name="T118" fmla="*/ 79 w 144"/>
                <a:gd name="T119" fmla="*/ 79 h 168"/>
                <a:gd name="T120" fmla="*/ 89 w 144"/>
                <a:gd name="T121" fmla="*/ 110 h 168"/>
                <a:gd name="T122" fmla="*/ 64 w 144"/>
                <a:gd name="T123" fmla="*/ 86 h 168"/>
                <a:gd name="T124" fmla="*/ 36 w 144"/>
                <a:gd name="T125" fmla="*/ 8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4" h="168">
                  <a:moveTo>
                    <a:pt x="53" y="140"/>
                  </a:moveTo>
                  <a:cubicBezTo>
                    <a:pt x="39" y="140"/>
                    <a:pt x="39" y="140"/>
                    <a:pt x="39" y="140"/>
                  </a:cubicBezTo>
                  <a:cubicBezTo>
                    <a:pt x="39" y="126"/>
                    <a:pt x="39" y="126"/>
                    <a:pt x="39" y="126"/>
                  </a:cubicBezTo>
                  <a:cubicBezTo>
                    <a:pt x="53" y="126"/>
                    <a:pt x="53" y="126"/>
                    <a:pt x="53" y="126"/>
                  </a:cubicBezTo>
                  <a:lnTo>
                    <a:pt x="53" y="140"/>
                  </a:lnTo>
                  <a:close/>
                  <a:moveTo>
                    <a:pt x="13" y="126"/>
                  </a:moveTo>
                  <a:cubicBezTo>
                    <a:pt x="26" y="126"/>
                    <a:pt x="26" y="126"/>
                    <a:pt x="26" y="126"/>
                  </a:cubicBezTo>
                  <a:cubicBezTo>
                    <a:pt x="26" y="140"/>
                    <a:pt x="26" y="140"/>
                    <a:pt x="26" y="140"/>
                  </a:cubicBezTo>
                  <a:cubicBezTo>
                    <a:pt x="13" y="140"/>
                    <a:pt x="13" y="140"/>
                    <a:pt x="13" y="140"/>
                  </a:cubicBezTo>
                  <a:lnTo>
                    <a:pt x="13" y="126"/>
                  </a:lnTo>
                  <a:close/>
                  <a:moveTo>
                    <a:pt x="106" y="140"/>
                  </a:moveTo>
                  <a:cubicBezTo>
                    <a:pt x="92" y="140"/>
                    <a:pt x="92" y="140"/>
                    <a:pt x="92" y="140"/>
                  </a:cubicBezTo>
                  <a:cubicBezTo>
                    <a:pt x="92" y="126"/>
                    <a:pt x="92" y="126"/>
                    <a:pt x="92" y="126"/>
                  </a:cubicBezTo>
                  <a:cubicBezTo>
                    <a:pt x="106" y="126"/>
                    <a:pt x="106" y="126"/>
                    <a:pt x="106" y="126"/>
                  </a:cubicBezTo>
                  <a:lnTo>
                    <a:pt x="106" y="140"/>
                  </a:lnTo>
                  <a:close/>
                  <a:moveTo>
                    <a:pt x="133" y="140"/>
                  </a:moveTo>
                  <a:cubicBezTo>
                    <a:pt x="119" y="140"/>
                    <a:pt x="119" y="140"/>
                    <a:pt x="119" y="140"/>
                  </a:cubicBezTo>
                  <a:cubicBezTo>
                    <a:pt x="119" y="126"/>
                    <a:pt x="119" y="126"/>
                    <a:pt x="119" y="126"/>
                  </a:cubicBezTo>
                  <a:cubicBezTo>
                    <a:pt x="133" y="126"/>
                    <a:pt x="133" y="126"/>
                    <a:pt x="133" y="126"/>
                  </a:cubicBezTo>
                  <a:lnTo>
                    <a:pt x="133" y="140"/>
                  </a:lnTo>
                  <a:close/>
                  <a:moveTo>
                    <a:pt x="79" y="140"/>
                  </a:moveTo>
                  <a:cubicBezTo>
                    <a:pt x="66" y="140"/>
                    <a:pt x="66" y="140"/>
                    <a:pt x="66" y="140"/>
                  </a:cubicBezTo>
                  <a:cubicBezTo>
                    <a:pt x="66" y="126"/>
                    <a:pt x="66" y="126"/>
                    <a:pt x="66" y="126"/>
                  </a:cubicBezTo>
                  <a:cubicBezTo>
                    <a:pt x="79" y="126"/>
                    <a:pt x="79" y="126"/>
                    <a:pt x="79" y="126"/>
                  </a:cubicBezTo>
                  <a:lnTo>
                    <a:pt x="79" y="140"/>
                  </a:lnTo>
                  <a:close/>
                  <a:moveTo>
                    <a:pt x="96" y="54"/>
                  </a:moveTo>
                  <a:cubicBezTo>
                    <a:pt x="94" y="53"/>
                    <a:pt x="91" y="53"/>
                    <a:pt x="88" y="53"/>
                  </a:cubicBezTo>
                  <a:cubicBezTo>
                    <a:pt x="87" y="43"/>
                    <a:pt x="87" y="43"/>
                    <a:pt x="87" y="43"/>
                  </a:cubicBezTo>
                  <a:cubicBezTo>
                    <a:pt x="94" y="43"/>
                    <a:pt x="100" y="44"/>
                    <a:pt x="103" y="48"/>
                  </a:cubicBezTo>
                  <a:cubicBezTo>
                    <a:pt x="106" y="51"/>
                    <a:pt x="107" y="55"/>
                    <a:pt x="107" y="57"/>
                  </a:cubicBezTo>
                  <a:cubicBezTo>
                    <a:pt x="111" y="60"/>
                    <a:pt x="115" y="64"/>
                    <a:pt x="115" y="74"/>
                  </a:cubicBezTo>
                  <a:cubicBezTo>
                    <a:pt x="106" y="74"/>
                    <a:pt x="106" y="74"/>
                    <a:pt x="106" y="74"/>
                  </a:cubicBezTo>
                  <a:cubicBezTo>
                    <a:pt x="106" y="67"/>
                    <a:pt x="102" y="65"/>
                    <a:pt x="101" y="65"/>
                  </a:cubicBezTo>
                  <a:cubicBezTo>
                    <a:pt x="96" y="65"/>
                    <a:pt x="96" y="65"/>
                    <a:pt x="96" y="65"/>
                  </a:cubicBezTo>
                  <a:cubicBezTo>
                    <a:pt x="98" y="60"/>
                    <a:pt x="98" y="60"/>
                    <a:pt x="98" y="60"/>
                  </a:cubicBezTo>
                  <a:cubicBezTo>
                    <a:pt x="98" y="60"/>
                    <a:pt x="98" y="56"/>
                    <a:pt x="96" y="54"/>
                  </a:cubicBezTo>
                  <a:close/>
                  <a:moveTo>
                    <a:pt x="54" y="104"/>
                  </a:moveTo>
                  <a:cubicBezTo>
                    <a:pt x="54" y="119"/>
                    <a:pt x="54" y="119"/>
                    <a:pt x="54" y="119"/>
                  </a:cubicBezTo>
                  <a:cubicBezTo>
                    <a:pt x="89" y="119"/>
                    <a:pt x="89" y="119"/>
                    <a:pt x="89" y="119"/>
                  </a:cubicBezTo>
                  <a:cubicBezTo>
                    <a:pt x="113" y="119"/>
                    <a:pt x="113" y="119"/>
                    <a:pt x="113" y="119"/>
                  </a:cubicBezTo>
                  <a:cubicBezTo>
                    <a:pt x="114" y="119"/>
                    <a:pt x="114" y="119"/>
                    <a:pt x="114" y="119"/>
                  </a:cubicBezTo>
                  <a:cubicBezTo>
                    <a:pt x="135" y="119"/>
                    <a:pt x="135" y="119"/>
                    <a:pt x="135" y="119"/>
                  </a:cubicBezTo>
                  <a:cubicBezTo>
                    <a:pt x="135" y="159"/>
                    <a:pt x="135" y="159"/>
                    <a:pt x="135" y="159"/>
                  </a:cubicBezTo>
                  <a:cubicBezTo>
                    <a:pt x="10" y="159"/>
                    <a:pt x="10" y="159"/>
                    <a:pt x="10" y="159"/>
                  </a:cubicBezTo>
                  <a:cubicBezTo>
                    <a:pt x="10" y="117"/>
                    <a:pt x="10" y="117"/>
                    <a:pt x="10" y="117"/>
                  </a:cubicBezTo>
                  <a:cubicBezTo>
                    <a:pt x="26" y="104"/>
                    <a:pt x="26" y="104"/>
                    <a:pt x="26" y="104"/>
                  </a:cubicBezTo>
                  <a:cubicBezTo>
                    <a:pt x="26" y="119"/>
                    <a:pt x="26" y="119"/>
                    <a:pt x="26" y="119"/>
                  </a:cubicBezTo>
                  <a:cubicBezTo>
                    <a:pt x="33" y="119"/>
                    <a:pt x="33" y="119"/>
                    <a:pt x="33" y="119"/>
                  </a:cubicBezTo>
                  <a:lnTo>
                    <a:pt x="54" y="104"/>
                  </a:lnTo>
                  <a:close/>
                  <a:moveTo>
                    <a:pt x="105" y="110"/>
                  </a:moveTo>
                  <a:cubicBezTo>
                    <a:pt x="99" y="110"/>
                    <a:pt x="99" y="110"/>
                    <a:pt x="99" y="110"/>
                  </a:cubicBezTo>
                  <a:cubicBezTo>
                    <a:pt x="101" y="84"/>
                    <a:pt x="101" y="84"/>
                    <a:pt x="101" y="84"/>
                  </a:cubicBezTo>
                  <a:cubicBezTo>
                    <a:pt x="102" y="84"/>
                    <a:pt x="102" y="84"/>
                    <a:pt x="102" y="84"/>
                  </a:cubicBezTo>
                  <a:lnTo>
                    <a:pt x="105" y="110"/>
                  </a:lnTo>
                  <a:close/>
                  <a:moveTo>
                    <a:pt x="128" y="110"/>
                  </a:moveTo>
                  <a:cubicBezTo>
                    <a:pt x="123" y="110"/>
                    <a:pt x="123" y="110"/>
                    <a:pt x="123" y="110"/>
                  </a:cubicBezTo>
                  <a:cubicBezTo>
                    <a:pt x="125" y="84"/>
                    <a:pt x="125" y="84"/>
                    <a:pt x="125" y="84"/>
                  </a:cubicBezTo>
                  <a:cubicBezTo>
                    <a:pt x="126" y="84"/>
                    <a:pt x="126" y="84"/>
                    <a:pt x="126" y="84"/>
                  </a:cubicBezTo>
                  <a:lnTo>
                    <a:pt x="128" y="110"/>
                  </a:lnTo>
                  <a:close/>
                  <a:moveTo>
                    <a:pt x="86" y="72"/>
                  </a:moveTo>
                  <a:cubicBezTo>
                    <a:pt x="84" y="70"/>
                    <a:pt x="82" y="68"/>
                    <a:pt x="82" y="64"/>
                  </a:cubicBezTo>
                  <a:cubicBezTo>
                    <a:pt x="82" y="58"/>
                    <a:pt x="82" y="58"/>
                    <a:pt x="82" y="58"/>
                  </a:cubicBezTo>
                  <a:cubicBezTo>
                    <a:pt x="77" y="60"/>
                    <a:pt x="77" y="60"/>
                    <a:pt x="77" y="60"/>
                  </a:cubicBezTo>
                  <a:cubicBezTo>
                    <a:pt x="75" y="60"/>
                    <a:pt x="71" y="61"/>
                    <a:pt x="67" y="58"/>
                  </a:cubicBezTo>
                  <a:cubicBezTo>
                    <a:pt x="67" y="57"/>
                    <a:pt x="66" y="56"/>
                    <a:pt x="66" y="55"/>
                  </a:cubicBezTo>
                  <a:cubicBezTo>
                    <a:pt x="68" y="53"/>
                    <a:pt x="71" y="50"/>
                    <a:pt x="72" y="47"/>
                  </a:cubicBezTo>
                  <a:cubicBezTo>
                    <a:pt x="64" y="43"/>
                    <a:pt x="64" y="43"/>
                    <a:pt x="64" y="43"/>
                  </a:cubicBezTo>
                  <a:cubicBezTo>
                    <a:pt x="61" y="50"/>
                    <a:pt x="52" y="51"/>
                    <a:pt x="44" y="50"/>
                  </a:cubicBezTo>
                  <a:cubicBezTo>
                    <a:pt x="41" y="50"/>
                    <a:pt x="39" y="48"/>
                    <a:pt x="38" y="47"/>
                  </a:cubicBezTo>
                  <a:cubicBezTo>
                    <a:pt x="37" y="43"/>
                    <a:pt x="36" y="41"/>
                    <a:pt x="36" y="37"/>
                  </a:cubicBezTo>
                  <a:cubicBezTo>
                    <a:pt x="37" y="30"/>
                    <a:pt x="37" y="30"/>
                    <a:pt x="37" y="30"/>
                  </a:cubicBezTo>
                  <a:cubicBezTo>
                    <a:pt x="34" y="30"/>
                    <a:pt x="33" y="29"/>
                    <a:pt x="32" y="27"/>
                  </a:cubicBezTo>
                  <a:cubicBezTo>
                    <a:pt x="31" y="25"/>
                    <a:pt x="31" y="21"/>
                    <a:pt x="32" y="19"/>
                  </a:cubicBezTo>
                  <a:cubicBezTo>
                    <a:pt x="33" y="18"/>
                    <a:pt x="36" y="15"/>
                    <a:pt x="38" y="15"/>
                  </a:cubicBezTo>
                  <a:cubicBezTo>
                    <a:pt x="40" y="15"/>
                    <a:pt x="43" y="15"/>
                    <a:pt x="44" y="18"/>
                  </a:cubicBezTo>
                  <a:cubicBezTo>
                    <a:pt x="46" y="20"/>
                    <a:pt x="46" y="20"/>
                    <a:pt x="46" y="20"/>
                  </a:cubicBezTo>
                  <a:cubicBezTo>
                    <a:pt x="50" y="18"/>
                    <a:pt x="50" y="18"/>
                    <a:pt x="50" y="18"/>
                  </a:cubicBezTo>
                  <a:cubicBezTo>
                    <a:pt x="58" y="12"/>
                    <a:pt x="65" y="9"/>
                    <a:pt x="71" y="12"/>
                  </a:cubicBezTo>
                  <a:cubicBezTo>
                    <a:pt x="80" y="14"/>
                    <a:pt x="85" y="25"/>
                    <a:pt x="85" y="25"/>
                  </a:cubicBezTo>
                  <a:cubicBezTo>
                    <a:pt x="86" y="28"/>
                    <a:pt x="86" y="28"/>
                    <a:pt x="86" y="28"/>
                  </a:cubicBezTo>
                  <a:cubicBezTo>
                    <a:pt x="89" y="28"/>
                    <a:pt x="89" y="28"/>
                    <a:pt x="89" y="28"/>
                  </a:cubicBezTo>
                  <a:cubicBezTo>
                    <a:pt x="95" y="27"/>
                    <a:pt x="99" y="28"/>
                    <a:pt x="101" y="30"/>
                  </a:cubicBezTo>
                  <a:cubicBezTo>
                    <a:pt x="105" y="33"/>
                    <a:pt x="103" y="39"/>
                    <a:pt x="103" y="39"/>
                  </a:cubicBezTo>
                  <a:cubicBezTo>
                    <a:pt x="103" y="43"/>
                    <a:pt x="103" y="43"/>
                    <a:pt x="103" y="43"/>
                  </a:cubicBezTo>
                  <a:cubicBezTo>
                    <a:pt x="108" y="43"/>
                    <a:pt x="108" y="43"/>
                    <a:pt x="108" y="43"/>
                  </a:cubicBezTo>
                  <a:cubicBezTo>
                    <a:pt x="113" y="43"/>
                    <a:pt x="118" y="44"/>
                    <a:pt x="120" y="47"/>
                  </a:cubicBezTo>
                  <a:cubicBezTo>
                    <a:pt x="122" y="50"/>
                    <a:pt x="121" y="54"/>
                    <a:pt x="121" y="54"/>
                  </a:cubicBezTo>
                  <a:cubicBezTo>
                    <a:pt x="120" y="58"/>
                    <a:pt x="120" y="58"/>
                    <a:pt x="120" y="58"/>
                  </a:cubicBezTo>
                  <a:cubicBezTo>
                    <a:pt x="123" y="60"/>
                    <a:pt x="123" y="60"/>
                    <a:pt x="123" y="60"/>
                  </a:cubicBezTo>
                  <a:cubicBezTo>
                    <a:pt x="128" y="62"/>
                    <a:pt x="129" y="69"/>
                    <a:pt x="127" y="75"/>
                  </a:cubicBezTo>
                  <a:cubicBezTo>
                    <a:pt x="116" y="75"/>
                    <a:pt x="116" y="75"/>
                    <a:pt x="116" y="75"/>
                  </a:cubicBezTo>
                  <a:cubicBezTo>
                    <a:pt x="114" y="107"/>
                    <a:pt x="114" y="107"/>
                    <a:pt x="114" y="107"/>
                  </a:cubicBezTo>
                  <a:cubicBezTo>
                    <a:pt x="111" y="75"/>
                    <a:pt x="111" y="75"/>
                    <a:pt x="111" y="75"/>
                  </a:cubicBezTo>
                  <a:cubicBezTo>
                    <a:pt x="93" y="75"/>
                    <a:pt x="93" y="75"/>
                    <a:pt x="93" y="75"/>
                  </a:cubicBezTo>
                  <a:cubicBezTo>
                    <a:pt x="93" y="76"/>
                    <a:pt x="93" y="76"/>
                    <a:pt x="93" y="76"/>
                  </a:cubicBezTo>
                  <a:cubicBezTo>
                    <a:pt x="89" y="75"/>
                    <a:pt x="87" y="75"/>
                    <a:pt x="86" y="72"/>
                  </a:cubicBezTo>
                  <a:close/>
                  <a:moveTo>
                    <a:pt x="0" y="112"/>
                  </a:moveTo>
                  <a:cubicBezTo>
                    <a:pt x="0" y="168"/>
                    <a:pt x="0" y="168"/>
                    <a:pt x="0" y="168"/>
                  </a:cubicBezTo>
                  <a:cubicBezTo>
                    <a:pt x="144" y="168"/>
                    <a:pt x="144" y="168"/>
                    <a:pt x="144" y="168"/>
                  </a:cubicBezTo>
                  <a:cubicBezTo>
                    <a:pt x="144" y="110"/>
                    <a:pt x="144" y="110"/>
                    <a:pt x="144" y="110"/>
                  </a:cubicBezTo>
                  <a:cubicBezTo>
                    <a:pt x="137" y="110"/>
                    <a:pt x="137" y="110"/>
                    <a:pt x="137" y="110"/>
                  </a:cubicBezTo>
                  <a:cubicBezTo>
                    <a:pt x="135" y="81"/>
                    <a:pt x="135" y="81"/>
                    <a:pt x="135" y="81"/>
                  </a:cubicBezTo>
                  <a:cubicBezTo>
                    <a:pt x="140" y="70"/>
                    <a:pt x="137" y="58"/>
                    <a:pt x="130" y="54"/>
                  </a:cubicBezTo>
                  <a:cubicBezTo>
                    <a:pt x="130" y="50"/>
                    <a:pt x="130" y="46"/>
                    <a:pt x="127" y="41"/>
                  </a:cubicBezTo>
                  <a:cubicBezTo>
                    <a:pt x="123" y="37"/>
                    <a:pt x="119" y="35"/>
                    <a:pt x="113" y="34"/>
                  </a:cubicBezTo>
                  <a:cubicBezTo>
                    <a:pt x="113" y="30"/>
                    <a:pt x="112" y="27"/>
                    <a:pt x="108" y="23"/>
                  </a:cubicBezTo>
                  <a:cubicBezTo>
                    <a:pt x="103" y="20"/>
                    <a:pt x="99" y="18"/>
                    <a:pt x="92" y="19"/>
                  </a:cubicBezTo>
                  <a:cubicBezTo>
                    <a:pt x="89" y="14"/>
                    <a:pt x="82" y="5"/>
                    <a:pt x="73" y="2"/>
                  </a:cubicBezTo>
                  <a:cubicBezTo>
                    <a:pt x="65" y="0"/>
                    <a:pt x="57" y="2"/>
                    <a:pt x="47" y="8"/>
                  </a:cubicBezTo>
                  <a:cubicBezTo>
                    <a:pt x="44" y="6"/>
                    <a:pt x="40" y="6"/>
                    <a:pt x="36" y="6"/>
                  </a:cubicBezTo>
                  <a:cubicBezTo>
                    <a:pt x="31" y="7"/>
                    <a:pt x="26" y="11"/>
                    <a:pt x="24" y="15"/>
                  </a:cubicBezTo>
                  <a:cubicBezTo>
                    <a:pt x="23" y="19"/>
                    <a:pt x="22" y="25"/>
                    <a:pt x="24" y="30"/>
                  </a:cubicBezTo>
                  <a:cubicBezTo>
                    <a:pt x="24" y="32"/>
                    <a:pt x="25" y="34"/>
                    <a:pt x="26" y="35"/>
                  </a:cubicBezTo>
                  <a:cubicBezTo>
                    <a:pt x="26" y="41"/>
                    <a:pt x="27" y="47"/>
                    <a:pt x="30" y="51"/>
                  </a:cubicBezTo>
                  <a:cubicBezTo>
                    <a:pt x="33" y="56"/>
                    <a:pt x="38" y="58"/>
                    <a:pt x="43" y="60"/>
                  </a:cubicBezTo>
                  <a:cubicBezTo>
                    <a:pt x="45" y="60"/>
                    <a:pt x="47" y="60"/>
                    <a:pt x="48" y="60"/>
                  </a:cubicBezTo>
                  <a:cubicBezTo>
                    <a:pt x="52" y="60"/>
                    <a:pt x="54" y="60"/>
                    <a:pt x="58" y="60"/>
                  </a:cubicBezTo>
                  <a:cubicBezTo>
                    <a:pt x="58" y="62"/>
                    <a:pt x="60" y="64"/>
                    <a:pt x="61" y="65"/>
                  </a:cubicBezTo>
                  <a:cubicBezTo>
                    <a:pt x="65" y="68"/>
                    <a:pt x="70" y="69"/>
                    <a:pt x="73" y="69"/>
                  </a:cubicBezTo>
                  <a:cubicBezTo>
                    <a:pt x="74" y="72"/>
                    <a:pt x="77" y="76"/>
                    <a:pt x="79" y="79"/>
                  </a:cubicBezTo>
                  <a:cubicBezTo>
                    <a:pt x="82" y="83"/>
                    <a:pt x="87" y="84"/>
                    <a:pt x="92" y="85"/>
                  </a:cubicBezTo>
                  <a:cubicBezTo>
                    <a:pt x="89" y="110"/>
                    <a:pt x="89" y="110"/>
                    <a:pt x="89" y="110"/>
                  </a:cubicBezTo>
                  <a:cubicBezTo>
                    <a:pt x="64" y="110"/>
                    <a:pt x="64" y="110"/>
                    <a:pt x="64" y="110"/>
                  </a:cubicBezTo>
                  <a:cubicBezTo>
                    <a:pt x="64" y="86"/>
                    <a:pt x="64" y="86"/>
                    <a:pt x="64" y="86"/>
                  </a:cubicBezTo>
                  <a:cubicBezTo>
                    <a:pt x="36" y="106"/>
                    <a:pt x="36" y="106"/>
                    <a:pt x="36" y="106"/>
                  </a:cubicBezTo>
                  <a:cubicBezTo>
                    <a:pt x="36" y="86"/>
                    <a:pt x="36" y="86"/>
                    <a:pt x="36" y="86"/>
                  </a:cubicBezTo>
                  <a:lnTo>
                    <a:pt x="0" y="11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3162" name="Group 3161"/>
            <p:cNvGrpSpPr/>
            <p:nvPr/>
          </p:nvGrpSpPr>
          <p:grpSpPr>
            <a:xfrm>
              <a:off x="5651729" y="2359949"/>
              <a:ext cx="446887" cy="369878"/>
              <a:chOff x="6677026" y="4965700"/>
              <a:chExt cx="1778000" cy="1471612"/>
            </a:xfrm>
            <a:solidFill>
              <a:schemeClr val="tx2"/>
            </a:solidFill>
          </p:grpSpPr>
          <p:sp>
            <p:nvSpPr>
              <p:cNvPr id="3160" name="Freeform 107"/>
              <p:cNvSpPr>
                <a:spLocks noEditPoints="1"/>
              </p:cNvSpPr>
              <p:nvPr/>
            </p:nvSpPr>
            <p:spPr bwMode="auto">
              <a:xfrm>
                <a:off x="7756525" y="4965700"/>
                <a:ext cx="698501" cy="1471612"/>
              </a:xfrm>
              <a:custGeom>
                <a:avLst/>
                <a:gdLst>
                  <a:gd name="T0" fmla="*/ 113 w 164"/>
                  <a:gd name="T1" fmla="*/ 101 h 345"/>
                  <a:gd name="T2" fmla="*/ 119 w 164"/>
                  <a:gd name="T3" fmla="*/ 93 h 345"/>
                  <a:gd name="T4" fmla="*/ 134 w 164"/>
                  <a:gd name="T5" fmla="*/ 78 h 345"/>
                  <a:gd name="T6" fmla="*/ 98 w 164"/>
                  <a:gd name="T7" fmla="*/ 117 h 345"/>
                  <a:gd name="T8" fmla="*/ 134 w 164"/>
                  <a:gd name="T9" fmla="*/ 78 h 345"/>
                  <a:gd name="T10" fmla="*/ 54 w 164"/>
                  <a:gd name="T11" fmla="*/ 93 h 345"/>
                  <a:gd name="T12" fmla="*/ 46 w 164"/>
                  <a:gd name="T13" fmla="*/ 101 h 345"/>
                  <a:gd name="T14" fmla="*/ 31 w 164"/>
                  <a:gd name="T15" fmla="*/ 117 h 345"/>
                  <a:gd name="T16" fmla="*/ 69 w 164"/>
                  <a:gd name="T17" fmla="*/ 78 h 345"/>
                  <a:gd name="T18" fmla="*/ 31 w 164"/>
                  <a:gd name="T19" fmla="*/ 117 h 345"/>
                  <a:gd name="T20" fmla="*/ 113 w 164"/>
                  <a:gd name="T21" fmla="*/ 163 h 345"/>
                  <a:gd name="T22" fmla="*/ 119 w 164"/>
                  <a:gd name="T23" fmla="*/ 155 h 345"/>
                  <a:gd name="T24" fmla="*/ 134 w 164"/>
                  <a:gd name="T25" fmla="*/ 140 h 345"/>
                  <a:gd name="T26" fmla="*/ 98 w 164"/>
                  <a:gd name="T27" fmla="*/ 179 h 345"/>
                  <a:gd name="T28" fmla="*/ 134 w 164"/>
                  <a:gd name="T29" fmla="*/ 140 h 345"/>
                  <a:gd name="T30" fmla="*/ 54 w 164"/>
                  <a:gd name="T31" fmla="*/ 155 h 345"/>
                  <a:gd name="T32" fmla="*/ 46 w 164"/>
                  <a:gd name="T33" fmla="*/ 163 h 345"/>
                  <a:gd name="T34" fmla="*/ 31 w 164"/>
                  <a:gd name="T35" fmla="*/ 179 h 345"/>
                  <a:gd name="T36" fmla="*/ 69 w 164"/>
                  <a:gd name="T37" fmla="*/ 140 h 345"/>
                  <a:gd name="T38" fmla="*/ 31 w 164"/>
                  <a:gd name="T39" fmla="*/ 179 h 345"/>
                  <a:gd name="T40" fmla="*/ 113 w 164"/>
                  <a:gd name="T41" fmla="*/ 225 h 345"/>
                  <a:gd name="T42" fmla="*/ 119 w 164"/>
                  <a:gd name="T43" fmla="*/ 217 h 345"/>
                  <a:gd name="T44" fmla="*/ 134 w 164"/>
                  <a:gd name="T45" fmla="*/ 202 h 345"/>
                  <a:gd name="T46" fmla="*/ 98 w 164"/>
                  <a:gd name="T47" fmla="*/ 241 h 345"/>
                  <a:gd name="T48" fmla="*/ 134 w 164"/>
                  <a:gd name="T49" fmla="*/ 202 h 345"/>
                  <a:gd name="T50" fmla="*/ 54 w 164"/>
                  <a:gd name="T51" fmla="*/ 217 h 345"/>
                  <a:gd name="T52" fmla="*/ 46 w 164"/>
                  <a:gd name="T53" fmla="*/ 225 h 345"/>
                  <a:gd name="T54" fmla="*/ 31 w 164"/>
                  <a:gd name="T55" fmla="*/ 241 h 345"/>
                  <a:gd name="T56" fmla="*/ 69 w 164"/>
                  <a:gd name="T57" fmla="*/ 202 h 345"/>
                  <a:gd name="T58" fmla="*/ 31 w 164"/>
                  <a:gd name="T59" fmla="*/ 241 h 345"/>
                  <a:gd name="T60" fmla="*/ 149 w 164"/>
                  <a:gd name="T61" fmla="*/ 330 h 345"/>
                  <a:gd name="T62" fmla="*/ 109 w 164"/>
                  <a:gd name="T63" fmla="*/ 302 h 345"/>
                  <a:gd name="T64" fmla="*/ 56 w 164"/>
                  <a:gd name="T65" fmla="*/ 302 h 345"/>
                  <a:gd name="T66" fmla="*/ 16 w 164"/>
                  <a:gd name="T67" fmla="*/ 330 h 345"/>
                  <a:gd name="T68" fmla="*/ 21 w 164"/>
                  <a:gd name="T69" fmla="*/ 45 h 345"/>
                  <a:gd name="T70" fmla="*/ 149 w 164"/>
                  <a:gd name="T71" fmla="*/ 45 h 345"/>
                  <a:gd name="T72" fmla="*/ 71 w 164"/>
                  <a:gd name="T73" fmla="*/ 330 h 345"/>
                  <a:gd name="T74" fmla="*/ 82 w 164"/>
                  <a:gd name="T75" fmla="*/ 291 h 345"/>
                  <a:gd name="T76" fmla="*/ 94 w 164"/>
                  <a:gd name="T77" fmla="*/ 330 h 345"/>
                  <a:gd name="T78" fmla="*/ 63 w 164"/>
                  <a:gd name="T79" fmla="*/ 16 h 345"/>
                  <a:gd name="T80" fmla="*/ 37 w 164"/>
                  <a:gd name="T81" fmla="*/ 30 h 345"/>
                  <a:gd name="T82" fmla="*/ 21 w 164"/>
                  <a:gd name="T83" fmla="*/ 0 h 345"/>
                  <a:gd name="T84" fmla="*/ 0 w 164"/>
                  <a:gd name="T85" fmla="*/ 30 h 345"/>
                  <a:gd name="T86" fmla="*/ 164 w 164"/>
                  <a:gd name="T87" fmla="*/ 345 h 345"/>
                  <a:gd name="T88" fmla="*/ 79 w 164"/>
                  <a:gd name="T89" fmla="*/ 30 h 345"/>
                  <a:gd name="T90" fmla="*/ 21 w 164"/>
                  <a:gd name="T9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345">
                    <a:moveTo>
                      <a:pt x="119" y="101"/>
                    </a:moveTo>
                    <a:cubicBezTo>
                      <a:pt x="113" y="101"/>
                      <a:pt x="113" y="101"/>
                      <a:pt x="113" y="101"/>
                    </a:cubicBezTo>
                    <a:cubicBezTo>
                      <a:pt x="113" y="93"/>
                      <a:pt x="113" y="93"/>
                      <a:pt x="113" y="93"/>
                    </a:cubicBezTo>
                    <a:cubicBezTo>
                      <a:pt x="119" y="93"/>
                      <a:pt x="119" y="93"/>
                      <a:pt x="119" y="93"/>
                    </a:cubicBezTo>
                    <a:lnTo>
                      <a:pt x="119" y="101"/>
                    </a:lnTo>
                    <a:close/>
                    <a:moveTo>
                      <a:pt x="134" y="78"/>
                    </a:moveTo>
                    <a:cubicBezTo>
                      <a:pt x="98" y="78"/>
                      <a:pt x="98" y="78"/>
                      <a:pt x="98" y="78"/>
                    </a:cubicBezTo>
                    <a:cubicBezTo>
                      <a:pt x="98" y="117"/>
                      <a:pt x="98" y="117"/>
                      <a:pt x="98" y="117"/>
                    </a:cubicBezTo>
                    <a:cubicBezTo>
                      <a:pt x="134" y="117"/>
                      <a:pt x="134" y="117"/>
                      <a:pt x="134" y="117"/>
                    </a:cubicBezTo>
                    <a:lnTo>
                      <a:pt x="134" y="78"/>
                    </a:lnTo>
                    <a:close/>
                    <a:moveTo>
                      <a:pt x="46" y="93"/>
                    </a:moveTo>
                    <a:cubicBezTo>
                      <a:pt x="54" y="93"/>
                      <a:pt x="54" y="93"/>
                      <a:pt x="54" y="93"/>
                    </a:cubicBezTo>
                    <a:cubicBezTo>
                      <a:pt x="54" y="101"/>
                      <a:pt x="54" y="101"/>
                      <a:pt x="54" y="101"/>
                    </a:cubicBezTo>
                    <a:cubicBezTo>
                      <a:pt x="46" y="101"/>
                      <a:pt x="46" y="101"/>
                      <a:pt x="46" y="101"/>
                    </a:cubicBezTo>
                    <a:lnTo>
                      <a:pt x="46" y="93"/>
                    </a:lnTo>
                    <a:close/>
                    <a:moveTo>
                      <a:pt x="31" y="117"/>
                    </a:moveTo>
                    <a:cubicBezTo>
                      <a:pt x="69" y="117"/>
                      <a:pt x="69" y="117"/>
                      <a:pt x="69" y="117"/>
                    </a:cubicBezTo>
                    <a:cubicBezTo>
                      <a:pt x="69" y="78"/>
                      <a:pt x="69" y="78"/>
                      <a:pt x="69" y="78"/>
                    </a:cubicBezTo>
                    <a:cubicBezTo>
                      <a:pt x="31" y="78"/>
                      <a:pt x="31" y="78"/>
                      <a:pt x="31" y="78"/>
                    </a:cubicBezTo>
                    <a:lnTo>
                      <a:pt x="31" y="117"/>
                    </a:lnTo>
                    <a:close/>
                    <a:moveTo>
                      <a:pt x="119" y="163"/>
                    </a:moveTo>
                    <a:cubicBezTo>
                      <a:pt x="113" y="163"/>
                      <a:pt x="113" y="163"/>
                      <a:pt x="113" y="163"/>
                    </a:cubicBezTo>
                    <a:cubicBezTo>
                      <a:pt x="113" y="155"/>
                      <a:pt x="113" y="155"/>
                      <a:pt x="113" y="155"/>
                    </a:cubicBezTo>
                    <a:cubicBezTo>
                      <a:pt x="119" y="155"/>
                      <a:pt x="119" y="155"/>
                      <a:pt x="119" y="155"/>
                    </a:cubicBezTo>
                    <a:lnTo>
                      <a:pt x="119" y="163"/>
                    </a:lnTo>
                    <a:close/>
                    <a:moveTo>
                      <a:pt x="134" y="140"/>
                    </a:moveTo>
                    <a:cubicBezTo>
                      <a:pt x="98" y="140"/>
                      <a:pt x="98" y="140"/>
                      <a:pt x="98" y="140"/>
                    </a:cubicBezTo>
                    <a:cubicBezTo>
                      <a:pt x="98" y="179"/>
                      <a:pt x="98" y="179"/>
                      <a:pt x="98" y="179"/>
                    </a:cubicBezTo>
                    <a:cubicBezTo>
                      <a:pt x="134" y="179"/>
                      <a:pt x="134" y="179"/>
                      <a:pt x="134" y="179"/>
                    </a:cubicBezTo>
                    <a:lnTo>
                      <a:pt x="134" y="140"/>
                    </a:lnTo>
                    <a:close/>
                    <a:moveTo>
                      <a:pt x="46" y="155"/>
                    </a:moveTo>
                    <a:cubicBezTo>
                      <a:pt x="54" y="155"/>
                      <a:pt x="54" y="155"/>
                      <a:pt x="54" y="155"/>
                    </a:cubicBezTo>
                    <a:cubicBezTo>
                      <a:pt x="54" y="163"/>
                      <a:pt x="54" y="163"/>
                      <a:pt x="54" y="163"/>
                    </a:cubicBezTo>
                    <a:cubicBezTo>
                      <a:pt x="46" y="163"/>
                      <a:pt x="46" y="163"/>
                      <a:pt x="46" y="163"/>
                    </a:cubicBezTo>
                    <a:lnTo>
                      <a:pt x="46" y="155"/>
                    </a:lnTo>
                    <a:close/>
                    <a:moveTo>
                      <a:pt x="31" y="179"/>
                    </a:moveTo>
                    <a:cubicBezTo>
                      <a:pt x="69" y="179"/>
                      <a:pt x="69" y="179"/>
                      <a:pt x="69" y="179"/>
                    </a:cubicBezTo>
                    <a:cubicBezTo>
                      <a:pt x="69" y="140"/>
                      <a:pt x="69" y="140"/>
                      <a:pt x="69" y="140"/>
                    </a:cubicBezTo>
                    <a:cubicBezTo>
                      <a:pt x="31" y="140"/>
                      <a:pt x="31" y="140"/>
                      <a:pt x="31" y="140"/>
                    </a:cubicBezTo>
                    <a:lnTo>
                      <a:pt x="31" y="179"/>
                    </a:lnTo>
                    <a:close/>
                    <a:moveTo>
                      <a:pt x="119" y="225"/>
                    </a:moveTo>
                    <a:cubicBezTo>
                      <a:pt x="113" y="225"/>
                      <a:pt x="113" y="225"/>
                      <a:pt x="113" y="225"/>
                    </a:cubicBezTo>
                    <a:cubicBezTo>
                      <a:pt x="113" y="217"/>
                      <a:pt x="113" y="217"/>
                      <a:pt x="113" y="217"/>
                    </a:cubicBezTo>
                    <a:cubicBezTo>
                      <a:pt x="119" y="217"/>
                      <a:pt x="119" y="217"/>
                      <a:pt x="119" y="217"/>
                    </a:cubicBezTo>
                    <a:lnTo>
                      <a:pt x="119" y="225"/>
                    </a:lnTo>
                    <a:close/>
                    <a:moveTo>
                      <a:pt x="134" y="202"/>
                    </a:moveTo>
                    <a:cubicBezTo>
                      <a:pt x="98" y="202"/>
                      <a:pt x="98" y="202"/>
                      <a:pt x="98" y="202"/>
                    </a:cubicBezTo>
                    <a:cubicBezTo>
                      <a:pt x="98" y="241"/>
                      <a:pt x="98" y="241"/>
                      <a:pt x="98" y="241"/>
                    </a:cubicBezTo>
                    <a:cubicBezTo>
                      <a:pt x="134" y="241"/>
                      <a:pt x="134" y="241"/>
                      <a:pt x="134" y="241"/>
                    </a:cubicBezTo>
                    <a:lnTo>
                      <a:pt x="134" y="202"/>
                    </a:lnTo>
                    <a:close/>
                    <a:moveTo>
                      <a:pt x="46" y="217"/>
                    </a:moveTo>
                    <a:cubicBezTo>
                      <a:pt x="54" y="217"/>
                      <a:pt x="54" y="217"/>
                      <a:pt x="54" y="217"/>
                    </a:cubicBezTo>
                    <a:cubicBezTo>
                      <a:pt x="54" y="225"/>
                      <a:pt x="54" y="225"/>
                      <a:pt x="54" y="225"/>
                    </a:cubicBezTo>
                    <a:cubicBezTo>
                      <a:pt x="46" y="225"/>
                      <a:pt x="46" y="225"/>
                      <a:pt x="46" y="225"/>
                    </a:cubicBezTo>
                    <a:lnTo>
                      <a:pt x="46" y="217"/>
                    </a:lnTo>
                    <a:close/>
                    <a:moveTo>
                      <a:pt x="31" y="241"/>
                    </a:moveTo>
                    <a:cubicBezTo>
                      <a:pt x="69" y="241"/>
                      <a:pt x="69" y="241"/>
                      <a:pt x="69" y="241"/>
                    </a:cubicBezTo>
                    <a:cubicBezTo>
                      <a:pt x="69" y="202"/>
                      <a:pt x="69" y="202"/>
                      <a:pt x="69" y="202"/>
                    </a:cubicBezTo>
                    <a:cubicBezTo>
                      <a:pt x="31" y="202"/>
                      <a:pt x="31" y="202"/>
                      <a:pt x="31" y="202"/>
                    </a:cubicBezTo>
                    <a:lnTo>
                      <a:pt x="31" y="241"/>
                    </a:lnTo>
                    <a:close/>
                    <a:moveTo>
                      <a:pt x="149" y="45"/>
                    </a:moveTo>
                    <a:cubicBezTo>
                      <a:pt x="149" y="330"/>
                      <a:pt x="149" y="330"/>
                      <a:pt x="149" y="330"/>
                    </a:cubicBezTo>
                    <a:cubicBezTo>
                      <a:pt x="109" y="330"/>
                      <a:pt x="109" y="330"/>
                      <a:pt x="109" y="330"/>
                    </a:cubicBezTo>
                    <a:cubicBezTo>
                      <a:pt x="109" y="302"/>
                      <a:pt x="109" y="302"/>
                      <a:pt x="109" y="302"/>
                    </a:cubicBezTo>
                    <a:cubicBezTo>
                      <a:pt x="109" y="287"/>
                      <a:pt x="98" y="275"/>
                      <a:pt x="82" y="275"/>
                    </a:cubicBezTo>
                    <a:cubicBezTo>
                      <a:pt x="67" y="275"/>
                      <a:pt x="56" y="287"/>
                      <a:pt x="56" y="302"/>
                    </a:cubicBezTo>
                    <a:cubicBezTo>
                      <a:pt x="56" y="330"/>
                      <a:pt x="56" y="330"/>
                      <a:pt x="56" y="330"/>
                    </a:cubicBezTo>
                    <a:cubicBezTo>
                      <a:pt x="16" y="330"/>
                      <a:pt x="16" y="330"/>
                      <a:pt x="16" y="330"/>
                    </a:cubicBezTo>
                    <a:cubicBezTo>
                      <a:pt x="16" y="45"/>
                      <a:pt x="16" y="45"/>
                      <a:pt x="16" y="45"/>
                    </a:cubicBezTo>
                    <a:cubicBezTo>
                      <a:pt x="21" y="45"/>
                      <a:pt x="21" y="45"/>
                      <a:pt x="21" y="45"/>
                    </a:cubicBezTo>
                    <a:cubicBezTo>
                      <a:pt x="79" y="45"/>
                      <a:pt x="79" y="45"/>
                      <a:pt x="79" y="45"/>
                    </a:cubicBezTo>
                    <a:lnTo>
                      <a:pt x="149" y="45"/>
                    </a:lnTo>
                    <a:close/>
                    <a:moveTo>
                      <a:pt x="94" y="330"/>
                    </a:moveTo>
                    <a:cubicBezTo>
                      <a:pt x="71" y="330"/>
                      <a:pt x="71" y="330"/>
                      <a:pt x="71" y="330"/>
                    </a:cubicBezTo>
                    <a:cubicBezTo>
                      <a:pt x="71" y="302"/>
                      <a:pt x="71" y="302"/>
                      <a:pt x="71" y="302"/>
                    </a:cubicBezTo>
                    <a:cubicBezTo>
                      <a:pt x="71" y="295"/>
                      <a:pt x="77" y="291"/>
                      <a:pt x="82" y="291"/>
                    </a:cubicBezTo>
                    <a:cubicBezTo>
                      <a:pt x="88" y="291"/>
                      <a:pt x="94" y="295"/>
                      <a:pt x="94" y="302"/>
                    </a:cubicBezTo>
                    <a:lnTo>
                      <a:pt x="94" y="330"/>
                    </a:lnTo>
                    <a:close/>
                    <a:moveTo>
                      <a:pt x="37" y="16"/>
                    </a:moveTo>
                    <a:cubicBezTo>
                      <a:pt x="63" y="16"/>
                      <a:pt x="63" y="16"/>
                      <a:pt x="63" y="16"/>
                    </a:cubicBezTo>
                    <a:cubicBezTo>
                      <a:pt x="63" y="30"/>
                      <a:pt x="63" y="30"/>
                      <a:pt x="63" y="30"/>
                    </a:cubicBezTo>
                    <a:cubicBezTo>
                      <a:pt x="37" y="30"/>
                      <a:pt x="37" y="30"/>
                      <a:pt x="37" y="30"/>
                    </a:cubicBezTo>
                    <a:lnTo>
                      <a:pt x="37" y="16"/>
                    </a:lnTo>
                    <a:close/>
                    <a:moveTo>
                      <a:pt x="21" y="0"/>
                    </a:moveTo>
                    <a:cubicBezTo>
                      <a:pt x="21" y="30"/>
                      <a:pt x="21" y="30"/>
                      <a:pt x="21" y="30"/>
                    </a:cubicBezTo>
                    <a:cubicBezTo>
                      <a:pt x="0" y="30"/>
                      <a:pt x="0" y="30"/>
                      <a:pt x="0" y="30"/>
                    </a:cubicBezTo>
                    <a:cubicBezTo>
                      <a:pt x="0" y="345"/>
                      <a:pt x="0" y="345"/>
                      <a:pt x="0" y="345"/>
                    </a:cubicBezTo>
                    <a:cubicBezTo>
                      <a:pt x="164" y="345"/>
                      <a:pt x="164" y="345"/>
                      <a:pt x="164" y="345"/>
                    </a:cubicBezTo>
                    <a:cubicBezTo>
                      <a:pt x="164" y="30"/>
                      <a:pt x="164" y="30"/>
                      <a:pt x="164" y="30"/>
                    </a:cubicBezTo>
                    <a:cubicBezTo>
                      <a:pt x="79" y="30"/>
                      <a:pt x="79" y="30"/>
                      <a:pt x="79" y="30"/>
                    </a:cubicBezTo>
                    <a:cubicBezTo>
                      <a:pt x="79" y="0"/>
                      <a:pt x="79" y="0"/>
                      <a:pt x="79"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3161" name="Freeform 108"/>
              <p:cNvSpPr>
                <a:spLocks noEditPoints="1"/>
              </p:cNvSpPr>
              <p:nvPr/>
            </p:nvSpPr>
            <p:spPr bwMode="auto">
              <a:xfrm>
                <a:off x="6677026" y="5613399"/>
                <a:ext cx="1019175" cy="823913"/>
              </a:xfrm>
              <a:custGeom>
                <a:avLst/>
                <a:gdLst>
                  <a:gd name="T0" fmla="*/ 193 w 239"/>
                  <a:gd name="T1" fmla="*/ 73 h 193"/>
                  <a:gd name="T2" fmla="*/ 46 w 239"/>
                  <a:gd name="T3" fmla="*/ 73 h 193"/>
                  <a:gd name="T4" fmla="*/ 120 w 239"/>
                  <a:gd name="T5" fmla="*/ 18 h 193"/>
                  <a:gd name="T6" fmla="*/ 193 w 239"/>
                  <a:gd name="T7" fmla="*/ 73 h 193"/>
                  <a:gd name="T8" fmla="*/ 186 w 239"/>
                  <a:gd name="T9" fmla="*/ 178 h 193"/>
                  <a:gd name="T10" fmla="*/ 146 w 239"/>
                  <a:gd name="T11" fmla="*/ 178 h 193"/>
                  <a:gd name="T12" fmla="*/ 146 w 239"/>
                  <a:gd name="T13" fmla="*/ 152 h 193"/>
                  <a:gd name="T14" fmla="*/ 120 w 239"/>
                  <a:gd name="T15" fmla="*/ 125 h 193"/>
                  <a:gd name="T16" fmla="*/ 93 w 239"/>
                  <a:gd name="T17" fmla="*/ 152 h 193"/>
                  <a:gd name="T18" fmla="*/ 93 w 239"/>
                  <a:gd name="T19" fmla="*/ 178 h 193"/>
                  <a:gd name="T20" fmla="*/ 53 w 239"/>
                  <a:gd name="T21" fmla="*/ 178 h 193"/>
                  <a:gd name="T22" fmla="*/ 53 w 239"/>
                  <a:gd name="T23" fmla="*/ 88 h 193"/>
                  <a:gd name="T24" fmla="*/ 186 w 239"/>
                  <a:gd name="T25" fmla="*/ 88 h 193"/>
                  <a:gd name="T26" fmla="*/ 186 w 239"/>
                  <a:gd name="T27" fmla="*/ 178 h 193"/>
                  <a:gd name="T28" fmla="*/ 131 w 239"/>
                  <a:gd name="T29" fmla="*/ 178 h 193"/>
                  <a:gd name="T30" fmla="*/ 108 w 239"/>
                  <a:gd name="T31" fmla="*/ 178 h 193"/>
                  <a:gd name="T32" fmla="*/ 108 w 239"/>
                  <a:gd name="T33" fmla="*/ 152 h 193"/>
                  <a:gd name="T34" fmla="*/ 120 w 239"/>
                  <a:gd name="T35" fmla="*/ 140 h 193"/>
                  <a:gd name="T36" fmla="*/ 131 w 239"/>
                  <a:gd name="T37" fmla="*/ 152 h 193"/>
                  <a:gd name="T38" fmla="*/ 131 w 239"/>
                  <a:gd name="T39" fmla="*/ 178 h 193"/>
                  <a:gd name="T40" fmla="*/ 165 w 239"/>
                  <a:gd name="T41" fmla="*/ 17 h 193"/>
                  <a:gd name="T42" fmla="*/ 173 w 239"/>
                  <a:gd name="T43" fmla="*/ 17 h 193"/>
                  <a:gd name="T44" fmla="*/ 173 w 239"/>
                  <a:gd name="T45" fmla="*/ 39 h 193"/>
                  <a:gd name="T46" fmla="*/ 165 w 239"/>
                  <a:gd name="T47" fmla="*/ 33 h 193"/>
                  <a:gd name="T48" fmla="*/ 165 w 239"/>
                  <a:gd name="T49" fmla="*/ 17 h 193"/>
                  <a:gd name="T50" fmla="*/ 150 w 239"/>
                  <a:gd name="T51" fmla="*/ 2 h 193"/>
                  <a:gd name="T52" fmla="*/ 150 w 239"/>
                  <a:gd name="T53" fmla="*/ 22 h 193"/>
                  <a:gd name="T54" fmla="*/ 120 w 239"/>
                  <a:gd name="T55" fmla="*/ 0 h 193"/>
                  <a:gd name="T56" fmla="*/ 0 w 239"/>
                  <a:gd name="T57" fmla="*/ 88 h 193"/>
                  <a:gd name="T58" fmla="*/ 38 w 239"/>
                  <a:gd name="T59" fmla="*/ 88 h 193"/>
                  <a:gd name="T60" fmla="*/ 38 w 239"/>
                  <a:gd name="T61" fmla="*/ 193 h 193"/>
                  <a:gd name="T62" fmla="*/ 201 w 239"/>
                  <a:gd name="T63" fmla="*/ 193 h 193"/>
                  <a:gd name="T64" fmla="*/ 201 w 239"/>
                  <a:gd name="T65" fmla="*/ 88 h 193"/>
                  <a:gd name="T66" fmla="*/ 239 w 239"/>
                  <a:gd name="T67" fmla="*/ 88 h 193"/>
                  <a:gd name="T68" fmla="*/ 188 w 239"/>
                  <a:gd name="T69" fmla="*/ 50 h 193"/>
                  <a:gd name="T70" fmla="*/ 188 w 239"/>
                  <a:gd name="T71" fmla="*/ 2 h 193"/>
                  <a:gd name="T72" fmla="*/ 150 w 239"/>
                  <a:gd name="T73" fmla="*/ 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9" h="193">
                    <a:moveTo>
                      <a:pt x="193" y="73"/>
                    </a:moveTo>
                    <a:cubicBezTo>
                      <a:pt x="46" y="73"/>
                      <a:pt x="46" y="73"/>
                      <a:pt x="46" y="73"/>
                    </a:cubicBezTo>
                    <a:cubicBezTo>
                      <a:pt x="120" y="18"/>
                      <a:pt x="120" y="18"/>
                      <a:pt x="120" y="18"/>
                    </a:cubicBezTo>
                    <a:lnTo>
                      <a:pt x="193" y="73"/>
                    </a:lnTo>
                    <a:close/>
                    <a:moveTo>
                      <a:pt x="186" y="178"/>
                    </a:moveTo>
                    <a:cubicBezTo>
                      <a:pt x="146" y="178"/>
                      <a:pt x="146" y="178"/>
                      <a:pt x="146" y="178"/>
                    </a:cubicBezTo>
                    <a:cubicBezTo>
                      <a:pt x="146" y="152"/>
                      <a:pt x="146" y="152"/>
                      <a:pt x="146" y="152"/>
                    </a:cubicBezTo>
                    <a:cubicBezTo>
                      <a:pt x="146" y="137"/>
                      <a:pt x="135" y="125"/>
                      <a:pt x="120" y="125"/>
                    </a:cubicBezTo>
                    <a:cubicBezTo>
                      <a:pt x="106" y="125"/>
                      <a:pt x="93" y="137"/>
                      <a:pt x="93" y="152"/>
                    </a:cubicBezTo>
                    <a:cubicBezTo>
                      <a:pt x="93" y="178"/>
                      <a:pt x="93" y="178"/>
                      <a:pt x="93" y="178"/>
                    </a:cubicBezTo>
                    <a:cubicBezTo>
                      <a:pt x="53" y="178"/>
                      <a:pt x="53" y="178"/>
                      <a:pt x="53" y="178"/>
                    </a:cubicBezTo>
                    <a:cubicBezTo>
                      <a:pt x="53" y="88"/>
                      <a:pt x="53" y="88"/>
                      <a:pt x="53" y="88"/>
                    </a:cubicBezTo>
                    <a:cubicBezTo>
                      <a:pt x="186" y="88"/>
                      <a:pt x="186" y="88"/>
                      <a:pt x="186" y="88"/>
                    </a:cubicBezTo>
                    <a:lnTo>
                      <a:pt x="186" y="178"/>
                    </a:lnTo>
                    <a:close/>
                    <a:moveTo>
                      <a:pt x="131" y="178"/>
                    </a:moveTo>
                    <a:cubicBezTo>
                      <a:pt x="108" y="178"/>
                      <a:pt x="108" y="178"/>
                      <a:pt x="108" y="178"/>
                    </a:cubicBezTo>
                    <a:cubicBezTo>
                      <a:pt x="108" y="152"/>
                      <a:pt x="108" y="152"/>
                      <a:pt x="108" y="152"/>
                    </a:cubicBezTo>
                    <a:cubicBezTo>
                      <a:pt x="108" y="144"/>
                      <a:pt x="114" y="140"/>
                      <a:pt x="120" y="140"/>
                    </a:cubicBezTo>
                    <a:cubicBezTo>
                      <a:pt x="125" y="140"/>
                      <a:pt x="131" y="144"/>
                      <a:pt x="131" y="152"/>
                    </a:cubicBezTo>
                    <a:lnTo>
                      <a:pt x="131" y="178"/>
                    </a:lnTo>
                    <a:close/>
                    <a:moveTo>
                      <a:pt x="165" y="17"/>
                    </a:moveTo>
                    <a:cubicBezTo>
                      <a:pt x="173" y="17"/>
                      <a:pt x="173" y="17"/>
                      <a:pt x="173" y="17"/>
                    </a:cubicBezTo>
                    <a:cubicBezTo>
                      <a:pt x="173" y="39"/>
                      <a:pt x="173" y="39"/>
                      <a:pt x="173" y="39"/>
                    </a:cubicBezTo>
                    <a:cubicBezTo>
                      <a:pt x="165" y="33"/>
                      <a:pt x="165" y="33"/>
                      <a:pt x="165" y="33"/>
                    </a:cubicBezTo>
                    <a:lnTo>
                      <a:pt x="165" y="17"/>
                    </a:lnTo>
                    <a:close/>
                    <a:moveTo>
                      <a:pt x="150" y="2"/>
                    </a:moveTo>
                    <a:cubicBezTo>
                      <a:pt x="150" y="22"/>
                      <a:pt x="150" y="22"/>
                      <a:pt x="150" y="22"/>
                    </a:cubicBezTo>
                    <a:cubicBezTo>
                      <a:pt x="120" y="0"/>
                      <a:pt x="120" y="0"/>
                      <a:pt x="120" y="0"/>
                    </a:cubicBezTo>
                    <a:cubicBezTo>
                      <a:pt x="0" y="88"/>
                      <a:pt x="0" y="88"/>
                      <a:pt x="0" y="88"/>
                    </a:cubicBezTo>
                    <a:cubicBezTo>
                      <a:pt x="38" y="88"/>
                      <a:pt x="38" y="88"/>
                      <a:pt x="38" y="88"/>
                    </a:cubicBezTo>
                    <a:cubicBezTo>
                      <a:pt x="38" y="193"/>
                      <a:pt x="38" y="193"/>
                      <a:pt x="38" y="193"/>
                    </a:cubicBezTo>
                    <a:cubicBezTo>
                      <a:pt x="201" y="193"/>
                      <a:pt x="201" y="193"/>
                      <a:pt x="201" y="193"/>
                    </a:cubicBezTo>
                    <a:cubicBezTo>
                      <a:pt x="201" y="88"/>
                      <a:pt x="201" y="88"/>
                      <a:pt x="201" y="88"/>
                    </a:cubicBezTo>
                    <a:cubicBezTo>
                      <a:pt x="239" y="88"/>
                      <a:pt x="239" y="88"/>
                      <a:pt x="239" y="88"/>
                    </a:cubicBezTo>
                    <a:cubicBezTo>
                      <a:pt x="188" y="50"/>
                      <a:pt x="188" y="50"/>
                      <a:pt x="188" y="50"/>
                    </a:cubicBezTo>
                    <a:cubicBezTo>
                      <a:pt x="188" y="2"/>
                      <a:pt x="188" y="2"/>
                      <a:pt x="188" y="2"/>
                    </a:cubicBezTo>
                    <a:lnTo>
                      <a:pt x="15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662" name="Freeform 116"/>
            <p:cNvSpPr>
              <a:spLocks noEditPoints="1"/>
            </p:cNvSpPr>
            <p:nvPr/>
          </p:nvSpPr>
          <p:spPr bwMode="auto">
            <a:xfrm>
              <a:off x="4168962" y="3993239"/>
              <a:ext cx="254789" cy="368326"/>
            </a:xfrm>
            <a:custGeom>
              <a:avLst/>
              <a:gdLst>
                <a:gd name="T0" fmla="*/ 233 w 285"/>
                <a:gd name="T1" fmla="*/ 130 h 412"/>
                <a:gd name="T2" fmla="*/ 208 w 285"/>
                <a:gd name="T3" fmla="*/ 154 h 412"/>
                <a:gd name="T4" fmla="*/ 208 w 285"/>
                <a:gd name="T5" fmla="*/ 130 h 412"/>
                <a:gd name="T6" fmla="*/ 181 w 285"/>
                <a:gd name="T7" fmla="*/ 103 h 412"/>
                <a:gd name="T8" fmla="*/ 208 w 285"/>
                <a:gd name="T9" fmla="*/ 130 h 412"/>
                <a:gd name="T10" fmla="*/ 208 w 285"/>
                <a:gd name="T11" fmla="*/ 78 h 412"/>
                <a:gd name="T12" fmla="*/ 233 w 285"/>
                <a:gd name="T13" fmla="*/ 103 h 412"/>
                <a:gd name="T14" fmla="*/ 79 w 285"/>
                <a:gd name="T15" fmla="*/ 103 h 412"/>
                <a:gd name="T16" fmla="*/ 104 w 285"/>
                <a:gd name="T17" fmla="*/ 130 h 412"/>
                <a:gd name="T18" fmla="*/ 79 w 285"/>
                <a:gd name="T19" fmla="*/ 103 h 412"/>
                <a:gd name="T20" fmla="*/ 52 w 285"/>
                <a:gd name="T21" fmla="*/ 103 h 412"/>
                <a:gd name="T22" fmla="*/ 79 w 285"/>
                <a:gd name="T23" fmla="*/ 78 h 412"/>
                <a:gd name="T24" fmla="*/ 79 w 285"/>
                <a:gd name="T25" fmla="*/ 78 h 412"/>
                <a:gd name="T26" fmla="*/ 104 w 285"/>
                <a:gd name="T27" fmla="*/ 51 h 412"/>
                <a:gd name="T28" fmla="*/ 79 w 285"/>
                <a:gd name="T29" fmla="*/ 78 h 412"/>
                <a:gd name="T30" fmla="*/ 52 w 285"/>
                <a:gd name="T31" fmla="*/ 130 h 412"/>
                <a:gd name="T32" fmla="*/ 27 w 285"/>
                <a:gd name="T33" fmla="*/ 103 h 412"/>
                <a:gd name="T34" fmla="*/ 52 w 285"/>
                <a:gd name="T35" fmla="*/ 78 h 412"/>
                <a:gd name="T36" fmla="*/ 27 w 285"/>
                <a:gd name="T37" fmla="*/ 51 h 412"/>
                <a:gd name="T38" fmla="*/ 52 w 285"/>
                <a:gd name="T39" fmla="*/ 27 h 412"/>
                <a:gd name="T40" fmla="*/ 79 w 285"/>
                <a:gd name="T41" fmla="*/ 51 h 412"/>
                <a:gd name="T42" fmla="*/ 104 w 285"/>
                <a:gd name="T43" fmla="*/ 27 h 412"/>
                <a:gd name="T44" fmla="*/ 129 w 285"/>
                <a:gd name="T45" fmla="*/ 51 h 412"/>
                <a:gd name="T46" fmla="*/ 104 w 285"/>
                <a:gd name="T47" fmla="*/ 78 h 412"/>
                <a:gd name="T48" fmla="*/ 129 w 285"/>
                <a:gd name="T49" fmla="*/ 103 h 412"/>
                <a:gd name="T50" fmla="*/ 104 w 285"/>
                <a:gd name="T51" fmla="*/ 130 h 412"/>
                <a:gd name="T52" fmla="*/ 79 w 285"/>
                <a:gd name="T53" fmla="*/ 154 h 412"/>
                <a:gd name="T54" fmla="*/ 52 w 285"/>
                <a:gd name="T55" fmla="*/ 130 h 412"/>
                <a:gd name="T56" fmla="*/ 27 w 285"/>
                <a:gd name="T57" fmla="*/ 154 h 412"/>
                <a:gd name="T58" fmla="*/ 156 w 285"/>
                <a:gd name="T59" fmla="*/ 154 h 412"/>
                <a:gd name="T60" fmla="*/ 181 w 285"/>
                <a:gd name="T61" fmla="*/ 130 h 412"/>
                <a:gd name="T62" fmla="*/ 156 w 285"/>
                <a:gd name="T63" fmla="*/ 103 h 412"/>
                <a:gd name="T64" fmla="*/ 181 w 285"/>
                <a:gd name="T65" fmla="*/ 78 h 412"/>
                <a:gd name="T66" fmla="*/ 156 w 285"/>
                <a:gd name="T67" fmla="*/ 51 h 412"/>
                <a:gd name="T68" fmla="*/ 181 w 285"/>
                <a:gd name="T69" fmla="*/ 78 h 412"/>
                <a:gd name="T70" fmla="*/ 208 w 285"/>
                <a:gd name="T71" fmla="*/ 51 h 412"/>
                <a:gd name="T72" fmla="*/ 233 w 285"/>
                <a:gd name="T73" fmla="*/ 78 h 412"/>
                <a:gd name="T74" fmla="*/ 260 w 285"/>
                <a:gd name="T75" fmla="*/ 103 h 412"/>
                <a:gd name="T76" fmla="*/ 233 w 285"/>
                <a:gd name="T77" fmla="*/ 130 h 412"/>
                <a:gd name="T78" fmla="*/ 260 w 285"/>
                <a:gd name="T79" fmla="*/ 154 h 412"/>
                <a:gd name="T80" fmla="*/ 233 w 285"/>
                <a:gd name="T81" fmla="*/ 182 h 412"/>
                <a:gd name="T82" fmla="*/ 208 w 285"/>
                <a:gd name="T83" fmla="*/ 154 h 412"/>
                <a:gd name="T84" fmla="*/ 181 w 285"/>
                <a:gd name="T85" fmla="*/ 182 h 412"/>
                <a:gd name="T86" fmla="*/ 156 w 285"/>
                <a:gd name="T87" fmla="*/ 154 h 412"/>
                <a:gd name="T88" fmla="*/ 27 w 285"/>
                <a:gd name="T89" fmla="*/ 412 h 412"/>
                <a:gd name="T90" fmla="*/ 129 w 285"/>
                <a:gd name="T91" fmla="*/ 182 h 412"/>
                <a:gd name="T92" fmla="*/ 129 w 285"/>
                <a:gd name="T93" fmla="*/ 206 h 412"/>
                <a:gd name="T94" fmla="*/ 285 w 285"/>
                <a:gd name="T95" fmla="*/ 182 h 412"/>
                <a:gd name="T96" fmla="*/ 260 w 285"/>
                <a:gd name="T97" fmla="*/ 27 h 412"/>
                <a:gd name="T98" fmla="*/ 156 w 285"/>
                <a:gd name="T99" fmla="*/ 0 h 412"/>
                <a:gd name="T100" fmla="*/ 129 w 285"/>
                <a:gd name="T101" fmla="*/ 0 h 412"/>
                <a:gd name="T102" fmla="*/ 13 w 285"/>
                <a:gd name="T103" fmla="*/ 0 h 412"/>
                <a:gd name="T104" fmla="*/ 0 w 285"/>
                <a:gd name="T105"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12">
                  <a:moveTo>
                    <a:pt x="208" y="130"/>
                  </a:moveTo>
                  <a:lnTo>
                    <a:pt x="233" y="130"/>
                  </a:lnTo>
                  <a:lnTo>
                    <a:pt x="233" y="154"/>
                  </a:lnTo>
                  <a:lnTo>
                    <a:pt x="208" y="154"/>
                  </a:lnTo>
                  <a:lnTo>
                    <a:pt x="208" y="130"/>
                  </a:lnTo>
                  <a:close/>
                  <a:moveTo>
                    <a:pt x="208" y="130"/>
                  </a:moveTo>
                  <a:lnTo>
                    <a:pt x="181" y="130"/>
                  </a:lnTo>
                  <a:lnTo>
                    <a:pt x="181" y="103"/>
                  </a:lnTo>
                  <a:lnTo>
                    <a:pt x="208" y="103"/>
                  </a:lnTo>
                  <a:lnTo>
                    <a:pt x="208" y="130"/>
                  </a:lnTo>
                  <a:close/>
                  <a:moveTo>
                    <a:pt x="208" y="103"/>
                  </a:moveTo>
                  <a:lnTo>
                    <a:pt x="208" y="78"/>
                  </a:lnTo>
                  <a:lnTo>
                    <a:pt x="233" y="78"/>
                  </a:lnTo>
                  <a:lnTo>
                    <a:pt x="233" y="103"/>
                  </a:lnTo>
                  <a:lnTo>
                    <a:pt x="208" y="103"/>
                  </a:lnTo>
                  <a:close/>
                  <a:moveTo>
                    <a:pt x="79" y="103"/>
                  </a:moveTo>
                  <a:lnTo>
                    <a:pt x="104" y="103"/>
                  </a:lnTo>
                  <a:lnTo>
                    <a:pt x="104" y="130"/>
                  </a:lnTo>
                  <a:lnTo>
                    <a:pt x="79" y="130"/>
                  </a:lnTo>
                  <a:lnTo>
                    <a:pt x="79" y="103"/>
                  </a:lnTo>
                  <a:close/>
                  <a:moveTo>
                    <a:pt x="79" y="103"/>
                  </a:moveTo>
                  <a:lnTo>
                    <a:pt x="52" y="103"/>
                  </a:lnTo>
                  <a:lnTo>
                    <a:pt x="52" y="78"/>
                  </a:lnTo>
                  <a:lnTo>
                    <a:pt x="79" y="78"/>
                  </a:lnTo>
                  <a:lnTo>
                    <a:pt x="79" y="103"/>
                  </a:lnTo>
                  <a:close/>
                  <a:moveTo>
                    <a:pt x="79" y="78"/>
                  </a:moveTo>
                  <a:lnTo>
                    <a:pt x="79" y="51"/>
                  </a:lnTo>
                  <a:lnTo>
                    <a:pt x="104" y="51"/>
                  </a:lnTo>
                  <a:lnTo>
                    <a:pt x="104" y="78"/>
                  </a:lnTo>
                  <a:lnTo>
                    <a:pt x="79" y="78"/>
                  </a:lnTo>
                  <a:close/>
                  <a:moveTo>
                    <a:pt x="27" y="130"/>
                  </a:moveTo>
                  <a:lnTo>
                    <a:pt x="52" y="130"/>
                  </a:lnTo>
                  <a:lnTo>
                    <a:pt x="52" y="103"/>
                  </a:lnTo>
                  <a:lnTo>
                    <a:pt x="27" y="103"/>
                  </a:lnTo>
                  <a:lnTo>
                    <a:pt x="27" y="78"/>
                  </a:lnTo>
                  <a:lnTo>
                    <a:pt x="52" y="78"/>
                  </a:lnTo>
                  <a:lnTo>
                    <a:pt x="52" y="51"/>
                  </a:lnTo>
                  <a:lnTo>
                    <a:pt x="27" y="51"/>
                  </a:lnTo>
                  <a:lnTo>
                    <a:pt x="27" y="27"/>
                  </a:lnTo>
                  <a:lnTo>
                    <a:pt x="52" y="27"/>
                  </a:lnTo>
                  <a:lnTo>
                    <a:pt x="52" y="51"/>
                  </a:lnTo>
                  <a:lnTo>
                    <a:pt x="79" y="51"/>
                  </a:lnTo>
                  <a:lnTo>
                    <a:pt x="79" y="27"/>
                  </a:lnTo>
                  <a:lnTo>
                    <a:pt x="104" y="27"/>
                  </a:lnTo>
                  <a:lnTo>
                    <a:pt x="104" y="51"/>
                  </a:lnTo>
                  <a:lnTo>
                    <a:pt x="129" y="51"/>
                  </a:lnTo>
                  <a:lnTo>
                    <a:pt x="129" y="78"/>
                  </a:lnTo>
                  <a:lnTo>
                    <a:pt x="104" y="78"/>
                  </a:lnTo>
                  <a:lnTo>
                    <a:pt x="104" y="103"/>
                  </a:lnTo>
                  <a:lnTo>
                    <a:pt x="129" y="103"/>
                  </a:lnTo>
                  <a:lnTo>
                    <a:pt x="129" y="130"/>
                  </a:lnTo>
                  <a:lnTo>
                    <a:pt x="104" y="130"/>
                  </a:lnTo>
                  <a:lnTo>
                    <a:pt x="104" y="154"/>
                  </a:lnTo>
                  <a:lnTo>
                    <a:pt x="79" y="154"/>
                  </a:lnTo>
                  <a:lnTo>
                    <a:pt x="79" y="130"/>
                  </a:lnTo>
                  <a:lnTo>
                    <a:pt x="52" y="130"/>
                  </a:lnTo>
                  <a:lnTo>
                    <a:pt x="52" y="154"/>
                  </a:lnTo>
                  <a:lnTo>
                    <a:pt x="27" y="154"/>
                  </a:lnTo>
                  <a:lnTo>
                    <a:pt x="27" y="130"/>
                  </a:lnTo>
                  <a:close/>
                  <a:moveTo>
                    <a:pt x="156" y="154"/>
                  </a:moveTo>
                  <a:lnTo>
                    <a:pt x="181" y="154"/>
                  </a:lnTo>
                  <a:lnTo>
                    <a:pt x="181" y="130"/>
                  </a:lnTo>
                  <a:lnTo>
                    <a:pt x="156" y="130"/>
                  </a:lnTo>
                  <a:lnTo>
                    <a:pt x="156" y="103"/>
                  </a:lnTo>
                  <a:lnTo>
                    <a:pt x="181" y="103"/>
                  </a:lnTo>
                  <a:lnTo>
                    <a:pt x="181" y="78"/>
                  </a:lnTo>
                  <a:lnTo>
                    <a:pt x="156" y="78"/>
                  </a:lnTo>
                  <a:lnTo>
                    <a:pt x="156" y="51"/>
                  </a:lnTo>
                  <a:lnTo>
                    <a:pt x="181" y="51"/>
                  </a:lnTo>
                  <a:lnTo>
                    <a:pt x="181" y="78"/>
                  </a:lnTo>
                  <a:lnTo>
                    <a:pt x="208" y="78"/>
                  </a:lnTo>
                  <a:lnTo>
                    <a:pt x="208" y="51"/>
                  </a:lnTo>
                  <a:lnTo>
                    <a:pt x="233" y="51"/>
                  </a:lnTo>
                  <a:lnTo>
                    <a:pt x="233" y="78"/>
                  </a:lnTo>
                  <a:lnTo>
                    <a:pt x="260" y="78"/>
                  </a:lnTo>
                  <a:lnTo>
                    <a:pt x="260" y="103"/>
                  </a:lnTo>
                  <a:lnTo>
                    <a:pt x="233" y="103"/>
                  </a:lnTo>
                  <a:lnTo>
                    <a:pt x="233" y="130"/>
                  </a:lnTo>
                  <a:lnTo>
                    <a:pt x="260" y="130"/>
                  </a:lnTo>
                  <a:lnTo>
                    <a:pt x="260" y="154"/>
                  </a:lnTo>
                  <a:lnTo>
                    <a:pt x="233" y="154"/>
                  </a:lnTo>
                  <a:lnTo>
                    <a:pt x="233" y="182"/>
                  </a:lnTo>
                  <a:lnTo>
                    <a:pt x="208" y="182"/>
                  </a:lnTo>
                  <a:lnTo>
                    <a:pt x="208" y="154"/>
                  </a:lnTo>
                  <a:lnTo>
                    <a:pt x="181" y="154"/>
                  </a:lnTo>
                  <a:lnTo>
                    <a:pt x="181" y="182"/>
                  </a:lnTo>
                  <a:lnTo>
                    <a:pt x="156" y="182"/>
                  </a:lnTo>
                  <a:lnTo>
                    <a:pt x="156" y="154"/>
                  </a:lnTo>
                  <a:close/>
                  <a:moveTo>
                    <a:pt x="0" y="412"/>
                  </a:moveTo>
                  <a:lnTo>
                    <a:pt x="27" y="412"/>
                  </a:lnTo>
                  <a:lnTo>
                    <a:pt x="27" y="182"/>
                  </a:lnTo>
                  <a:lnTo>
                    <a:pt x="129" y="182"/>
                  </a:lnTo>
                  <a:lnTo>
                    <a:pt x="129" y="192"/>
                  </a:lnTo>
                  <a:lnTo>
                    <a:pt x="129" y="206"/>
                  </a:lnTo>
                  <a:lnTo>
                    <a:pt x="285" y="206"/>
                  </a:lnTo>
                  <a:lnTo>
                    <a:pt x="285" y="182"/>
                  </a:lnTo>
                  <a:lnTo>
                    <a:pt x="285" y="27"/>
                  </a:lnTo>
                  <a:lnTo>
                    <a:pt x="260" y="27"/>
                  </a:lnTo>
                  <a:lnTo>
                    <a:pt x="156" y="27"/>
                  </a:lnTo>
                  <a:lnTo>
                    <a:pt x="156" y="0"/>
                  </a:lnTo>
                  <a:lnTo>
                    <a:pt x="142" y="0"/>
                  </a:lnTo>
                  <a:lnTo>
                    <a:pt x="129" y="0"/>
                  </a:lnTo>
                  <a:lnTo>
                    <a:pt x="27" y="0"/>
                  </a:lnTo>
                  <a:lnTo>
                    <a:pt x="13" y="0"/>
                  </a:lnTo>
                  <a:lnTo>
                    <a:pt x="0" y="0"/>
                  </a:lnTo>
                  <a:lnTo>
                    <a:pt x="0" y="41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673" name="Group 672"/>
            <p:cNvGrpSpPr/>
            <p:nvPr/>
          </p:nvGrpSpPr>
          <p:grpSpPr>
            <a:xfrm>
              <a:off x="3790227" y="3147967"/>
              <a:ext cx="236365" cy="222234"/>
              <a:chOff x="3563715" y="3317372"/>
              <a:chExt cx="183054" cy="172110"/>
            </a:xfrm>
            <a:solidFill>
              <a:schemeClr val="tx2"/>
            </a:solidFill>
          </p:grpSpPr>
          <p:sp>
            <p:nvSpPr>
              <p:cNvPr id="671" name="Freeform 76"/>
              <p:cNvSpPr>
                <a:spLocks noEditPoints="1"/>
              </p:cNvSpPr>
              <p:nvPr/>
            </p:nvSpPr>
            <p:spPr bwMode="auto">
              <a:xfrm>
                <a:off x="3628388" y="3332855"/>
                <a:ext cx="118381" cy="156627"/>
              </a:xfrm>
              <a:custGeom>
                <a:avLst/>
                <a:gdLst>
                  <a:gd name="T0" fmla="*/ 24 w 48"/>
                  <a:gd name="T1" fmla="*/ 63 h 63"/>
                  <a:gd name="T2" fmla="*/ 48 w 48"/>
                  <a:gd name="T3" fmla="*/ 39 h 63"/>
                  <a:gd name="T4" fmla="*/ 27 w 48"/>
                  <a:gd name="T5" fmla="*/ 3 h 63"/>
                  <a:gd name="T6" fmla="*/ 24 w 48"/>
                  <a:gd name="T7" fmla="*/ 0 h 63"/>
                  <a:gd name="T8" fmla="*/ 21 w 48"/>
                  <a:gd name="T9" fmla="*/ 3 h 63"/>
                  <a:gd name="T10" fmla="*/ 0 w 48"/>
                  <a:gd name="T11" fmla="*/ 39 h 63"/>
                  <a:gd name="T12" fmla="*/ 24 w 48"/>
                  <a:gd name="T13" fmla="*/ 63 h 63"/>
                  <a:gd name="T14" fmla="*/ 24 w 48"/>
                  <a:gd name="T15" fmla="*/ 12 h 63"/>
                  <a:gd name="T16" fmla="*/ 40 w 48"/>
                  <a:gd name="T17" fmla="*/ 39 h 63"/>
                  <a:gd name="T18" fmla="*/ 24 w 48"/>
                  <a:gd name="T19" fmla="*/ 55 h 63"/>
                  <a:gd name="T20" fmla="*/ 8 w 48"/>
                  <a:gd name="T21" fmla="*/ 39 h 63"/>
                  <a:gd name="T22" fmla="*/ 24 w 48"/>
                  <a:gd name="T23" fmla="*/ 1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63">
                    <a:moveTo>
                      <a:pt x="24" y="63"/>
                    </a:moveTo>
                    <a:cubicBezTo>
                      <a:pt x="38" y="63"/>
                      <a:pt x="48" y="53"/>
                      <a:pt x="48" y="39"/>
                    </a:cubicBezTo>
                    <a:cubicBezTo>
                      <a:pt x="48" y="27"/>
                      <a:pt x="30" y="6"/>
                      <a:pt x="27" y="3"/>
                    </a:cubicBezTo>
                    <a:cubicBezTo>
                      <a:pt x="24" y="0"/>
                      <a:pt x="24" y="0"/>
                      <a:pt x="24" y="0"/>
                    </a:cubicBezTo>
                    <a:cubicBezTo>
                      <a:pt x="21" y="3"/>
                      <a:pt x="21" y="3"/>
                      <a:pt x="21" y="3"/>
                    </a:cubicBezTo>
                    <a:cubicBezTo>
                      <a:pt x="19" y="6"/>
                      <a:pt x="0" y="27"/>
                      <a:pt x="0" y="39"/>
                    </a:cubicBezTo>
                    <a:cubicBezTo>
                      <a:pt x="0" y="53"/>
                      <a:pt x="11" y="63"/>
                      <a:pt x="24" y="63"/>
                    </a:cubicBezTo>
                    <a:close/>
                    <a:moveTo>
                      <a:pt x="24" y="12"/>
                    </a:moveTo>
                    <a:cubicBezTo>
                      <a:pt x="32" y="21"/>
                      <a:pt x="40" y="33"/>
                      <a:pt x="40" y="39"/>
                    </a:cubicBezTo>
                    <a:cubicBezTo>
                      <a:pt x="40" y="48"/>
                      <a:pt x="33" y="55"/>
                      <a:pt x="24" y="55"/>
                    </a:cubicBezTo>
                    <a:cubicBezTo>
                      <a:pt x="16" y="55"/>
                      <a:pt x="8" y="48"/>
                      <a:pt x="8" y="39"/>
                    </a:cubicBezTo>
                    <a:cubicBezTo>
                      <a:pt x="8" y="33"/>
                      <a:pt x="17" y="21"/>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2" name="Freeform 77"/>
              <p:cNvSpPr>
                <a:spLocks noEditPoints="1"/>
              </p:cNvSpPr>
              <p:nvPr/>
            </p:nvSpPr>
            <p:spPr bwMode="auto">
              <a:xfrm>
                <a:off x="3563715" y="3317372"/>
                <a:ext cx="67386" cy="90152"/>
              </a:xfrm>
              <a:custGeom>
                <a:avLst/>
                <a:gdLst>
                  <a:gd name="T0" fmla="*/ 14 w 27"/>
                  <a:gd name="T1" fmla="*/ 36 h 36"/>
                  <a:gd name="T2" fmla="*/ 27 w 27"/>
                  <a:gd name="T3" fmla="*/ 22 h 36"/>
                  <a:gd name="T4" fmla="*/ 17 w 27"/>
                  <a:gd name="T5" fmla="*/ 3 h 36"/>
                  <a:gd name="T6" fmla="*/ 14 w 27"/>
                  <a:gd name="T7" fmla="*/ 0 h 36"/>
                  <a:gd name="T8" fmla="*/ 11 w 27"/>
                  <a:gd name="T9" fmla="*/ 3 h 36"/>
                  <a:gd name="T10" fmla="*/ 0 w 27"/>
                  <a:gd name="T11" fmla="*/ 22 h 36"/>
                  <a:gd name="T12" fmla="*/ 14 w 27"/>
                  <a:gd name="T13" fmla="*/ 36 h 36"/>
                  <a:gd name="T14" fmla="*/ 14 w 27"/>
                  <a:gd name="T15" fmla="*/ 12 h 36"/>
                  <a:gd name="T16" fmla="*/ 19 w 27"/>
                  <a:gd name="T17" fmla="*/ 22 h 36"/>
                  <a:gd name="T18" fmla="*/ 14 w 27"/>
                  <a:gd name="T19" fmla="*/ 28 h 36"/>
                  <a:gd name="T20" fmla="*/ 8 w 27"/>
                  <a:gd name="T21" fmla="*/ 22 h 36"/>
                  <a:gd name="T22" fmla="*/ 14 w 27"/>
                  <a:gd name="T2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6">
                    <a:moveTo>
                      <a:pt x="14" y="36"/>
                    </a:moveTo>
                    <a:cubicBezTo>
                      <a:pt x="21" y="36"/>
                      <a:pt x="27" y="30"/>
                      <a:pt x="27" y="22"/>
                    </a:cubicBezTo>
                    <a:cubicBezTo>
                      <a:pt x="27" y="16"/>
                      <a:pt x="19" y="6"/>
                      <a:pt x="17" y="3"/>
                    </a:cubicBezTo>
                    <a:cubicBezTo>
                      <a:pt x="14" y="0"/>
                      <a:pt x="14" y="0"/>
                      <a:pt x="14" y="0"/>
                    </a:cubicBezTo>
                    <a:cubicBezTo>
                      <a:pt x="11" y="3"/>
                      <a:pt x="11" y="3"/>
                      <a:pt x="11" y="3"/>
                    </a:cubicBezTo>
                    <a:cubicBezTo>
                      <a:pt x="8" y="6"/>
                      <a:pt x="0" y="16"/>
                      <a:pt x="0" y="22"/>
                    </a:cubicBezTo>
                    <a:cubicBezTo>
                      <a:pt x="0" y="30"/>
                      <a:pt x="6" y="36"/>
                      <a:pt x="14" y="36"/>
                    </a:cubicBezTo>
                    <a:close/>
                    <a:moveTo>
                      <a:pt x="14" y="12"/>
                    </a:moveTo>
                    <a:cubicBezTo>
                      <a:pt x="17" y="16"/>
                      <a:pt x="19" y="21"/>
                      <a:pt x="19" y="22"/>
                    </a:cubicBezTo>
                    <a:cubicBezTo>
                      <a:pt x="19" y="26"/>
                      <a:pt x="17" y="28"/>
                      <a:pt x="14" y="28"/>
                    </a:cubicBezTo>
                    <a:cubicBezTo>
                      <a:pt x="11" y="28"/>
                      <a:pt x="8" y="26"/>
                      <a:pt x="8" y="22"/>
                    </a:cubicBezTo>
                    <a:cubicBezTo>
                      <a:pt x="8" y="21"/>
                      <a:pt x="11" y="16"/>
                      <a:pt x="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grpSp>
          <p:nvGrpSpPr>
            <p:cNvPr id="674" name="Group 673"/>
            <p:cNvGrpSpPr/>
            <p:nvPr/>
          </p:nvGrpSpPr>
          <p:grpSpPr>
            <a:xfrm>
              <a:off x="4834907" y="4885749"/>
              <a:ext cx="456489" cy="282717"/>
              <a:chOff x="4416429" y="2255828"/>
              <a:chExt cx="838199" cy="519119"/>
            </a:xfrm>
            <a:solidFill>
              <a:schemeClr val="tx2"/>
            </a:solidFill>
          </p:grpSpPr>
          <p:sp>
            <p:nvSpPr>
              <p:cNvPr id="675" name="Freeform 25"/>
              <p:cNvSpPr>
                <a:spLocks noEditPoints="1"/>
              </p:cNvSpPr>
              <p:nvPr/>
            </p:nvSpPr>
            <p:spPr bwMode="auto">
              <a:xfrm>
                <a:off x="4416429" y="2368540"/>
                <a:ext cx="231774" cy="406398"/>
              </a:xfrm>
              <a:custGeom>
                <a:avLst/>
                <a:gdLst>
                  <a:gd name="T0" fmla="*/ 0 w 54"/>
                  <a:gd name="T1" fmla="*/ 35 h 94"/>
                  <a:gd name="T2" fmla="*/ 0 w 54"/>
                  <a:gd name="T3" fmla="*/ 83 h 94"/>
                  <a:gd name="T4" fmla="*/ 12 w 54"/>
                  <a:gd name="T5" fmla="*/ 83 h 94"/>
                  <a:gd name="T6" fmla="*/ 26 w 54"/>
                  <a:gd name="T7" fmla="*/ 94 h 94"/>
                  <a:gd name="T8" fmla="*/ 41 w 54"/>
                  <a:gd name="T9" fmla="*/ 83 h 94"/>
                  <a:gd name="T10" fmla="*/ 54 w 54"/>
                  <a:gd name="T11" fmla="*/ 83 h 94"/>
                  <a:gd name="T12" fmla="*/ 54 w 54"/>
                  <a:gd name="T13" fmla="*/ 0 h 94"/>
                  <a:gd name="T14" fmla="*/ 18 w 54"/>
                  <a:gd name="T15" fmla="*/ 0 h 94"/>
                  <a:gd name="T16" fmla="*/ 0 w 54"/>
                  <a:gd name="T17" fmla="*/ 35 h 94"/>
                  <a:gd name="T18" fmla="*/ 26 w 54"/>
                  <a:gd name="T19" fmla="*/ 86 h 94"/>
                  <a:gd name="T20" fmla="*/ 19 w 54"/>
                  <a:gd name="T21" fmla="*/ 79 h 94"/>
                  <a:gd name="T22" fmla="*/ 26 w 54"/>
                  <a:gd name="T23" fmla="*/ 72 h 94"/>
                  <a:gd name="T24" fmla="*/ 33 w 54"/>
                  <a:gd name="T25" fmla="*/ 79 h 94"/>
                  <a:gd name="T26" fmla="*/ 26 w 54"/>
                  <a:gd name="T27" fmla="*/ 86 h 94"/>
                  <a:gd name="T28" fmla="*/ 46 w 54"/>
                  <a:gd name="T29" fmla="*/ 8 h 94"/>
                  <a:gd name="T30" fmla="*/ 46 w 54"/>
                  <a:gd name="T31" fmla="*/ 75 h 94"/>
                  <a:gd name="T32" fmla="*/ 41 w 54"/>
                  <a:gd name="T33" fmla="*/ 75 h 94"/>
                  <a:gd name="T34" fmla="*/ 26 w 54"/>
                  <a:gd name="T35" fmla="*/ 64 h 94"/>
                  <a:gd name="T36" fmla="*/ 12 w 54"/>
                  <a:gd name="T37" fmla="*/ 75 h 94"/>
                  <a:gd name="T38" fmla="*/ 8 w 54"/>
                  <a:gd name="T39" fmla="*/ 75 h 94"/>
                  <a:gd name="T40" fmla="*/ 8 w 54"/>
                  <a:gd name="T41" fmla="*/ 40 h 94"/>
                  <a:gd name="T42" fmla="*/ 33 w 54"/>
                  <a:gd name="T43" fmla="*/ 40 h 94"/>
                  <a:gd name="T44" fmla="*/ 33 w 54"/>
                  <a:gd name="T45" fmla="*/ 32 h 94"/>
                  <a:gd name="T46" fmla="*/ 10 w 54"/>
                  <a:gd name="T47" fmla="*/ 32 h 94"/>
                  <a:gd name="T48" fmla="*/ 23 w 54"/>
                  <a:gd name="T49" fmla="*/ 8 h 94"/>
                  <a:gd name="T50" fmla="*/ 46 w 54"/>
                  <a:gd name="T51" fmla="*/ 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4">
                    <a:moveTo>
                      <a:pt x="0" y="35"/>
                    </a:moveTo>
                    <a:cubicBezTo>
                      <a:pt x="0" y="83"/>
                      <a:pt x="0" y="83"/>
                      <a:pt x="0" y="83"/>
                    </a:cubicBezTo>
                    <a:cubicBezTo>
                      <a:pt x="12" y="83"/>
                      <a:pt x="12" y="83"/>
                      <a:pt x="12" y="83"/>
                    </a:cubicBezTo>
                    <a:cubicBezTo>
                      <a:pt x="14" y="89"/>
                      <a:pt x="19" y="94"/>
                      <a:pt x="26" y="94"/>
                    </a:cubicBezTo>
                    <a:cubicBezTo>
                      <a:pt x="33" y="94"/>
                      <a:pt x="39" y="89"/>
                      <a:pt x="41" y="83"/>
                    </a:cubicBezTo>
                    <a:cubicBezTo>
                      <a:pt x="54" y="83"/>
                      <a:pt x="54" y="83"/>
                      <a:pt x="54" y="83"/>
                    </a:cubicBezTo>
                    <a:cubicBezTo>
                      <a:pt x="54" y="0"/>
                      <a:pt x="54" y="0"/>
                      <a:pt x="54" y="0"/>
                    </a:cubicBezTo>
                    <a:cubicBezTo>
                      <a:pt x="18" y="0"/>
                      <a:pt x="18" y="0"/>
                      <a:pt x="18" y="0"/>
                    </a:cubicBezTo>
                    <a:lnTo>
                      <a:pt x="0" y="35"/>
                    </a:lnTo>
                    <a:close/>
                    <a:moveTo>
                      <a:pt x="26" y="86"/>
                    </a:moveTo>
                    <a:cubicBezTo>
                      <a:pt x="22" y="86"/>
                      <a:pt x="19" y="83"/>
                      <a:pt x="19" y="79"/>
                    </a:cubicBezTo>
                    <a:cubicBezTo>
                      <a:pt x="19" y="75"/>
                      <a:pt x="22" y="72"/>
                      <a:pt x="26" y="72"/>
                    </a:cubicBezTo>
                    <a:cubicBezTo>
                      <a:pt x="30" y="72"/>
                      <a:pt x="33" y="75"/>
                      <a:pt x="33" y="79"/>
                    </a:cubicBezTo>
                    <a:cubicBezTo>
                      <a:pt x="33" y="83"/>
                      <a:pt x="30" y="86"/>
                      <a:pt x="26" y="86"/>
                    </a:cubicBezTo>
                    <a:close/>
                    <a:moveTo>
                      <a:pt x="46" y="8"/>
                    </a:moveTo>
                    <a:cubicBezTo>
                      <a:pt x="46" y="75"/>
                      <a:pt x="46" y="75"/>
                      <a:pt x="46" y="75"/>
                    </a:cubicBezTo>
                    <a:cubicBezTo>
                      <a:pt x="41" y="75"/>
                      <a:pt x="41" y="75"/>
                      <a:pt x="41" y="75"/>
                    </a:cubicBezTo>
                    <a:cubicBezTo>
                      <a:pt x="39" y="68"/>
                      <a:pt x="33" y="64"/>
                      <a:pt x="26" y="64"/>
                    </a:cubicBezTo>
                    <a:cubicBezTo>
                      <a:pt x="19" y="64"/>
                      <a:pt x="14" y="68"/>
                      <a:pt x="12" y="75"/>
                    </a:cubicBezTo>
                    <a:cubicBezTo>
                      <a:pt x="8" y="75"/>
                      <a:pt x="8" y="75"/>
                      <a:pt x="8" y="75"/>
                    </a:cubicBezTo>
                    <a:cubicBezTo>
                      <a:pt x="8" y="40"/>
                      <a:pt x="8" y="40"/>
                      <a:pt x="8" y="40"/>
                    </a:cubicBezTo>
                    <a:cubicBezTo>
                      <a:pt x="33" y="40"/>
                      <a:pt x="33" y="40"/>
                      <a:pt x="33" y="40"/>
                    </a:cubicBezTo>
                    <a:cubicBezTo>
                      <a:pt x="33" y="32"/>
                      <a:pt x="33" y="32"/>
                      <a:pt x="33" y="32"/>
                    </a:cubicBezTo>
                    <a:cubicBezTo>
                      <a:pt x="10" y="32"/>
                      <a:pt x="10" y="32"/>
                      <a:pt x="10" y="32"/>
                    </a:cubicBezTo>
                    <a:cubicBezTo>
                      <a:pt x="23" y="8"/>
                      <a:pt x="23" y="8"/>
                      <a:pt x="23" y="8"/>
                    </a:cubicBezTo>
                    <a:lnTo>
                      <a:pt x="4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6" name="Freeform 26"/>
              <p:cNvSpPr>
                <a:spLocks noEditPoints="1"/>
              </p:cNvSpPr>
              <p:nvPr/>
            </p:nvSpPr>
            <p:spPr bwMode="auto">
              <a:xfrm>
                <a:off x="4686303" y="2255828"/>
                <a:ext cx="568325" cy="350837"/>
              </a:xfrm>
              <a:custGeom>
                <a:avLst/>
                <a:gdLst>
                  <a:gd name="T0" fmla="*/ 0 w 358"/>
                  <a:gd name="T1" fmla="*/ 0 h 221"/>
                  <a:gd name="T2" fmla="*/ 0 w 358"/>
                  <a:gd name="T3" fmla="*/ 221 h 221"/>
                  <a:gd name="T4" fmla="*/ 358 w 358"/>
                  <a:gd name="T5" fmla="*/ 221 h 221"/>
                  <a:gd name="T6" fmla="*/ 358 w 358"/>
                  <a:gd name="T7" fmla="*/ 0 h 221"/>
                  <a:gd name="T8" fmla="*/ 0 w 358"/>
                  <a:gd name="T9" fmla="*/ 0 h 221"/>
                  <a:gd name="T10" fmla="*/ 336 w 358"/>
                  <a:gd name="T11" fmla="*/ 199 h 221"/>
                  <a:gd name="T12" fmla="*/ 304 w 358"/>
                  <a:gd name="T13" fmla="*/ 199 h 221"/>
                  <a:gd name="T14" fmla="*/ 304 w 358"/>
                  <a:gd name="T15" fmla="*/ 74 h 221"/>
                  <a:gd name="T16" fmla="*/ 282 w 358"/>
                  <a:gd name="T17" fmla="*/ 74 h 221"/>
                  <a:gd name="T18" fmla="*/ 282 w 358"/>
                  <a:gd name="T19" fmla="*/ 199 h 221"/>
                  <a:gd name="T20" fmla="*/ 247 w 358"/>
                  <a:gd name="T21" fmla="*/ 199 h 221"/>
                  <a:gd name="T22" fmla="*/ 247 w 358"/>
                  <a:gd name="T23" fmla="*/ 74 h 221"/>
                  <a:gd name="T24" fmla="*/ 225 w 358"/>
                  <a:gd name="T25" fmla="*/ 74 h 221"/>
                  <a:gd name="T26" fmla="*/ 225 w 358"/>
                  <a:gd name="T27" fmla="*/ 199 h 221"/>
                  <a:gd name="T28" fmla="*/ 190 w 358"/>
                  <a:gd name="T29" fmla="*/ 199 h 221"/>
                  <a:gd name="T30" fmla="*/ 190 w 358"/>
                  <a:gd name="T31" fmla="*/ 74 h 221"/>
                  <a:gd name="T32" fmla="*/ 168 w 358"/>
                  <a:gd name="T33" fmla="*/ 74 h 221"/>
                  <a:gd name="T34" fmla="*/ 168 w 358"/>
                  <a:gd name="T35" fmla="*/ 199 h 221"/>
                  <a:gd name="T36" fmla="*/ 133 w 358"/>
                  <a:gd name="T37" fmla="*/ 199 h 221"/>
                  <a:gd name="T38" fmla="*/ 133 w 358"/>
                  <a:gd name="T39" fmla="*/ 74 h 221"/>
                  <a:gd name="T40" fmla="*/ 111 w 358"/>
                  <a:gd name="T41" fmla="*/ 74 h 221"/>
                  <a:gd name="T42" fmla="*/ 111 w 358"/>
                  <a:gd name="T43" fmla="*/ 199 h 221"/>
                  <a:gd name="T44" fmla="*/ 76 w 358"/>
                  <a:gd name="T45" fmla="*/ 199 h 221"/>
                  <a:gd name="T46" fmla="*/ 76 w 358"/>
                  <a:gd name="T47" fmla="*/ 74 h 221"/>
                  <a:gd name="T48" fmla="*/ 54 w 358"/>
                  <a:gd name="T49" fmla="*/ 74 h 221"/>
                  <a:gd name="T50" fmla="*/ 54 w 358"/>
                  <a:gd name="T51" fmla="*/ 199 h 221"/>
                  <a:gd name="T52" fmla="*/ 22 w 358"/>
                  <a:gd name="T53" fmla="*/ 199 h 221"/>
                  <a:gd name="T54" fmla="*/ 22 w 358"/>
                  <a:gd name="T55" fmla="*/ 22 h 221"/>
                  <a:gd name="T56" fmla="*/ 336 w 358"/>
                  <a:gd name="T57" fmla="*/ 22 h 221"/>
                  <a:gd name="T58" fmla="*/ 336 w 358"/>
                  <a:gd name="T59"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8" h="221">
                    <a:moveTo>
                      <a:pt x="0" y="0"/>
                    </a:moveTo>
                    <a:lnTo>
                      <a:pt x="0" y="221"/>
                    </a:lnTo>
                    <a:lnTo>
                      <a:pt x="358" y="221"/>
                    </a:lnTo>
                    <a:lnTo>
                      <a:pt x="358" y="0"/>
                    </a:lnTo>
                    <a:lnTo>
                      <a:pt x="0" y="0"/>
                    </a:lnTo>
                    <a:close/>
                    <a:moveTo>
                      <a:pt x="336" y="199"/>
                    </a:moveTo>
                    <a:lnTo>
                      <a:pt x="304" y="199"/>
                    </a:lnTo>
                    <a:lnTo>
                      <a:pt x="304" y="74"/>
                    </a:lnTo>
                    <a:lnTo>
                      <a:pt x="282" y="74"/>
                    </a:lnTo>
                    <a:lnTo>
                      <a:pt x="282" y="199"/>
                    </a:lnTo>
                    <a:lnTo>
                      <a:pt x="247" y="199"/>
                    </a:lnTo>
                    <a:lnTo>
                      <a:pt x="247" y="74"/>
                    </a:lnTo>
                    <a:lnTo>
                      <a:pt x="225" y="74"/>
                    </a:lnTo>
                    <a:lnTo>
                      <a:pt x="225" y="199"/>
                    </a:lnTo>
                    <a:lnTo>
                      <a:pt x="190" y="199"/>
                    </a:lnTo>
                    <a:lnTo>
                      <a:pt x="190" y="74"/>
                    </a:lnTo>
                    <a:lnTo>
                      <a:pt x="168" y="74"/>
                    </a:lnTo>
                    <a:lnTo>
                      <a:pt x="168" y="199"/>
                    </a:lnTo>
                    <a:lnTo>
                      <a:pt x="133" y="199"/>
                    </a:lnTo>
                    <a:lnTo>
                      <a:pt x="133" y="74"/>
                    </a:lnTo>
                    <a:lnTo>
                      <a:pt x="111" y="74"/>
                    </a:lnTo>
                    <a:lnTo>
                      <a:pt x="111" y="199"/>
                    </a:lnTo>
                    <a:lnTo>
                      <a:pt x="76" y="199"/>
                    </a:lnTo>
                    <a:lnTo>
                      <a:pt x="76" y="74"/>
                    </a:lnTo>
                    <a:lnTo>
                      <a:pt x="54" y="74"/>
                    </a:lnTo>
                    <a:lnTo>
                      <a:pt x="54" y="199"/>
                    </a:lnTo>
                    <a:lnTo>
                      <a:pt x="22" y="199"/>
                    </a:lnTo>
                    <a:lnTo>
                      <a:pt x="22" y="22"/>
                    </a:lnTo>
                    <a:lnTo>
                      <a:pt x="336" y="22"/>
                    </a:lnTo>
                    <a:lnTo>
                      <a:pt x="336" y="1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7" name="Freeform 27"/>
              <p:cNvSpPr>
                <a:spLocks noEditPoints="1"/>
              </p:cNvSpPr>
              <p:nvPr/>
            </p:nvSpPr>
            <p:spPr bwMode="auto">
              <a:xfrm>
                <a:off x="4910139" y="2646352"/>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3" y="30"/>
                      <a:pt x="30" y="23"/>
                      <a:pt x="30" y="15"/>
                    </a:cubicBezTo>
                    <a:cubicBezTo>
                      <a:pt x="30" y="6"/>
                      <a:pt x="23"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8" name="Freeform 28"/>
              <p:cNvSpPr>
                <a:spLocks noEditPoints="1"/>
              </p:cNvSpPr>
              <p:nvPr/>
            </p:nvSpPr>
            <p:spPr bwMode="auto">
              <a:xfrm>
                <a:off x="5056184" y="2646359"/>
                <a:ext cx="128588" cy="128588"/>
              </a:xfrm>
              <a:custGeom>
                <a:avLst/>
                <a:gdLst>
                  <a:gd name="T0" fmla="*/ 15 w 30"/>
                  <a:gd name="T1" fmla="*/ 0 h 30"/>
                  <a:gd name="T2" fmla="*/ 0 w 30"/>
                  <a:gd name="T3" fmla="*/ 15 h 30"/>
                  <a:gd name="T4" fmla="*/ 15 w 30"/>
                  <a:gd name="T5" fmla="*/ 30 h 30"/>
                  <a:gd name="T6" fmla="*/ 30 w 30"/>
                  <a:gd name="T7" fmla="*/ 15 h 30"/>
                  <a:gd name="T8" fmla="*/ 15 w 30"/>
                  <a:gd name="T9" fmla="*/ 0 h 30"/>
                  <a:gd name="T10" fmla="*/ 15 w 30"/>
                  <a:gd name="T11" fmla="*/ 22 h 30"/>
                  <a:gd name="T12" fmla="*/ 8 w 30"/>
                  <a:gd name="T13" fmla="*/ 15 h 30"/>
                  <a:gd name="T14" fmla="*/ 15 w 30"/>
                  <a:gd name="T15" fmla="*/ 8 h 30"/>
                  <a:gd name="T16" fmla="*/ 22 w 30"/>
                  <a:gd name="T17" fmla="*/ 15 h 30"/>
                  <a:gd name="T18" fmla="*/ 15 w 30"/>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
                    <a:moveTo>
                      <a:pt x="15" y="0"/>
                    </a:moveTo>
                    <a:cubicBezTo>
                      <a:pt x="7" y="0"/>
                      <a:pt x="0" y="6"/>
                      <a:pt x="0" y="15"/>
                    </a:cubicBezTo>
                    <a:cubicBezTo>
                      <a:pt x="0" y="23"/>
                      <a:pt x="7" y="30"/>
                      <a:pt x="15" y="30"/>
                    </a:cubicBezTo>
                    <a:cubicBezTo>
                      <a:pt x="24" y="30"/>
                      <a:pt x="30" y="23"/>
                      <a:pt x="30" y="15"/>
                    </a:cubicBezTo>
                    <a:cubicBezTo>
                      <a:pt x="30" y="6"/>
                      <a:pt x="24" y="0"/>
                      <a:pt x="15" y="0"/>
                    </a:cubicBezTo>
                    <a:close/>
                    <a:moveTo>
                      <a:pt x="15" y="22"/>
                    </a:moveTo>
                    <a:cubicBezTo>
                      <a:pt x="11" y="22"/>
                      <a:pt x="8" y="19"/>
                      <a:pt x="8" y="15"/>
                    </a:cubicBezTo>
                    <a:cubicBezTo>
                      <a:pt x="8" y="11"/>
                      <a:pt x="11" y="8"/>
                      <a:pt x="15" y="8"/>
                    </a:cubicBezTo>
                    <a:cubicBezTo>
                      <a:pt x="19" y="8"/>
                      <a:pt x="22" y="11"/>
                      <a:pt x="22" y="15"/>
                    </a:cubicBezTo>
                    <a:cubicBezTo>
                      <a:pt x="22" y="19"/>
                      <a:pt x="19" y="22"/>
                      <a:pt x="15"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79" name="Freeform 29"/>
              <p:cNvSpPr>
                <a:spLocks noEditPoints="1"/>
              </p:cNvSpPr>
              <p:nvPr/>
            </p:nvSpPr>
            <p:spPr bwMode="auto">
              <a:xfrm>
                <a:off x="4686301" y="2628901"/>
                <a:ext cx="176213" cy="98425"/>
              </a:xfrm>
              <a:custGeom>
                <a:avLst/>
                <a:gdLst>
                  <a:gd name="T0" fmla="*/ 0 w 111"/>
                  <a:gd name="T1" fmla="*/ 62 h 62"/>
                  <a:gd name="T2" fmla="*/ 111 w 111"/>
                  <a:gd name="T3" fmla="*/ 62 h 62"/>
                  <a:gd name="T4" fmla="*/ 111 w 111"/>
                  <a:gd name="T5" fmla="*/ 0 h 62"/>
                  <a:gd name="T6" fmla="*/ 0 w 111"/>
                  <a:gd name="T7" fmla="*/ 0 h 62"/>
                  <a:gd name="T8" fmla="*/ 0 w 111"/>
                  <a:gd name="T9" fmla="*/ 62 h 62"/>
                  <a:gd name="T10" fmla="*/ 22 w 111"/>
                  <a:gd name="T11" fmla="*/ 21 h 62"/>
                  <a:gd name="T12" fmla="*/ 90 w 111"/>
                  <a:gd name="T13" fmla="*/ 21 h 62"/>
                  <a:gd name="T14" fmla="*/ 90 w 111"/>
                  <a:gd name="T15" fmla="*/ 41 h 62"/>
                  <a:gd name="T16" fmla="*/ 22 w 111"/>
                  <a:gd name="T17" fmla="*/ 41 h 62"/>
                  <a:gd name="T18" fmla="*/ 22 w 111"/>
                  <a:gd name="T19" fmla="*/ 2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2">
                    <a:moveTo>
                      <a:pt x="0" y="62"/>
                    </a:moveTo>
                    <a:lnTo>
                      <a:pt x="111" y="62"/>
                    </a:lnTo>
                    <a:lnTo>
                      <a:pt x="111" y="0"/>
                    </a:lnTo>
                    <a:lnTo>
                      <a:pt x="0" y="0"/>
                    </a:lnTo>
                    <a:lnTo>
                      <a:pt x="0" y="62"/>
                    </a:lnTo>
                    <a:close/>
                    <a:moveTo>
                      <a:pt x="22" y="21"/>
                    </a:moveTo>
                    <a:lnTo>
                      <a:pt x="90" y="21"/>
                    </a:lnTo>
                    <a:lnTo>
                      <a:pt x="90" y="41"/>
                    </a:lnTo>
                    <a:lnTo>
                      <a:pt x="22" y="41"/>
                    </a:lnTo>
                    <a:lnTo>
                      <a:pt x="2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683" name="Freeform 120"/>
            <p:cNvSpPr>
              <a:spLocks noEditPoints="1"/>
            </p:cNvSpPr>
            <p:nvPr/>
          </p:nvSpPr>
          <p:spPr bwMode="auto">
            <a:xfrm>
              <a:off x="4636763" y="2243145"/>
              <a:ext cx="216928" cy="408855"/>
            </a:xfrm>
            <a:custGeom>
              <a:avLst/>
              <a:gdLst>
                <a:gd name="T0" fmla="*/ 0 w 269"/>
                <a:gd name="T1" fmla="*/ 396 h 507"/>
                <a:gd name="T2" fmla="*/ 0 w 269"/>
                <a:gd name="T3" fmla="*/ 491 h 507"/>
                <a:gd name="T4" fmla="*/ 22 w 269"/>
                <a:gd name="T5" fmla="*/ 507 h 507"/>
                <a:gd name="T6" fmla="*/ 44 w 269"/>
                <a:gd name="T7" fmla="*/ 491 h 507"/>
                <a:gd name="T8" fmla="*/ 228 w 269"/>
                <a:gd name="T9" fmla="*/ 507 h 507"/>
                <a:gd name="T10" fmla="*/ 250 w 269"/>
                <a:gd name="T11" fmla="*/ 491 h 507"/>
                <a:gd name="T12" fmla="*/ 269 w 269"/>
                <a:gd name="T13" fmla="*/ 418 h 507"/>
                <a:gd name="T14" fmla="*/ 269 w 269"/>
                <a:gd name="T15" fmla="*/ 0 h 507"/>
                <a:gd name="T16" fmla="*/ 247 w 269"/>
                <a:gd name="T17" fmla="*/ 469 h 507"/>
                <a:gd name="T18" fmla="*/ 22 w 269"/>
                <a:gd name="T19" fmla="*/ 418 h 507"/>
                <a:gd name="T20" fmla="*/ 247 w 269"/>
                <a:gd name="T21" fmla="*/ 469 h 507"/>
                <a:gd name="T22" fmla="*/ 22 w 269"/>
                <a:gd name="T23" fmla="*/ 22 h 507"/>
                <a:gd name="T24" fmla="*/ 247 w 269"/>
                <a:gd name="T25" fmla="*/ 114 h 507"/>
                <a:gd name="T26" fmla="*/ 225 w 269"/>
                <a:gd name="T27" fmla="*/ 60 h 507"/>
                <a:gd name="T28" fmla="*/ 195 w 269"/>
                <a:gd name="T29" fmla="*/ 114 h 507"/>
                <a:gd name="T30" fmla="*/ 175 w 269"/>
                <a:gd name="T31" fmla="*/ 60 h 507"/>
                <a:gd name="T32" fmla="*/ 145 w 269"/>
                <a:gd name="T33" fmla="*/ 114 h 507"/>
                <a:gd name="T34" fmla="*/ 126 w 269"/>
                <a:gd name="T35" fmla="*/ 60 h 507"/>
                <a:gd name="T36" fmla="*/ 96 w 269"/>
                <a:gd name="T37" fmla="*/ 114 h 507"/>
                <a:gd name="T38" fmla="*/ 68 w 269"/>
                <a:gd name="T39" fmla="*/ 136 h 507"/>
                <a:gd name="T40" fmla="*/ 126 w 269"/>
                <a:gd name="T41" fmla="*/ 136 h 507"/>
                <a:gd name="T42" fmla="*/ 175 w 269"/>
                <a:gd name="T43" fmla="*/ 136 h 507"/>
                <a:gd name="T44" fmla="*/ 225 w 269"/>
                <a:gd name="T45" fmla="*/ 136 h 507"/>
                <a:gd name="T46" fmla="*/ 247 w 269"/>
                <a:gd name="T47" fmla="*/ 225 h 507"/>
                <a:gd name="T48" fmla="*/ 225 w 269"/>
                <a:gd name="T49" fmla="*/ 168 h 507"/>
                <a:gd name="T50" fmla="*/ 195 w 269"/>
                <a:gd name="T51" fmla="*/ 225 h 507"/>
                <a:gd name="T52" fmla="*/ 175 w 269"/>
                <a:gd name="T53" fmla="*/ 168 h 507"/>
                <a:gd name="T54" fmla="*/ 145 w 269"/>
                <a:gd name="T55" fmla="*/ 225 h 507"/>
                <a:gd name="T56" fmla="*/ 126 w 269"/>
                <a:gd name="T57" fmla="*/ 168 h 507"/>
                <a:gd name="T58" fmla="*/ 96 w 269"/>
                <a:gd name="T59" fmla="*/ 225 h 507"/>
                <a:gd name="T60" fmla="*/ 68 w 269"/>
                <a:gd name="T61" fmla="*/ 247 h 507"/>
                <a:gd name="T62" fmla="*/ 126 w 269"/>
                <a:gd name="T63" fmla="*/ 247 h 507"/>
                <a:gd name="T64" fmla="*/ 175 w 269"/>
                <a:gd name="T65" fmla="*/ 247 h 507"/>
                <a:gd name="T66" fmla="*/ 225 w 269"/>
                <a:gd name="T67" fmla="*/ 247 h 507"/>
                <a:gd name="T68" fmla="*/ 247 w 269"/>
                <a:gd name="T69" fmla="*/ 334 h 507"/>
                <a:gd name="T70" fmla="*/ 225 w 269"/>
                <a:gd name="T71" fmla="*/ 279 h 507"/>
                <a:gd name="T72" fmla="*/ 195 w 269"/>
                <a:gd name="T73" fmla="*/ 334 h 507"/>
                <a:gd name="T74" fmla="*/ 175 w 269"/>
                <a:gd name="T75" fmla="*/ 279 h 507"/>
                <a:gd name="T76" fmla="*/ 145 w 269"/>
                <a:gd name="T77" fmla="*/ 334 h 507"/>
                <a:gd name="T78" fmla="*/ 126 w 269"/>
                <a:gd name="T79" fmla="*/ 279 h 507"/>
                <a:gd name="T80" fmla="*/ 96 w 269"/>
                <a:gd name="T81" fmla="*/ 334 h 507"/>
                <a:gd name="T82" fmla="*/ 68 w 269"/>
                <a:gd name="T83" fmla="*/ 355 h 507"/>
                <a:gd name="T84" fmla="*/ 126 w 269"/>
                <a:gd name="T85" fmla="*/ 355 h 507"/>
                <a:gd name="T86" fmla="*/ 175 w 269"/>
                <a:gd name="T87" fmla="*/ 355 h 507"/>
                <a:gd name="T88" fmla="*/ 225 w 269"/>
                <a:gd name="T89" fmla="*/ 355 h 507"/>
                <a:gd name="T90" fmla="*/ 247 w 269"/>
                <a:gd name="T91" fmla="*/ 3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 h="507">
                  <a:moveTo>
                    <a:pt x="0" y="0"/>
                  </a:moveTo>
                  <a:lnTo>
                    <a:pt x="0" y="396"/>
                  </a:lnTo>
                  <a:lnTo>
                    <a:pt x="0" y="418"/>
                  </a:lnTo>
                  <a:lnTo>
                    <a:pt x="0" y="491"/>
                  </a:lnTo>
                  <a:lnTo>
                    <a:pt x="22" y="491"/>
                  </a:lnTo>
                  <a:lnTo>
                    <a:pt x="22" y="507"/>
                  </a:lnTo>
                  <a:lnTo>
                    <a:pt x="44" y="507"/>
                  </a:lnTo>
                  <a:lnTo>
                    <a:pt x="44" y="491"/>
                  </a:lnTo>
                  <a:lnTo>
                    <a:pt x="228" y="491"/>
                  </a:lnTo>
                  <a:lnTo>
                    <a:pt x="228" y="507"/>
                  </a:lnTo>
                  <a:lnTo>
                    <a:pt x="250" y="507"/>
                  </a:lnTo>
                  <a:lnTo>
                    <a:pt x="250" y="491"/>
                  </a:lnTo>
                  <a:lnTo>
                    <a:pt x="269" y="491"/>
                  </a:lnTo>
                  <a:lnTo>
                    <a:pt x="269" y="418"/>
                  </a:lnTo>
                  <a:lnTo>
                    <a:pt x="269" y="396"/>
                  </a:lnTo>
                  <a:lnTo>
                    <a:pt x="269" y="0"/>
                  </a:lnTo>
                  <a:lnTo>
                    <a:pt x="0" y="0"/>
                  </a:lnTo>
                  <a:close/>
                  <a:moveTo>
                    <a:pt x="247" y="469"/>
                  </a:moveTo>
                  <a:lnTo>
                    <a:pt x="22" y="469"/>
                  </a:lnTo>
                  <a:lnTo>
                    <a:pt x="22" y="418"/>
                  </a:lnTo>
                  <a:lnTo>
                    <a:pt x="247" y="418"/>
                  </a:lnTo>
                  <a:lnTo>
                    <a:pt x="247" y="469"/>
                  </a:lnTo>
                  <a:close/>
                  <a:moveTo>
                    <a:pt x="22" y="396"/>
                  </a:moveTo>
                  <a:lnTo>
                    <a:pt x="22" y="22"/>
                  </a:lnTo>
                  <a:lnTo>
                    <a:pt x="247" y="22"/>
                  </a:lnTo>
                  <a:lnTo>
                    <a:pt x="247" y="114"/>
                  </a:lnTo>
                  <a:lnTo>
                    <a:pt x="225" y="114"/>
                  </a:lnTo>
                  <a:lnTo>
                    <a:pt x="225" y="60"/>
                  </a:lnTo>
                  <a:lnTo>
                    <a:pt x="195" y="60"/>
                  </a:lnTo>
                  <a:lnTo>
                    <a:pt x="195" y="114"/>
                  </a:lnTo>
                  <a:lnTo>
                    <a:pt x="175" y="114"/>
                  </a:lnTo>
                  <a:lnTo>
                    <a:pt x="175" y="60"/>
                  </a:lnTo>
                  <a:lnTo>
                    <a:pt x="145" y="60"/>
                  </a:lnTo>
                  <a:lnTo>
                    <a:pt x="145" y="114"/>
                  </a:lnTo>
                  <a:lnTo>
                    <a:pt x="126" y="114"/>
                  </a:lnTo>
                  <a:lnTo>
                    <a:pt x="126" y="60"/>
                  </a:lnTo>
                  <a:lnTo>
                    <a:pt x="96" y="60"/>
                  </a:lnTo>
                  <a:lnTo>
                    <a:pt x="96" y="114"/>
                  </a:lnTo>
                  <a:lnTo>
                    <a:pt x="68" y="114"/>
                  </a:lnTo>
                  <a:lnTo>
                    <a:pt x="68" y="136"/>
                  </a:lnTo>
                  <a:lnTo>
                    <a:pt x="96" y="136"/>
                  </a:lnTo>
                  <a:lnTo>
                    <a:pt x="126" y="136"/>
                  </a:lnTo>
                  <a:lnTo>
                    <a:pt x="145" y="136"/>
                  </a:lnTo>
                  <a:lnTo>
                    <a:pt x="175" y="136"/>
                  </a:lnTo>
                  <a:lnTo>
                    <a:pt x="195" y="136"/>
                  </a:lnTo>
                  <a:lnTo>
                    <a:pt x="225" y="136"/>
                  </a:lnTo>
                  <a:lnTo>
                    <a:pt x="247" y="136"/>
                  </a:lnTo>
                  <a:lnTo>
                    <a:pt x="247" y="225"/>
                  </a:lnTo>
                  <a:lnTo>
                    <a:pt x="225" y="225"/>
                  </a:lnTo>
                  <a:lnTo>
                    <a:pt x="225" y="168"/>
                  </a:lnTo>
                  <a:lnTo>
                    <a:pt x="195" y="168"/>
                  </a:lnTo>
                  <a:lnTo>
                    <a:pt x="195" y="225"/>
                  </a:lnTo>
                  <a:lnTo>
                    <a:pt x="175" y="225"/>
                  </a:lnTo>
                  <a:lnTo>
                    <a:pt x="175" y="168"/>
                  </a:lnTo>
                  <a:lnTo>
                    <a:pt x="145" y="168"/>
                  </a:lnTo>
                  <a:lnTo>
                    <a:pt x="145" y="225"/>
                  </a:lnTo>
                  <a:lnTo>
                    <a:pt x="126" y="225"/>
                  </a:lnTo>
                  <a:lnTo>
                    <a:pt x="126" y="168"/>
                  </a:lnTo>
                  <a:lnTo>
                    <a:pt x="96" y="168"/>
                  </a:lnTo>
                  <a:lnTo>
                    <a:pt x="96" y="225"/>
                  </a:lnTo>
                  <a:lnTo>
                    <a:pt x="68" y="225"/>
                  </a:lnTo>
                  <a:lnTo>
                    <a:pt x="68" y="247"/>
                  </a:lnTo>
                  <a:lnTo>
                    <a:pt x="96" y="247"/>
                  </a:lnTo>
                  <a:lnTo>
                    <a:pt x="126" y="247"/>
                  </a:lnTo>
                  <a:lnTo>
                    <a:pt x="145" y="247"/>
                  </a:lnTo>
                  <a:lnTo>
                    <a:pt x="175" y="247"/>
                  </a:lnTo>
                  <a:lnTo>
                    <a:pt x="195" y="247"/>
                  </a:lnTo>
                  <a:lnTo>
                    <a:pt x="225" y="247"/>
                  </a:lnTo>
                  <a:lnTo>
                    <a:pt x="247" y="247"/>
                  </a:lnTo>
                  <a:lnTo>
                    <a:pt x="247" y="334"/>
                  </a:lnTo>
                  <a:lnTo>
                    <a:pt x="225" y="334"/>
                  </a:lnTo>
                  <a:lnTo>
                    <a:pt x="225" y="279"/>
                  </a:lnTo>
                  <a:lnTo>
                    <a:pt x="195" y="279"/>
                  </a:lnTo>
                  <a:lnTo>
                    <a:pt x="195" y="334"/>
                  </a:lnTo>
                  <a:lnTo>
                    <a:pt x="175" y="334"/>
                  </a:lnTo>
                  <a:lnTo>
                    <a:pt x="175" y="279"/>
                  </a:lnTo>
                  <a:lnTo>
                    <a:pt x="145" y="279"/>
                  </a:lnTo>
                  <a:lnTo>
                    <a:pt x="145" y="334"/>
                  </a:lnTo>
                  <a:lnTo>
                    <a:pt x="126" y="334"/>
                  </a:lnTo>
                  <a:lnTo>
                    <a:pt x="126" y="279"/>
                  </a:lnTo>
                  <a:lnTo>
                    <a:pt x="96" y="279"/>
                  </a:lnTo>
                  <a:lnTo>
                    <a:pt x="96" y="334"/>
                  </a:lnTo>
                  <a:lnTo>
                    <a:pt x="68" y="334"/>
                  </a:lnTo>
                  <a:lnTo>
                    <a:pt x="68" y="355"/>
                  </a:lnTo>
                  <a:lnTo>
                    <a:pt x="96" y="355"/>
                  </a:lnTo>
                  <a:lnTo>
                    <a:pt x="126" y="355"/>
                  </a:lnTo>
                  <a:lnTo>
                    <a:pt x="145" y="355"/>
                  </a:lnTo>
                  <a:lnTo>
                    <a:pt x="175" y="355"/>
                  </a:lnTo>
                  <a:lnTo>
                    <a:pt x="195" y="355"/>
                  </a:lnTo>
                  <a:lnTo>
                    <a:pt x="225" y="355"/>
                  </a:lnTo>
                  <a:lnTo>
                    <a:pt x="247" y="355"/>
                  </a:lnTo>
                  <a:lnTo>
                    <a:pt x="247" y="396"/>
                  </a:lnTo>
                  <a:lnTo>
                    <a:pt x="22" y="396"/>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689" name="Group 688"/>
            <p:cNvGrpSpPr/>
            <p:nvPr/>
          </p:nvGrpSpPr>
          <p:grpSpPr>
            <a:xfrm>
              <a:off x="4945156" y="3461954"/>
              <a:ext cx="318526" cy="389202"/>
              <a:chOff x="6662738" y="3182940"/>
              <a:chExt cx="522288" cy="638176"/>
            </a:xfrm>
            <a:solidFill>
              <a:schemeClr val="tx2"/>
            </a:solidFill>
          </p:grpSpPr>
          <p:sp>
            <p:nvSpPr>
              <p:cNvPr id="687" name="Freeform 124"/>
              <p:cNvSpPr>
                <a:spLocks/>
              </p:cNvSpPr>
              <p:nvPr/>
            </p:nvSpPr>
            <p:spPr bwMode="auto">
              <a:xfrm>
                <a:off x="6775450" y="3567116"/>
                <a:ext cx="133350" cy="163513"/>
              </a:xfrm>
              <a:custGeom>
                <a:avLst/>
                <a:gdLst>
                  <a:gd name="T0" fmla="*/ 30 w 84"/>
                  <a:gd name="T1" fmla="*/ 0 h 103"/>
                  <a:gd name="T2" fmla="*/ 0 w 84"/>
                  <a:gd name="T3" fmla="*/ 46 h 103"/>
                  <a:gd name="T4" fmla="*/ 30 w 84"/>
                  <a:gd name="T5" fmla="*/ 46 h 103"/>
                  <a:gd name="T6" fmla="*/ 2 w 84"/>
                  <a:gd name="T7" fmla="*/ 103 h 103"/>
                  <a:gd name="T8" fmla="*/ 73 w 84"/>
                  <a:gd name="T9" fmla="*/ 38 h 103"/>
                  <a:gd name="T10" fmla="*/ 49 w 84"/>
                  <a:gd name="T11" fmla="*/ 35 h 103"/>
                  <a:gd name="T12" fmla="*/ 84 w 84"/>
                  <a:gd name="T13" fmla="*/ 0 h 103"/>
                  <a:gd name="T14" fmla="*/ 30 w 84"/>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03">
                    <a:moveTo>
                      <a:pt x="30" y="0"/>
                    </a:moveTo>
                    <a:lnTo>
                      <a:pt x="0" y="46"/>
                    </a:lnTo>
                    <a:lnTo>
                      <a:pt x="30" y="46"/>
                    </a:lnTo>
                    <a:lnTo>
                      <a:pt x="2" y="103"/>
                    </a:lnTo>
                    <a:lnTo>
                      <a:pt x="73" y="38"/>
                    </a:lnTo>
                    <a:lnTo>
                      <a:pt x="49" y="35"/>
                    </a:lnTo>
                    <a:lnTo>
                      <a:pt x="84" y="0"/>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88" name="Freeform 125"/>
              <p:cNvSpPr>
                <a:spLocks noEditPoints="1"/>
              </p:cNvSpPr>
              <p:nvPr/>
            </p:nvSpPr>
            <p:spPr bwMode="auto">
              <a:xfrm>
                <a:off x="6662738" y="3182940"/>
                <a:ext cx="522288" cy="638176"/>
              </a:xfrm>
              <a:custGeom>
                <a:avLst/>
                <a:gdLst>
                  <a:gd name="T0" fmla="*/ 329 w 329"/>
                  <a:gd name="T1" fmla="*/ 57 h 402"/>
                  <a:gd name="T2" fmla="*/ 305 w 329"/>
                  <a:gd name="T3" fmla="*/ 57 h 402"/>
                  <a:gd name="T4" fmla="*/ 305 w 329"/>
                  <a:gd name="T5" fmla="*/ 0 h 402"/>
                  <a:gd name="T6" fmla="*/ 283 w 329"/>
                  <a:gd name="T7" fmla="*/ 0 h 402"/>
                  <a:gd name="T8" fmla="*/ 283 w 329"/>
                  <a:gd name="T9" fmla="*/ 57 h 402"/>
                  <a:gd name="T10" fmla="*/ 256 w 329"/>
                  <a:gd name="T11" fmla="*/ 57 h 402"/>
                  <a:gd name="T12" fmla="*/ 256 w 329"/>
                  <a:gd name="T13" fmla="*/ 131 h 402"/>
                  <a:gd name="T14" fmla="*/ 283 w 329"/>
                  <a:gd name="T15" fmla="*/ 131 h 402"/>
                  <a:gd name="T16" fmla="*/ 283 w 329"/>
                  <a:gd name="T17" fmla="*/ 334 h 402"/>
                  <a:gd name="T18" fmla="*/ 261 w 329"/>
                  <a:gd name="T19" fmla="*/ 334 h 402"/>
                  <a:gd name="T20" fmla="*/ 261 w 329"/>
                  <a:gd name="T21" fmla="*/ 204 h 402"/>
                  <a:gd name="T22" fmla="*/ 218 w 329"/>
                  <a:gd name="T23" fmla="*/ 204 h 402"/>
                  <a:gd name="T24" fmla="*/ 218 w 329"/>
                  <a:gd name="T25" fmla="*/ 27 h 402"/>
                  <a:gd name="T26" fmla="*/ 0 w 329"/>
                  <a:gd name="T27" fmla="*/ 27 h 402"/>
                  <a:gd name="T28" fmla="*/ 0 w 329"/>
                  <a:gd name="T29" fmla="*/ 402 h 402"/>
                  <a:gd name="T30" fmla="*/ 218 w 329"/>
                  <a:gd name="T31" fmla="*/ 402 h 402"/>
                  <a:gd name="T32" fmla="*/ 218 w 329"/>
                  <a:gd name="T33" fmla="*/ 226 h 402"/>
                  <a:gd name="T34" fmla="*/ 239 w 329"/>
                  <a:gd name="T35" fmla="*/ 226 h 402"/>
                  <a:gd name="T36" fmla="*/ 239 w 329"/>
                  <a:gd name="T37" fmla="*/ 356 h 402"/>
                  <a:gd name="T38" fmla="*/ 305 w 329"/>
                  <a:gd name="T39" fmla="*/ 356 h 402"/>
                  <a:gd name="T40" fmla="*/ 305 w 329"/>
                  <a:gd name="T41" fmla="*/ 131 h 402"/>
                  <a:gd name="T42" fmla="*/ 329 w 329"/>
                  <a:gd name="T43" fmla="*/ 131 h 402"/>
                  <a:gd name="T44" fmla="*/ 329 w 329"/>
                  <a:gd name="T45" fmla="*/ 57 h 402"/>
                  <a:gd name="T46" fmla="*/ 196 w 329"/>
                  <a:gd name="T47" fmla="*/ 49 h 402"/>
                  <a:gd name="T48" fmla="*/ 196 w 329"/>
                  <a:gd name="T49" fmla="*/ 150 h 402"/>
                  <a:gd name="T50" fmla="*/ 22 w 329"/>
                  <a:gd name="T51" fmla="*/ 150 h 402"/>
                  <a:gd name="T52" fmla="*/ 22 w 329"/>
                  <a:gd name="T53" fmla="*/ 49 h 402"/>
                  <a:gd name="T54" fmla="*/ 196 w 329"/>
                  <a:gd name="T55" fmla="*/ 49 h 402"/>
                  <a:gd name="T56" fmla="*/ 22 w 329"/>
                  <a:gd name="T57" fmla="*/ 380 h 402"/>
                  <a:gd name="T58" fmla="*/ 22 w 329"/>
                  <a:gd name="T59" fmla="*/ 171 h 402"/>
                  <a:gd name="T60" fmla="*/ 196 w 329"/>
                  <a:gd name="T61" fmla="*/ 171 h 402"/>
                  <a:gd name="T62" fmla="*/ 196 w 329"/>
                  <a:gd name="T63" fmla="*/ 380 h 402"/>
                  <a:gd name="T64" fmla="*/ 22 w 329"/>
                  <a:gd name="T65" fmla="*/ 380 h 402"/>
                  <a:gd name="T66" fmla="*/ 307 w 329"/>
                  <a:gd name="T67" fmla="*/ 109 h 402"/>
                  <a:gd name="T68" fmla="*/ 277 w 329"/>
                  <a:gd name="T69" fmla="*/ 109 h 402"/>
                  <a:gd name="T70" fmla="*/ 277 w 329"/>
                  <a:gd name="T71" fmla="*/ 79 h 402"/>
                  <a:gd name="T72" fmla="*/ 307 w 329"/>
                  <a:gd name="T73" fmla="*/ 79 h 402"/>
                  <a:gd name="T74" fmla="*/ 307 w 329"/>
                  <a:gd name="T75" fmla="*/ 10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402">
                    <a:moveTo>
                      <a:pt x="329" y="57"/>
                    </a:moveTo>
                    <a:lnTo>
                      <a:pt x="305" y="57"/>
                    </a:lnTo>
                    <a:lnTo>
                      <a:pt x="305" y="0"/>
                    </a:lnTo>
                    <a:lnTo>
                      <a:pt x="283" y="0"/>
                    </a:lnTo>
                    <a:lnTo>
                      <a:pt x="283" y="57"/>
                    </a:lnTo>
                    <a:lnTo>
                      <a:pt x="256" y="57"/>
                    </a:lnTo>
                    <a:lnTo>
                      <a:pt x="256" y="131"/>
                    </a:lnTo>
                    <a:lnTo>
                      <a:pt x="283" y="131"/>
                    </a:lnTo>
                    <a:lnTo>
                      <a:pt x="283" y="334"/>
                    </a:lnTo>
                    <a:lnTo>
                      <a:pt x="261" y="334"/>
                    </a:lnTo>
                    <a:lnTo>
                      <a:pt x="261" y="204"/>
                    </a:lnTo>
                    <a:lnTo>
                      <a:pt x="218" y="204"/>
                    </a:lnTo>
                    <a:lnTo>
                      <a:pt x="218" y="27"/>
                    </a:lnTo>
                    <a:lnTo>
                      <a:pt x="0" y="27"/>
                    </a:lnTo>
                    <a:lnTo>
                      <a:pt x="0" y="402"/>
                    </a:lnTo>
                    <a:lnTo>
                      <a:pt x="218" y="402"/>
                    </a:lnTo>
                    <a:lnTo>
                      <a:pt x="218" y="226"/>
                    </a:lnTo>
                    <a:lnTo>
                      <a:pt x="239" y="226"/>
                    </a:lnTo>
                    <a:lnTo>
                      <a:pt x="239" y="356"/>
                    </a:lnTo>
                    <a:lnTo>
                      <a:pt x="305" y="356"/>
                    </a:lnTo>
                    <a:lnTo>
                      <a:pt x="305" y="131"/>
                    </a:lnTo>
                    <a:lnTo>
                      <a:pt x="329" y="131"/>
                    </a:lnTo>
                    <a:lnTo>
                      <a:pt x="329" y="57"/>
                    </a:lnTo>
                    <a:close/>
                    <a:moveTo>
                      <a:pt x="196" y="49"/>
                    </a:moveTo>
                    <a:lnTo>
                      <a:pt x="196" y="150"/>
                    </a:lnTo>
                    <a:lnTo>
                      <a:pt x="22" y="150"/>
                    </a:lnTo>
                    <a:lnTo>
                      <a:pt x="22" y="49"/>
                    </a:lnTo>
                    <a:lnTo>
                      <a:pt x="196" y="49"/>
                    </a:lnTo>
                    <a:close/>
                    <a:moveTo>
                      <a:pt x="22" y="380"/>
                    </a:moveTo>
                    <a:lnTo>
                      <a:pt x="22" y="171"/>
                    </a:lnTo>
                    <a:lnTo>
                      <a:pt x="196" y="171"/>
                    </a:lnTo>
                    <a:lnTo>
                      <a:pt x="196" y="380"/>
                    </a:lnTo>
                    <a:lnTo>
                      <a:pt x="22" y="380"/>
                    </a:lnTo>
                    <a:close/>
                    <a:moveTo>
                      <a:pt x="307" y="109"/>
                    </a:moveTo>
                    <a:lnTo>
                      <a:pt x="277" y="109"/>
                    </a:lnTo>
                    <a:lnTo>
                      <a:pt x="277" y="79"/>
                    </a:lnTo>
                    <a:lnTo>
                      <a:pt x="307" y="79"/>
                    </a:lnTo>
                    <a:lnTo>
                      <a:pt x="307"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693" name="Freeform 129"/>
            <p:cNvSpPr>
              <a:spLocks noEditPoints="1"/>
            </p:cNvSpPr>
            <p:nvPr/>
          </p:nvSpPr>
          <p:spPr bwMode="auto">
            <a:xfrm>
              <a:off x="4188357" y="5674249"/>
              <a:ext cx="316824" cy="273177"/>
            </a:xfrm>
            <a:custGeom>
              <a:avLst/>
              <a:gdLst>
                <a:gd name="T0" fmla="*/ 23 w 144"/>
                <a:gd name="T1" fmla="*/ 95 h 124"/>
                <a:gd name="T2" fmla="*/ 40 w 144"/>
                <a:gd name="T3" fmla="*/ 95 h 124"/>
                <a:gd name="T4" fmla="*/ 35 w 144"/>
                <a:gd name="T5" fmla="*/ 114 h 124"/>
                <a:gd name="T6" fmla="*/ 15 w 144"/>
                <a:gd name="T7" fmla="*/ 114 h 124"/>
                <a:gd name="T8" fmla="*/ 23 w 144"/>
                <a:gd name="T9" fmla="*/ 95 h 124"/>
                <a:gd name="T10" fmla="*/ 40 w 144"/>
                <a:gd name="T11" fmla="*/ 57 h 124"/>
                <a:gd name="T12" fmla="*/ 68 w 144"/>
                <a:gd name="T13" fmla="*/ 57 h 124"/>
                <a:gd name="T14" fmla="*/ 68 w 144"/>
                <a:gd name="T15" fmla="*/ 86 h 124"/>
                <a:gd name="T16" fmla="*/ 27 w 144"/>
                <a:gd name="T17" fmla="*/ 86 h 124"/>
                <a:gd name="T18" fmla="*/ 40 w 144"/>
                <a:gd name="T19" fmla="*/ 57 h 124"/>
                <a:gd name="T20" fmla="*/ 86 w 144"/>
                <a:gd name="T21" fmla="*/ 57 h 124"/>
                <a:gd name="T22" fmla="*/ 93 w 144"/>
                <a:gd name="T23" fmla="*/ 86 h 124"/>
                <a:gd name="T24" fmla="*/ 77 w 144"/>
                <a:gd name="T25" fmla="*/ 86 h 124"/>
                <a:gd name="T26" fmla="*/ 77 w 144"/>
                <a:gd name="T27" fmla="*/ 57 h 124"/>
                <a:gd name="T28" fmla="*/ 86 w 144"/>
                <a:gd name="T29" fmla="*/ 57 h 124"/>
                <a:gd name="T30" fmla="*/ 108 w 144"/>
                <a:gd name="T31" fmla="*/ 67 h 124"/>
                <a:gd name="T32" fmla="*/ 98 w 144"/>
                <a:gd name="T33" fmla="*/ 67 h 124"/>
                <a:gd name="T34" fmla="*/ 95 w 144"/>
                <a:gd name="T35" fmla="*/ 57 h 124"/>
                <a:gd name="T36" fmla="*/ 105 w 144"/>
                <a:gd name="T37" fmla="*/ 57 h 124"/>
                <a:gd name="T38" fmla="*/ 108 w 144"/>
                <a:gd name="T39" fmla="*/ 67 h 124"/>
                <a:gd name="T40" fmla="*/ 100 w 144"/>
                <a:gd name="T41" fmla="*/ 76 h 124"/>
                <a:gd name="T42" fmla="*/ 113 w 144"/>
                <a:gd name="T43" fmla="*/ 76 h 124"/>
                <a:gd name="T44" fmla="*/ 117 w 144"/>
                <a:gd name="T45" fmla="*/ 86 h 124"/>
                <a:gd name="T46" fmla="*/ 102 w 144"/>
                <a:gd name="T47" fmla="*/ 86 h 124"/>
                <a:gd name="T48" fmla="*/ 100 w 144"/>
                <a:gd name="T49" fmla="*/ 76 h 124"/>
                <a:gd name="T50" fmla="*/ 105 w 144"/>
                <a:gd name="T51" fmla="*/ 95 h 124"/>
                <a:gd name="T52" fmla="*/ 122 w 144"/>
                <a:gd name="T53" fmla="*/ 95 h 124"/>
                <a:gd name="T54" fmla="*/ 130 w 144"/>
                <a:gd name="T55" fmla="*/ 114 h 124"/>
                <a:gd name="T56" fmla="*/ 110 w 144"/>
                <a:gd name="T57" fmla="*/ 114 h 124"/>
                <a:gd name="T58" fmla="*/ 105 w 144"/>
                <a:gd name="T59" fmla="*/ 95 h 124"/>
                <a:gd name="T60" fmla="*/ 95 w 144"/>
                <a:gd name="T61" fmla="*/ 95 h 124"/>
                <a:gd name="T62" fmla="*/ 100 w 144"/>
                <a:gd name="T63" fmla="*/ 114 h 124"/>
                <a:gd name="T64" fmla="*/ 45 w 144"/>
                <a:gd name="T65" fmla="*/ 114 h 124"/>
                <a:gd name="T66" fmla="*/ 50 w 144"/>
                <a:gd name="T67" fmla="*/ 95 h 124"/>
                <a:gd name="T68" fmla="*/ 95 w 144"/>
                <a:gd name="T69" fmla="*/ 95 h 124"/>
                <a:gd name="T70" fmla="*/ 63 w 144"/>
                <a:gd name="T71" fmla="*/ 19 h 124"/>
                <a:gd name="T72" fmla="*/ 72 w 144"/>
                <a:gd name="T73" fmla="*/ 10 h 124"/>
                <a:gd name="T74" fmla="*/ 82 w 144"/>
                <a:gd name="T75" fmla="*/ 19 h 124"/>
                <a:gd name="T76" fmla="*/ 72 w 144"/>
                <a:gd name="T77" fmla="*/ 29 h 124"/>
                <a:gd name="T78" fmla="*/ 63 w 144"/>
                <a:gd name="T79" fmla="*/ 19 h 124"/>
                <a:gd name="T80" fmla="*/ 111 w 144"/>
                <a:gd name="T81" fmla="*/ 48 h 124"/>
                <a:gd name="T82" fmla="*/ 77 w 144"/>
                <a:gd name="T83" fmla="*/ 48 h 124"/>
                <a:gd name="T84" fmla="*/ 77 w 144"/>
                <a:gd name="T85" fmla="*/ 38 h 124"/>
                <a:gd name="T86" fmla="*/ 92 w 144"/>
                <a:gd name="T87" fmla="*/ 19 h 124"/>
                <a:gd name="T88" fmla="*/ 72 w 144"/>
                <a:gd name="T89" fmla="*/ 0 h 124"/>
                <a:gd name="T90" fmla="*/ 53 w 144"/>
                <a:gd name="T91" fmla="*/ 19 h 124"/>
                <a:gd name="T92" fmla="*/ 68 w 144"/>
                <a:gd name="T93" fmla="*/ 38 h 124"/>
                <a:gd name="T94" fmla="*/ 68 w 144"/>
                <a:gd name="T95" fmla="*/ 48 h 124"/>
                <a:gd name="T96" fmla="*/ 34 w 144"/>
                <a:gd name="T97" fmla="*/ 48 h 124"/>
                <a:gd name="T98" fmla="*/ 0 w 144"/>
                <a:gd name="T99" fmla="*/ 124 h 124"/>
                <a:gd name="T100" fmla="*/ 144 w 144"/>
                <a:gd name="T101" fmla="*/ 124 h 124"/>
                <a:gd name="T102" fmla="*/ 111 w 144"/>
                <a:gd name="T103" fmla="*/ 4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4" h="124">
                  <a:moveTo>
                    <a:pt x="23" y="95"/>
                  </a:moveTo>
                  <a:cubicBezTo>
                    <a:pt x="40" y="95"/>
                    <a:pt x="40" y="95"/>
                    <a:pt x="40" y="95"/>
                  </a:cubicBezTo>
                  <a:cubicBezTo>
                    <a:pt x="35" y="114"/>
                    <a:pt x="35" y="114"/>
                    <a:pt x="35" y="114"/>
                  </a:cubicBezTo>
                  <a:cubicBezTo>
                    <a:pt x="15" y="114"/>
                    <a:pt x="15" y="114"/>
                    <a:pt x="15" y="114"/>
                  </a:cubicBezTo>
                  <a:lnTo>
                    <a:pt x="23" y="95"/>
                  </a:lnTo>
                  <a:close/>
                  <a:moveTo>
                    <a:pt x="40" y="57"/>
                  </a:moveTo>
                  <a:cubicBezTo>
                    <a:pt x="68" y="57"/>
                    <a:pt x="68" y="57"/>
                    <a:pt x="68" y="57"/>
                  </a:cubicBezTo>
                  <a:cubicBezTo>
                    <a:pt x="68" y="86"/>
                    <a:pt x="68" y="86"/>
                    <a:pt x="68" y="86"/>
                  </a:cubicBezTo>
                  <a:cubicBezTo>
                    <a:pt x="27" y="86"/>
                    <a:pt x="27" y="86"/>
                    <a:pt x="27" y="86"/>
                  </a:cubicBezTo>
                  <a:lnTo>
                    <a:pt x="40" y="57"/>
                  </a:lnTo>
                  <a:close/>
                  <a:moveTo>
                    <a:pt x="86" y="57"/>
                  </a:moveTo>
                  <a:cubicBezTo>
                    <a:pt x="93" y="86"/>
                    <a:pt x="93" y="86"/>
                    <a:pt x="93" y="86"/>
                  </a:cubicBezTo>
                  <a:cubicBezTo>
                    <a:pt x="77" y="86"/>
                    <a:pt x="77" y="86"/>
                    <a:pt x="77" y="86"/>
                  </a:cubicBezTo>
                  <a:cubicBezTo>
                    <a:pt x="77" y="57"/>
                    <a:pt x="77" y="57"/>
                    <a:pt x="77" y="57"/>
                  </a:cubicBezTo>
                  <a:lnTo>
                    <a:pt x="86" y="57"/>
                  </a:lnTo>
                  <a:close/>
                  <a:moveTo>
                    <a:pt x="108" y="67"/>
                  </a:moveTo>
                  <a:cubicBezTo>
                    <a:pt x="98" y="67"/>
                    <a:pt x="98" y="67"/>
                    <a:pt x="98" y="67"/>
                  </a:cubicBezTo>
                  <a:cubicBezTo>
                    <a:pt x="95" y="57"/>
                    <a:pt x="95" y="57"/>
                    <a:pt x="95" y="57"/>
                  </a:cubicBezTo>
                  <a:cubicBezTo>
                    <a:pt x="105" y="57"/>
                    <a:pt x="105" y="57"/>
                    <a:pt x="105" y="57"/>
                  </a:cubicBezTo>
                  <a:lnTo>
                    <a:pt x="108" y="67"/>
                  </a:lnTo>
                  <a:close/>
                  <a:moveTo>
                    <a:pt x="100" y="76"/>
                  </a:moveTo>
                  <a:cubicBezTo>
                    <a:pt x="113" y="76"/>
                    <a:pt x="113" y="76"/>
                    <a:pt x="113" y="76"/>
                  </a:cubicBezTo>
                  <a:cubicBezTo>
                    <a:pt x="117" y="86"/>
                    <a:pt x="117" y="86"/>
                    <a:pt x="117" y="86"/>
                  </a:cubicBezTo>
                  <a:cubicBezTo>
                    <a:pt x="102" y="86"/>
                    <a:pt x="102" y="86"/>
                    <a:pt x="102" y="86"/>
                  </a:cubicBezTo>
                  <a:lnTo>
                    <a:pt x="100" y="76"/>
                  </a:lnTo>
                  <a:close/>
                  <a:moveTo>
                    <a:pt x="105" y="95"/>
                  </a:moveTo>
                  <a:cubicBezTo>
                    <a:pt x="122" y="95"/>
                    <a:pt x="122" y="95"/>
                    <a:pt x="122" y="95"/>
                  </a:cubicBezTo>
                  <a:cubicBezTo>
                    <a:pt x="130" y="114"/>
                    <a:pt x="130" y="114"/>
                    <a:pt x="130" y="114"/>
                  </a:cubicBezTo>
                  <a:cubicBezTo>
                    <a:pt x="110" y="114"/>
                    <a:pt x="110" y="114"/>
                    <a:pt x="110" y="114"/>
                  </a:cubicBezTo>
                  <a:lnTo>
                    <a:pt x="105" y="95"/>
                  </a:lnTo>
                  <a:close/>
                  <a:moveTo>
                    <a:pt x="95" y="95"/>
                  </a:moveTo>
                  <a:cubicBezTo>
                    <a:pt x="100" y="114"/>
                    <a:pt x="100" y="114"/>
                    <a:pt x="100" y="114"/>
                  </a:cubicBezTo>
                  <a:cubicBezTo>
                    <a:pt x="45" y="114"/>
                    <a:pt x="45" y="114"/>
                    <a:pt x="45" y="114"/>
                  </a:cubicBezTo>
                  <a:cubicBezTo>
                    <a:pt x="50" y="95"/>
                    <a:pt x="50" y="95"/>
                    <a:pt x="50" y="95"/>
                  </a:cubicBezTo>
                  <a:lnTo>
                    <a:pt x="95" y="95"/>
                  </a:lnTo>
                  <a:close/>
                  <a:moveTo>
                    <a:pt x="63" y="19"/>
                  </a:moveTo>
                  <a:cubicBezTo>
                    <a:pt x="63" y="14"/>
                    <a:pt x="66" y="10"/>
                    <a:pt x="72" y="10"/>
                  </a:cubicBezTo>
                  <a:cubicBezTo>
                    <a:pt x="77" y="10"/>
                    <a:pt x="82" y="14"/>
                    <a:pt x="82" y="19"/>
                  </a:cubicBezTo>
                  <a:cubicBezTo>
                    <a:pt x="82" y="25"/>
                    <a:pt x="77" y="29"/>
                    <a:pt x="72" y="29"/>
                  </a:cubicBezTo>
                  <a:cubicBezTo>
                    <a:pt x="66" y="29"/>
                    <a:pt x="63" y="25"/>
                    <a:pt x="63" y="19"/>
                  </a:cubicBezTo>
                  <a:close/>
                  <a:moveTo>
                    <a:pt x="111" y="48"/>
                  </a:moveTo>
                  <a:cubicBezTo>
                    <a:pt x="77" y="48"/>
                    <a:pt x="77" y="48"/>
                    <a:pt x="77" y="48"/>
                  </a:cubicBezTo>
                  <a:cubicBezTo>
                    <a:pt x="77" y="38"/>
                    <a:pt x="77" y="38"/>
                    <a:pt x="77" y="38"/>
                  </a:cubicBezTo>
                  <a:cubicBezTo>
                    <a:pt x="86" y="36"/>
                    <a:pt x="92" y="29"/>
                    <a:pt x="92" y="19"/>
                  </a:cubicBezTo>
                  <a:cubicBezTo>
                    <a:pt x="92" y="10"/>
                    <a:pt x="83" y="0"/>
                    <a:pt x="72" y="0"/>
                  </a:cubicBezTo>
                  <a:cubicBezTo>
                    <a:pt x="62" y="0"/>
                    <a:pt x="53" y="10"/>
                    <a:pt x="53" y="19"/>
                  </a:cubicBezTo>
                  <a:cubicBezTo>
                    <a:pt x="53" y="29"/>
                    <a:pt x="59" y="36"/>
                    <a:pt x="68" y="38"/>
                  </a:cubicBezTo>
                  <a:cubicBezTo>
                    <a:pt x="68" y="48"/>
                    <a:pt x="68" y="48"/>
                    <a:pt x="68" y="48"/>
                  </a:cubicBezTo>
                  <a:cubicBezTo>
                    <a:pt x="34" y="48"/>
                    <a:pt x="34" y="48"/>
                    <a:pt x="34" y="48"/>
                  </a:cubicBezTo>
                  <a:cubicBezTo>
                    <a:pt x="0" y="124"/>
                    <a:pt x="0" y="124"/>
                    <a:pt x="0" y="124"/>
                  </a:cubicBezTo>
                  <a:cubicBezTo>
                    <a:pt x="144" y="124"/>
                    <a:pt x="144" y="124"/>
                    <a:pt x="144" y="124"/>
                  </a:cubicBezTo>
                  <a:lnTo>
                    <a:pt x="111" y="48"/>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697" name="Freeform 133"/>
            <p:cNvSpPr>
              <a:spLocks noEditPoints="1"/>
            </p:cNvSpPr>
            <p:nvPr/>
          </p:nvSpPr>
          <p:spPr bwMode="auto">
            <a:xfrm>
              <a:off x="3010937" y="4109143"/>
              <a:ext cx="319284" cy="319284"/>
            </a:xfrm>
            <a:custGeom>
              <a:avLst/>
              <a:gdLst>
                <a:gd name="T0" fmla="*/ 94 w 152"/>
                <a:gd name="T1" fmla="*/ 140 h 152"/>
                <a:gd name="T2" fmla="*/ 107 w 152"/>
                <a:gd name="T3" fmla="*/ 105 h 152"/>
                <a:gd name="T4" fmla="*/ 137 w 152"/>
                <a:gd name="T5" fmla="*/ 105 h 152"/>
                <a:gd name="T6" fmla="*/ 94 w 152"/>
                <a:gd name="T7" fmla="*/ 140 h 152"/>
                <a:gd name="T8" fmla="*/ 17 w 152"/>
                <a:gd name="T9" fmla="*/ 105 h 152"/>
                <a:gd name="T10" fmla="*/ 47 w 152"/>
                <a:gd name="T11" fmla="*/ 105 h 152"/>
                <a:gd name="T12" fmla="*/ 59 w 152"/>
                <a:gd name="T13" fmla="*/ 140 h 152"/>
                <a:gd name="T14" fmla="*/ 17 w 152"/>
                <a:gd name="T15" fmla="*/ 105 h 152"/>
                <a:gd name="T16" fmla="*/ 59 w 152"/>
                <a:gd name="T17" fmla="*/ 13 h 152"/>
                <a:gd name="T18" fmla="*/ 47 w 152"/>
                <a:gd name="T19" fmla="*/ 48 h 152"/>
                <a:gd name="T20" fmla="*/ 17 w 152"/>
                <a:gd name="T21" fmla="*/ 48 h 152"/>
                <a:gd name="T22" fmla="*/ 59 w 152"/>
                <a:gd name="T23" fmla="*/ 13 h 152"/>
                <a:gd name="T24" fmla="*/ 76 w 152"/>
                <a:gd name="T25" fmla="*/ 10 h 152"/>
                <a:gd name="T26" fmla="*/ 97 w 152"/>
                <a:gd name="T27" fmla="*/ 48 h 152"/>
                <a:gd name="T28" fmla="*/ 56 w 152"/>
                <a:gd name="T29" fmla="*/ 48 h 152"/>
                <a:gd name="T30" fmla="*/ 76 w 152"/>
                <a:gd name="T31" fmla="*/ 10 h 152"/>
                <a:gd name="T32" fmla="*/ 10 w 152"/>
                <a:gd name="T33" fmla="*/ 76 h 152"/>
                <a:gd name="T34" fmla="*/ 13 w 152"/>
                <a:gd name="T35" fmla="*/ 57 h 152"/>
                <a:gd name="T36" fmla="*/ 46 w 152"/>
                <a:gd name="T37" fmla="*/ 57 h 152"/>
                <a:gd name="T38" fmla="*/ 44 w 152"/>
                <a:gd name="T39" fmla="*/ 76 h 152"/>
                <a:gd name="T40" fmla="*/ 46 w 152"/>
                <a:gd name="T41" fmla="*/ 95 h 152"/>
                <a:gd name="T42" fmla="*/ 13 w 152"/>
                <a:gd name="T43" fmla="*/ 95 h 152"/>
                <a:gd name="T44" fmla="*/ 10 w 152"/>
                <a:gd name="T45" fmla="*/ 76 h 152"/>
                <a:gd name="T46" fmla="*/ 55 w 152"/>
                <a:gd name="T47" fmla="*/ 95 h 152"/>
                <a:gd name="T48" fmla="*/ 54 w 152"/>
                <a:gd name="T49" fmla="*/ 76 h 152"/>
                <a:gd name="T50" fmla="*/ 55 w 152"/>
                <a:gd name="T51" fmla="*/ 57 h 152"/>
                <a:gd name="T52" fmla="*/ 99 w 152"/>
                <a:gd name="T53" fmla="*/ 57 h 152"/>
                <a:gd name="T54" fmla="*/ 99 w 152"/>
                <a:gd name="T55" fmla="*/ 76 h 152"/>
                <a:gd name="T56" fmla="*/ 99 w 152"/>
                <a:gd name="T57" fmla="*/ 95 h 152"/>
                <a:gd name="T58" fmla="*/ 55 w 152"/>
                <a:gd name="T59" fmla="*/ 95 h 152"/>
                <a:gd name="T60" fmla="*/ 76 w 152"/>
                <a:gd name="T61" fmla="*/ 143 h 152"/>
                <a:gd name="T62" fmla="*/ 56 w 152"/>
                <a:gd name="T63" fmla="*/ 105 h 152"/>
                <a:gd name="T64" fmla="*/ 97 w 152"/>
                <a:gd name="T65" fmla="*/ 105 h 152"/>
                <a:gd name="T66" fmla="*/ 76 w 152"/>
                <a:gd name="T67" fmla="*/ 143 h 152"/>
                <a:gd name="T68" fmla="*/ 143 w 152"/>
                <a:gd name="T69" fmla="*/ 76 h 152"/>
                <a:gd name="T70" fmla="*/ 141 w 152"/>
                <a:gd name="T71" fmla="*/ 95 h 152"/>
                <a:gd name="T72" fmla="*/ 108 w 152"/>
                <a:gd name="T73" fmla="*/ 95 h 152"/>
                <a:gd name="T74" fmla="*/ 108 w 152"/>
                <a:gd name="T75" fmla="*/ 76 h 152"/>
                <a:gd name="T76" fmla="*/ 108 w 152"/>
                <a:gd name="T77" fmla="*/ 57 h 152"/>
                <a:gd name="T78" fmla="*/ 141 w 152"/>
                <a:gd name="T79" fmla="*/ 57 h 152"/>
                <a:gd name="T80" fmla="*/ 143 w 152"/>
                <a:gd name="T81" fmla="*/ 76 h 152"/>
                <a:gd name="T82" fmla="*/ 137 w 152"/>
                <a:gd name="T83" fmla="*/ 48 h 152"/>
                <a:gd name="T84" fmla="*/ 107 w 152"/>
                <a:gd name="T85" fmla="*/ 48 h 152"/>
                <a:gd name="T86" fmla="*/ 94 w 152"/>
                <a:gd name="T87" fmla="*/ 13 h 152"/>
                <a:gd name="T88" fmla="*/ 137 w 152"/>
                <a:gd name="T89" fmla="*/ 48 h 152"/>
                <a:gd name="T90" fmla="*/ 76 w 152"/>
                <a:gd name="T91" fmla="*/ 0 h 152"/>
                <a:gd name="T92" fmla="*/ 0 w 152"/>
                <a:gd name="T93" fmla="*/ 76 h 152"/>
                <a:gd name="T94" fmla="*/ 76 w 152"/>
                <a:gd name="T95" fmla="*/ 152 h 152"/>
                <a:gd name="T96" fmla="*/ 152 w 152"/>
                <a:gd name="T97" fmla="*/ 76 h 152"/>
                <a:gd name="T98" fmla="*/ 76 w 152"/>
                <a:gd name="T9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52">
                  <a:moveTo>
                    <a:pt x="94" y="140"/>
                  </a:moveTo>
                  <a:cubicBezTo>
                    <a:pt x="100" y="132"/>
                    <a:pt x="105" y="119"/>
                    <a:pt x="107" y="105"/>
                  </a:cubicBezTo>
                  <a:cubicBezTo>
                    <a:pt x="137" y="105"/>
                    <a:pt x="137" y="105"/>
                    <a:pt x="137" y="105"/>
                  </a:cubicBezTo>
                  <a:cubicBezTo>
                    <a:pt x="129" y="122"/>
                    <a:pt x="113" y="135"/>
                    <a:pt x="94" y="140"/>
                  </a:cubicBezTo>
                  <a:moveTo>
                    <a:pt x="17" y="105"/>
                  </a:moveTo>
                  <a:cubicBezTo>
                    <a:pt x="47" y="105"/>
                    <a:pt x="47" y="105"/>
                    <a:pt x="47" y="105"/>
                  </a:cubicBezTo>
                  <a:cubicBezTo>
                    <a:pt x="49" y="119"/>
                    <a:pt x="54" y="132"/>
                    <a:pt x="59" y="140"/>
                  </a:cubicBezTo>
                  <a:cubicBezTo>
                    <a:pt x="41" y="135"/>
                    <a:pt x="25" y="122"/>
                    <a:pt x="17" y="105"/>
                  </a:cubicBezTo>
                  <a:moveTo>
                    <a:pt x="59" y="13"/>
                  </a:moveTo>
                  <a:cubicBezTo>
                    <a:pt x="54" y="21"/>
                    <a:pt x="49" y="34"/>
                    <a:pt x="47" y="48"/>
                  </a:cubicBezTo>
                  <a:cubicBezTo>
                    <a:pt x="17" y="48"/>
                    <a:pt x="17" y="48"/>
                    <a:pt x="17" y="48"/>
                  </a:cubicBezTo>
                  <a:cubicBezTo>
                    <a:pt x="25" y="31"/>
                    <a:pt x="41" y="18"/>
                    <a:pt x="59" y="13"/>
                  </a:cubicBezTo>
                  <a:moveTo>
                    <a:pt x="76" y="10"/>
                  </a:moveTo>
                  <a:cubicBezTo>
                    <a:pt x="85" y="10"/>
                    <a:pt x="93" y="25"/>
                    <a:pt x="97" y="48"/>
                  </a:cubicBezTo>
                  <a:cubicBezTo>
                    <a:pt x="56" y="48"/>
                    <a:pt x="56" y="48"/>
                    <a:pt x="56" y="48"/>
                  </a:cubicBezTo>
                  <a:cubicBezTo>
                    <a:pt x="61" y="25"/>
                    <a:pt x="69" y="10"/>
                    <a:pt x="76" y="10"/>
                  </a:cubicBezTo>
                  <a:moveTo>
                    <a:pt x="10" y="76"/>
                  </a:moveTo>
                  <a:cubicBezTo>
                    <a:pt x="10" y="70"/>
                    <a:pt x="11" y="63"/>
                    <a:pt x="13" y="57"/>
                  </a:cubicBezTo>
                  <a:cubicBezTo>
                    <a:pt x="46" y="57"/>
                    <a:pt x="46" y="57"/>
                    <a:pt x="46" y="57"/>
                  </a:cubicBezTo>
                  <a:cubicBezTo>
                    <a:pt x="46" y="64"/>
                    <a:pt x="44" y="70"/>
                    <a:pt x="44" y="76"/>
                  </a:cubicBezTo>
                  <a:cubicBezTo>
                    <a:pt x="44" y="83"/>
                    <a:pt x="46" y="89"/>
                    <a:pt x="46" y="95"/>
                  </a:cubicBezTo>
                  <a:cubicBezTo>
                    <a:pt x="13" y="95"/>
                    <a:pt x="13" y="95"/>
                    <a:pt x="13" y="95"/>
                  </a:cubicBezTo>
                  <a:cubicBezTo>
                    <a:pt x="11" y="89"/>
                    <a:pt x="10" y="83"/>
                    <a:pt x="10" y="76"/>
                  </a:cubicBezTo>
                  <a:moveTo>
                    <a:pt x="55" y="95"/>
                  </a:moveTo>
                  <a:cubicBezTo>
                    <a:pt x="55" y="89"/>
                    <a:pt x="54" y="83"/>
                    <a:pt x="54" y="76"/>
                  </a:cubicBezTo>
                  <a:cubicBezTo>
                    <a:pt x="54" y="70"/>
                    <a:pt x="55" y="63"/>
                    <a:pt x="55" y="57"/>
                  </a:cubicBezTo>
                  <a:cubicBezTo>
                    <a:pt x="99" y="57"/>
                    <a:pt x="99" y="57"/>
                    <a:pt x="99" y="57"/>
                  </a:cubicBezTo>
                  <a:cubicBezTo>
                    <a:pt x="99" y="63"/>
                    <a:pt x="99" y="70"/>
                    <a:pt x="99" y="76"/>
                  </a:cubicBezTo>
                  <a:cubicBezTo>
                    <a:pt x="99" y="83"/>
                    <a:pt x="99" y="89"/>
                    <a:pt x="99" y="95"/>
                  </a:cubicBezTo>
                  <a:lnTo>
                    <a:pt x="55" y="95"/>
                  </a:lnTo>
                  <a:close/>
                  <a:moveTo>
                    <a:pt x="76" y="143"/>
                  </a:moveTo>
                  <a:cubicBezTo>
                    <a:pt x="69" y="143"/>
                    <a:pt x="61" y="128"/>
                    <a:pt x="56" y="105"/>
                  </a:cubicBezTo>
                  <a:cubicBezTo>
                    <a:pt x="97" y="105"/>
                    <a:pt x="97" y="105"/>
                    <a:pt x="97" y="105"/>
                  </a:cubicBezTo>
                  <a:cubicBezTo>
                    <a:pt x="93" y="128"/>
                    <a:pt x="85" y="143"/>
                    <a:pt x="76" y="143"/>
                  </a:cubicBezTo>
                  <a:moveTo>
                    <a:pt x="143" y="76"/>
                  </a:moveTo>
                  <a:cubicBezTo>
                    <a:pt x="143" y="83"/>
                    <a:pt x="143" y="89"/>
                    <a:pt x="141" y="95"/>
                  </a:cubicBezTo>
                  <a:cubicBezTo>
                    <a:pt x="108" y="95"/>
                    <a:pt x="108" y="95"/>
                    <a:pt x="108" y="95"/>
                  </a:cubicBezTo>
                  <a:cubicBezTo>
                    <a:pt x="108" y="89"/>
                    <a:pt x="108" y="83"/>
                    <a:pt x="108" y="76"/>
                  </a:cubicBezTo>
                  <a:cubicBezTo>
                    <a:pt x="108" y="70"/>
                    <a:pt x="108" y="64"/>
                    <a:pt x="108" y="57"/>
                  </a:cubicBezTo>
                  <a:cubicBezTo>
                    <a:pt x="141" y="57"/>
                    <a:pt x="141" y="57"/>
                    <a:pt x="141" y="57"/>
                  </a:cubicBezTo>
                  <a:cubicBezTo>
                    <a:pt x="143" y="63"/>
                    <a:pt x="143" y="70"/>
                    <a:pt x="143" y="76"/>
                  </a:cubicBezTo>
                  <a:moveTo>
                    <a:pt x="137" y="48"/>
                  </a:moveTo>
                  <a:cubicBezTo>
                    <a:pt x="107" y="48"/>
                    <a:pt x="107" y="48"/>
                    <a:pt x="107" y="48"/>
                  </a:cubicBezTo>
                  <a:cubicBezTo>
                    <a:pt x="105" y="34"/>
                    <a:pt x="100" y="21"/>
                    <a:pt x="94" y="13"/>
                  </a:cubicBezTo>
                  <a:cubicBezTo>
                    <a:pt x="113" y="18"/>
                    <a:pt x="129" y="31"/>
                    <a:pt x="137" y="48"/>
                  </a:cubicBezTo>
                  <a:moveTo>
                    <a:pt x="76" y="0"/>
                  </a:moveTo>
                  <a:cubicBezTo>
                    <a:pt x="35" y="0"/>
                    <a:pt x="0" y="34"/>
                    <a:pt x="0" y="76"/>
                  </a:cubicBezTo>
                  <a:cubicBezTo>
                    <a:pt x="0" y="119"/>
                    <a:pt x="35" y="152"/>
                    <a:pt x="76" y="152"/>
                  </a:cubicBezTo>
                  <a:cubicBezTo>
                    <a:pt x="119" y="152"/>
                    <a:pt x="152" y="119"/>
                    <a:pt x="152" y="76"/>
                  </a:cubicBezTo>
                  <a:cubicBezTo>
                    <a:pt x="152" y="34"/>
                    <a:pt x="119" y="0"/>
                    <a:pt x="76" y="0"/>
                  </a:cubicBezTo>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nvGrpSpPr>
            <p:cNvPr id="703" name="Group 702"/>
            <p:cNvGrpSpPr/>
            <p:nvPr/>
          </p:nvGrpSpPr>
          <p:grpSpPr>
            <a:xfrm>
              <a:off x="5700148" y="5817414"/>
              <a:ext cx="378734" cy="276867"/>
              <a:chOff x="6618288" y="3243263"/>
              <a:chExt cx="690563" cy="504825"/>
            </a:xfrm>
            <a:solidFill>
              <a:schemeClr val="tx2"/>
            </a:solidFill>
          </p:grpSpPr>
          <p:sp>
            <p:nvSpPr>
              <p:cNvPr id="701" name="Freeform 137"/>
              <p:cNvSpPr>
                <a:spLocks/>
              </p:cNvSpPr>
              <p:nvPr/>
            </p:nvSpPr>
            <p:spPr bwMode="auto">
              <a:xfrm>
                <a:off x="6932613" y="3473450"/>
                <a:ext cx="134939" cy="165101"/>
              </a:xfrm>
              <a:custGeom>
                <a:avLst/>
                <a:gdLst>
                  <a:gd name="T0" fmla="*/ 0 w 85"/>
                  <a:gd name="T1" fmla="*/ 47 h 104"/>
                  <a:gd name="T2" fmla="*/ 30 w 85"/>
                  <a:gd name="T3" fmla="*/ 47 h 104"/>
                  <a:gd name="T4" fmla="*/ 3 w 85"/>
                  <a:gd name="T5" fmla="*/ 104 h 104"/>
                  <a:gd name="T6" fmla="*/ 74 w 85"/>
                  <a:gd name="T7" fmla="*/ 39 h 104"/>
                  <a:gd name="T8" fmla="*/ 49 w 85"/>
                  <a:gd name="T9" fmla="*/ 39 h 104"/>
                  <a:gd name="T10" fmla="*/ 85 w 85"/>
                  <a:gd name="T11" fmla="*/ 0 h 104"/>
                  <a:gd name="T12" fmla="*/ 30 w 85"/>
                  <a:gd name="T13" fmla="*/ 0 h 104"/>
                  <a:gd name="T14" fmla="*/ 0 w 85"/>
                  <a:gd name="T15" fmla="*/ 4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04">
                    <a:moveTo>
                      <a:pt x="0" y="47"/>
                    </a:moveTo>
                    <a:lnTo>
                      <a:pt x="30" y="47"/>
                    </a:lnTo>
                    <a:lnTo>
                      <a:pt x="3" y="104"/>
                    </a:lnTo>
                    <a:lnTo>
                      <a:pt x="74" y="39"/>
                    </a:lnTo>
                    <a:lnTo>
                      <a:pt x="49" y="39"/>
                    </a:lnTo>
                    <a:lnTo>
                      <a:pt x="85" y="0"/>
                    </a:lnTo>
                    <a:lnTo>
                      <a:pt x="30"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sp>
            <p:nvSpPr>
              <p:cNvPr id="702" name="Freeform 138"/>
              <p:cNvSpPr>
                <a:spLocks noEditPoints="1"/>
              </p:cNvSpPr>
              <p:nvPr/>
            </p:nvSpPr>
            <p:spPr bwMode="auto">
              <a:xfrm>
                <a:off x="6618288" y="3243263"/>
                <a:ext cx="690563" cy="504825"/>
              </a:xfrm>
              <a:custGeom>
                <a:avLst/>
                <a:gdLst>
                  <a:gd name="T0" fmla="*/ 432 w 435"/>
                  <a:gd name="T1" fmla="*/ 113 h 318"/>
                  <a:gd name="T2" fmla="*/ 389 w 435"/>
                  <a:gd name="T3" fmla="*/ 107 h 318"/>
                  <a:gd name="T4" fmla="*/ 372 w 435"/>
                  <a:gd name="T5" fmla="*/ 115 h 318"/>
                  <a:gd name="T6" fmla="*/ 370 w 435"/>
                  <a:gd name="T7" fmla="*/ 140 h 318"/>
                  <a:gd name="T8" fmla="*/ 350 w 435"/>
                  <a:gd name="T9" fmla="*/ 96 h 318"/>
                  <a:gd name="T10" fmla="*/ 340 w 435"/>
                  <a:gd name="T11" fmla="*/ 77 h 318"/>
                  <a:gd name="T12" fmla="*/ 264 w 435"/>
                  <a:gd name="T13" fmla="*/ 60 h 318"/>
                  <a:gd name="T14" fmla="*/ 288 w 435"/>
                  <a:gd name="T15" fmla="*/ 55 h 318"/>
                  <a:gd name="T16" fmla="*/ 293 w 435"/>
                  <a:gd name="T17" fmla="*/ 19 h 318"/>
                  <a:gd name="T18" fmla="*/ 288 w 435"/>
                  <a:gd name="T19" fmla="*/ 6 h 318"/>
                  <a:gd name="T20" fmla="*/ 182 w 435"/>
                  <a:gd name="T21" fmla="*/ 0 h 318"/>
                  <a:gd name="T22" fmla="*/ 166 w 435"/>
                  <a:gd name="T23" fmla="*/ 8 h 318"/>
                  <a:gd name="T24" fmla="*/ 163 w 435"/>
                  <a:gd name="T25" fmla="*/ 41 h 318"/>
                  <a:gd name="T26" fmla="*/ 174 w 435"/>
                  <a:gd name="T27" fmla="*/ 58 h 318"/>
                  <a:gd name="T28" fmla="*/ 193 w 435"/>
                  <a:gd name="T29" fmla="*/ 77 h 318"/>
                  <a:gd name="T30" fmla="*/ 163 w 435"/>
                  <a:gd name="T31" fmla="*/ 77 h 318"/>
                  <a:gd name="T32" fmla="*/ 92 w 435"/>
                  <a:gd name="T33" fmla="*/ 121 h 318"/>
                  <a:gd name="T34" fmla="*/ 79 w 435"/>
                  <a:gd name="T35" fmla="*/ 132 h 318"/>
                  <a:gd name="T36" fmla="*/ 60 w 435"/>
                  <a:gd name="T37" fmla="*/ 159 h 318"/>
                  <a:gd name="T38" fmla="*/ 57 w 435"/>
                  <a:gd name="T39" fmla="*/ 137 h 318"/>
                  <a:gd name="T40" fmla="*/ 16 w 435"/>
                  <a:gd name="T41" fmla="*/ 129 h 318"/>
                  <a:gd name="T42" fmla="*/ 3 w 435"/>
                  <a:gd name="T43" fmla="*/ 140 h 318"/>
                  <a:gd name="T44" fmla="*/ 3 w 435"/>
                  <a:gd name="T45" fmla="*/ 255 h 318"/>
                  <a:gd name="T46" fmla="*/ 11 w 435"/>
                  <a:gd name="T47" fmla="*/ 263 h 318"/>
                  <a:gd name="T48" fmla="*/ 52 w 435"/>
                  <a:gd name="T49" fmla="*/ 263 h 318"/>
                  <a:gd name="T50" fmla="*/ 57 w 435"/>
                  <a:gd name="T51" fmla="*/ 255 h 318"/>
                  <a:gd name="T52" fmla="*/ 79 w 435"/>
                  <a:gd name="T53" fmla="*/ 233 h 318"/>
                  <a:gd name="T54" fmla="*/ 79 w 435"/>
                  <a:gd name="T55" fmla="*/ 263 h 318"/>
                  <a:gd name="T56" fmla="*/ 90 w 435"/>
                  <a:gd name="T57" fmla="*/ 271 h 318"/>
                  <a:gd name="T58" fmla="*/ 158 w 435"/>
                  <a:gd name="T59" fmla="*/ 310 h 318"/>
                  <a:gd name="T60" fmla="*/ 166 w 435"/>
                  <a:gd name="T61" fmla="*/ 315 h 318"/>
                  <a:gd name="T62" fmla="*/ 288 w 435"/>
                  <a:gd name="T63" fmla="*/ 315 h 318"/>
                  <a:gd name="T64" fmla="*/ 348 w 435"/>
                  <a:gd name="T65" fmla="*/ 249 h 318"/>
                  <a:gd name="T66" fmla="*/ 370 w 435"/>
                  <a:gd name="T67" fmla="*/ 238 h 318"/>
                  <a:gd name="T68" fmla="*/ 372 w 435"/>
                  <a:gd name="T69" fmla="*/ 263 h 318"/>
                  <a:gd name="T70" fmla="*/ 418 w 435"/>
                  <a:gd name="T71" fmla="*/ 271 h 318"/>
                  <a:gd name="T72" fmla="*/ 435 w 435"/>
                  <a:gd name="T73" fmla="*/ 260 h 318"/>
                  <a:gd name="T74" fmla="*/ 435 w 435"/>
                  <a:gd name="T75" fmla="*/ 118 h 318"/>
                  <a:gd name="T76" fmla="*/ 185 w 435"/>
                  <a:gd name="T77" fmla="*/ 22 h 318"/>
                  <a:gd name="T78" fmla="*/ 272 w 435"/>
                  <a:gd name="T79" fmla="*/ 39 h 318"/>
                  <a:gd name="T80" fmla="*/ 242 w 435"/>
                  <a:gd name="T81" fmla="*/ 77 h 318"/>
                  <a:gd name="T82" fmla="*/ 215 w 435"/>
                  <a:gd name="T83" fmla="*/ 39 h 318"/>
                  <a:gd name="T84" fmla="*/ 413 w 435"/>
                  <a:gd name="T85" fmla="*/ 249 h 318"/>
                  <a:gd name="T86" fmla="*/ 391 w 435"/>
                  <a:gd name="T87" fmla="*/ 217 h 318"/>
                  <a:gd name="T88" fmla="*/ 329 w 435"/>
                  <a:gd name="T89" fmla="*/ 241 h 318"/>
                  <a:gd name="T90" fmla="*/ 174 w 435"/>
                  <a:gd name="T91" fmla="*/ 296 h 318"/>
                  <a:gd name="T92" fmla="*/ 100 w 435"/>
                  <a:gd name="T93" fmla="*/ 252 h 318"/>
                  <a:gd name="T94" fmla="*/ 38 w 435"/>
                  <a:gd name="T95" fmla="*/ 211 h 318"/>
                  <a:gd name="T96" fmla="*/ 22 w 435"/>
                  <a:gd name="T97" fmla="*/ 244 h 318"/>
                  <a:gd name="T98" fmla="*/ 38 w 435"/>
                  <a:gd name="T99" fmla="*/ 151 h 318"/>
                  <a:gd name="T100" fmla="*/ 100 w 435"/>
                  <a:gd name="T101" fmla="*/ 181 h 318"/>
                  <a:gd name="T102" fmla="*/ 139 w 435"/>
                  <a:gd name="T103" fmla="*/ 143 h 318"/>
                  <a:gd name="T104" fmla="*/ 193 w 435"/>
                  <a:gd name="T105" fmla="*/ 99 h 318"/>
                  <a:gd name="T106" fmla="*/ 329 w 435"/>
                  <a:gd name="T107" fmla="*/ 99 h 318"/>
                  <a:gd name="T108" fmla="*/ 391 w 435"/>
                  <a:gd name="T109" fmla="*/ 162 h 318"/>
                  <a:gd name="T110" fmla="*/ 413 w 435"/>
                  <a:gd name="T111" fmla="*/ 12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5" h="318">
                    <a:moveTo>
                      <a:pt x="435" y="118"/>
                    </a:moveTo>
                    <a:lnTo>
                      <a:pt x="432" y="113"/>
                    </a:lnTo>
                    <a:lnTo>
                      <a:pt x="424" y="107"/>
                    </a:lnTo>
                    <a:lnTo>
                      <a:pt x="389" y="107"/>
                    </a:lnTo>
                    <a:lnTo>
                      <a:pt x="378" y="110"/>
                    </a:lnTo>
                    <a:lnTo>
                      <a:pt x="372" y="115"/>
                    </a:lnTo>
                    <a:lnTo>
                      <a:pt x="370" y="118"/>
                    </a:lnTo>
                    <a:lnTo>
                      <a:pt x="370" y="140"/>
                    </a:lnTo>
                    <a:lnTo>
                      <a:pt x="350" y="140"/>
                    </a:lnTo>
                    <a:lnTo>
                      <a:pt x="350" y="96"/>
                    </a:lnTo>
                    <a:lnTo>
                      <a:pt x="348" y="85"/>
                    </a:lnTo>
                    <a:lnTo>
                      <a:pt x="340" y="77"/>
                    </a:lnTo>
                    <a:lnTo>
                      <a:pt x="264" y="77"/>
                    </a:lnTo>
                    <a:lnTo>
                      <a:pt x="264" y="60"/>
                    </a:lnTo>
                    <a:lnTo>
                      <a:pt x="280" y="60"/>
                    </a:lnTo>
                    <a:lnTo>
                      <a:pt x="288" y="55"/>
                    </a:lnTo>
                    <a:lnTo>
                      <a:pt x="293" y="47"/>
                    </a:lnTo>
                    <a:lnTo>
                      <a:pt x="293" y="19"/>
                    </a:lnTo>
                    <a:lnTo>
                      <a:pt x="293" y="11"/>
                    </a:lnTo>
                    <a:lnTo>
                      <a:pt x="288" y="6"/>
                    </a:lnTo>
                    <a:lnTo>
                      <a:pt x="283" y="0"/>
                    </a:lnTo>
                    <a:lnTo>
                      <a:pt x="182" y="0"/>
                    </a:lnTo>
                    <a:lnTo>
                      <a:pt x="174" y="0"/>
                    </a:lnTo>
                    <a:lnTo>
                      <a:pt x="166" y="8"/>
                    </a:lnTo>
                    <a:lnTo>
                      <a:pt x="166" y="11"/>
                    </a:lnTo>
                    <a:lnTo>
                      <a:pt x="163" y="41"/>
                    </a:lnTo>
                    <a:lnTo>
                      <a:pt x="166" y="52"/>
                    </a:lnTo>
                    <a:lnTo>
                      <a:pt x="174" y="58"/>
                    </a:lnTo>
                    <a:lnTo>
                      <a:pt x="193" y="60"/>
                    </a:lnTo>
                    <a:lnTo>
                      <a:pt x="193" y="77"/>
                    </a:lnTo>
                    <a:lnTo>
                      <a:pt x="171" y="77"/>
                    </a:lnTo>
                    <a:lnTo>
                      <a:pt x="163" y="77"/>
                    </a:lnTo>
                    <a:lnTo>
                      <a:pt x="128" y="121"/>
                    </a:lnTo>
                    <a:lnTo>
                      <a:pt x="92" y="121"/>
                    </a:lnTo>
                    <a:lnTo>
                      <a:pt x="87" y="123"/>
                    </a:lnTo>
                    <a:lnTo>
                      <a:pt x="79" y="132"/>
                    </a:lnTo>
                    <a:lnTo>
                      <a:pt x="79" y="159"/>
                    </a:lnTo>
                    <a:lnTo>
                      <a:pt x="60" y="159"/>
                    </a:lnTo>
                    <a:lnTo>
                      <a:pt x="60" y="145"/>
                    </a:lnTo>
                    <a:lnTo>
                      <a:pt x="57" y="137"/>
                    </a:lnTo>
                    <a:lnTo>
                      <a:pt x="49" y="129"/>
                    </a:lnTo>
                    <a:lnTo>
                      <a:pt x="16" y="129"/>
                    </a:lnTo>
                    <a:lnTo>
                      <a:pt x="8" y="132"/>
                    </a:lnTo>
                    <a:lnTo>
                      <a:pt x="3" y="140"/>
                    </a:lnTo>
                    <a:lnTo>
                      <a:pt x="0" y="247"/>
                    </a:lnTo>
                    <a:lnTo>
                      <a:pt x="3" y="255"/>
                    </a:lnTo>
                    <a:lnTo>
                      <a:pt x="8" y="263"/>
                    </a:lnTo>
                    <a:lnTo>
                      <a:pt x="11" y="263"/>
                    </a:lnTo>
                    <a:lnTo>
                      <a:pt x="43" y="266"/>
                    </a:lnTo>
                    <a:lnTo>
                      <a:pt x="52" y="263"/>
                    </a:lnTo>
                    <a:lnTo>
                      <a:pt x="52" y="260"/>
                    </a:lnTo>
                    <a:lnTo>
                      <a:pt x="57" y="255"/>
                    </a:lnTo>
                    <a:lnTo>
                      <a:pt x="60" y="233"/>
                    </a:lnTo>
                    <a:lnTo>
                      <a:pt x="79" y="233"/>
                    </a:lnTo>
                    <a:lnTo>
                      <a:pt x="79" y="255"/>
                    </a:lnTo>
                    <a:lnTo>
                      <a:pt x="79" y="263"/>
                    </a:lnTo>
                    <a:lnTo>
                      <a:pt x="84" y="271"/>
                    </a:lnTo>
                    <a:lnTo>
                      <a:pt x="90" y="271"/>
                    </a:lnTo>
                    <a:lnTo>
                      <a:pt x="128" y="274"/>
                    </a:lnTo>
                    <a:lnTo>
                      <a:pt x="158" y="310"/>
                    </a:lnTo>
                    <a:lnTo>
                      <a:pt x="160" y="312"/>
                    </a:lnTo>
                    <a:lnTo>
                      <a:pt x="166" y="315"/>
                    </a:lnTo>
                    <a:lnTo>
                      <a:pt x="283" y="318"/>
                    </a:lnTo>
                    <a:lnTo>
                      <a:pt x="288" y="315"/>
                    </a:lnTo>
                    <a:lnTo>
                      <a:pt x="345" y="255"/>
                    </a:lnTo>
                    <a:lnTo>
                      <a:pt x="348" y="249"/>
                    </a:lnTo>
                    <a:lnTo>
                      <a:pt x="350" y="238"/>
                    </a:lnTo>
                    <a:lnTo>
                      <a:pt x="370" y="238"/>
                    </a:lnTo>
                    <a:lnTo>
                      <a:pt x="370" y="252"/>
                    </a:lnTo>
                    <a:lnTo>
                      <a:pt x="372" y="263"/>
                    </a:lnTo>
                    <a:lnTo>
                      <a:pt x="380" y="269"/>
                    </a:lnTo>
                    <a:lnTo>
                      <a:pt x="418" y="271"/>
                    </a:lnTo>
                    <a:lnTo>
                      <a:pt x="429" y="266"/>
                    </a:lnTo>
                    <a:lnTo>
                      <a:pt x="435" y="260"/>
                    </a:lnTo>
                    <a:lnTo>
                      <a:pt x="435" y="126"/>
                    </a:lnTo>
                    <a:lnTo>
                      <a:pt x="435" y="118"/>
                    </a:lnTo>
                    <a:close/>
                    <a:moveTo>
                      <a:pt x="185" y="39"/>
                    </a:moveTo>
                    <a:lnTo>
                      <a:pt x="185" y="22"/>
                    </a:lnTo>
                    <a:lnTo>
                      <a:pt x="272" y="22"/>
                    </a:lnTo>
                    <a:lnTo>
                      <a:pt x="272" y="39"/>
                    </a:lnTo>
                    <a:lnTo>
                      <a:pt x="242" y="39"/>
                    </a:lnTo>
                    <a:lnTo>
                      <a:pt x="242" y="77"/>
                    </a:lnTo>
                    <a:lnTo>
                      <a:pt x="215" y="77"/>
                    </a:lnTo>
                    <a:lnTo>
                      <a:pt x="215" y="39"/>
                    </a:lnTo>
                    <a:lnTo>
                      <a:pt x="185" y="39"/>
                    </a:lnTo>
                    <a:close/>
                    <a:moveTo>
                      <a:pt x="413" y="249"/>
                    </a:moveTo>
                    <a:lnTo>
                      <a:pt x="391" y="249"/>
                    </a:lnTo>
                    <a:lnTo>
                      <a:pt x="391" y="217"/>
                    </a:lnTo>
                    <a:lnTo>
                      <a:pt x="329" y="217"/>
                    </a:lnTo>
                    <a:lnTo>
                      <a:pt x="329" y="241"/>
                    </a:lnTo>
                    <a:lnTo>
                      <a:pt x="280" y="296"/>
                    </a:lnTo>
                    <a:lnTo>
                      <a:pt x="174" y="296"/>
                    </a:lnTo>
                    <a:lnTo>
                      <a:pt x="139" y="252"/>
                    </a:lnTo>
                    <a:lnTo>
                      <a:pt x="100" y="252"/>
                    </a:lnTo>
                    <a:lnTo>
                      <a:pt x="100" y="211"/>
                    </a:lnTo>
                    <a:lnTo>
                      <a:pt x="38" y="211"/>
                    </a:lnTo>
                    <a:lnTo>
                      <a:pt x="38" y="244"/>
                    </a:lnTo>
                    <a:lnTo>
                      <a:pt x="22" y="244"/>
                    </a:lnTo>
                    <a:lnTo>
                      <a:pt x="22" y="151"/>
                    </a:lnTo>
                    <a:lnTo>
                      <a:pt x="38" y="151"/>
                    </a:lnTo>
                    <a:lnTo>
                      <a:pt x="38" y="181"/>
                    </a:lnTo>
                    <a:lnTo>
                      <a:pt x="100" y="181"/>
                    </a:lnTo>
                    <a:lnTo>
                      <a:pt x="100" y="143"/>
                    </a:lnTo>
                    <a:lnTo>
                      <a:pt x="139" y="143"/>
                    </a:lnTo>
                    <a:lnTo>
                      <a:pt x="174" y="99"/>
                    </a:lnTo>
                    <a:lnTo>
                      <a:pt x="193" y="99"/>
                    </a:lnTo>
                    <a:lnTo>
                      <a:pt x="264" y="99"/>
                    </a:lnTo>
                    <a:lnTo>
                      <a:pt x="329" y="99"/>
                    </a:lnTo>
                    <a:lnTo>
                      <a:pt x="329" y="162"/>
                    </a:lnTo>
                    <a:lnTo>
                      <a:pt x="391" y="162"/>
                    </a:lnTo>
                    <a:lnTo>
                      <a:pt x="391" y="129"/>
                    </a:lnTo>
                    <a:lnTo>
                      <a:pt x="413" y="129"/>
                    </a:lnTo>
                    <a:lnTo>
                      <a:pt x="4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grpSp>
        <p:sp>
          <p:nvSpPr>
            <p:cNvPr id="3171" name="Freeform 142"/>
            <p:cNvSpPr>
              <a:spLocks noEditPoints="1"/>
            </p:cNvSpPr>
            <p:nvPr/>
          </p:nvSpPr>
          <p:spPr bwMode="auto">
            <a:xfrm>
              <a:off x="3809223" y="4932954"/>
              <a:ext cx="397761" cy="257322"/>
            </a:xfrm>
            <a:custGeom>
              <a:avLst/>
              <a:gdLst>
                <a:gd name="T0" fmla="*/ 124 w 162"/>
                <a:gd name="T1" fmla="*/ 21 h 104"/>
                <a:gd name="T2" fmla="*/ 124 w 162"/>
                <a:gd name="T3" fmla="*/ 10 h 104"/>
                <a:gd name="T4" fmla="*/ 102 w 162"/>
                <a:gd name="T5" fmla="*/ 10 h 104"/>
                <a:gd name="T6" fmla="*/ 102 w 162"/>
                <a:gd name="T7" fmla="*/ 0 h 104"/>
                <a:gd name="T8" fmla="*/ 26 w 162"/>
                <a:gd name="T9" fmla="*/ 0 h 104"/>
                <a:gd name="T10" fmla="*/ 2 w 162"/>
                <a:gd name="T11" fmla="*/ 23 h 104"/>
                <a:gd name="T12" fmla="*/ 25 w 162"/>
                <a:gd name="T13" fmla="*/ 47 h 104"/>
                <a:gd name="T14" fmla="*/ 15 w 162"/>
                <a:gd name="T15" fmla="*/ 79 h 104"/>
                <a:gd name="T16" fmla="*/ 0 w 162"/>
                <a:gd name="T17" fmla="*/ 79 h 104"/>
                <a:gd name="T18" fmla="*/ 0 w 162"/>
                <a:gd name="T19" fmla="*/ 104 h 104"/>
                <a:gd name="T20" fmla="*/ 56 w 162"/>
                <a:gd name="T21" fmla="*/ 104 h 104"/>
                <a:gd name="T22" fmla="*/ 56 w 162"/>
                <a:gd name="T23" fmla="*/ 79 h 104"/>
                <a:gd name="T24" fmla="*/ 50 w 162"/>
                <a:gd name="T25" fmla="*/ 79 h 104"/>
                <a:gd name="T26" fmla="*/ 59 w 162"/>
                <a:gd name="T27" fmla="*/ 47 h 104"/>
                <a:gd name="T28" fmla="*/ 70 w 162"/>
                <a:gd name="T29" fmla="*/ 47 h 104"/>
                <a:gd name="T30" fmla="*/ 70 w 162"/>
                <a:gd name="T31" fmla="*/ 57 h 104"/>
                <a:gd name="T32" fmla="*/ 78 w 162"/>
                <a:gd name="T33" fmla="*/ 57 h 104"/>
                <a:gd name="T34" fmla="*/ 78 w 162"/>
                <a:gd name="T35" fmla="*/ 47 h 104"/>
                <a:gd name="T36" fmla="*/ 102 w 162"/>
                <a:gd name="T37" fmla="*/ 47 h 104"/>
                <a:gd name="T38" fmla="*/ 102 w 162"/>
                <a:gd name="T39" fmla="*/ 40 h 104"/>
                <a:gd name="T40" fmla="*/ 124 w 162"/>
                <a:gd name="T41" fmla="*/ 40 h 104"/>
                <a:gd name="T42" fmla="*/ 124 w 162"/>
                <a:gd name="T43" fmla="*/ 29 h 104"/>
                <a:gd name="T44" fmla="*/ 162 w 162"/>
                <a:gd name="T45" fmla="*/ 29 h 104"/>
                <a:gd name="T46" fmla="*/ 162 w 162"/>
                <a:gd name="T47" fmla="*/ 21 h 104"/>
                <a:gd name="T48" fmla="*/ 124 w 162"/>
                <a:gd name="T49" fmla="*/ 21 h 104"/>
                <a:gd name="T50" fmla="*/ 48 w 162"/>
                <a:gd name="T51" fmla="*/ 96 h 104"/>
                <a:gd name="T52" fmla="*/ 8 w 162"/>
                <a:gd name="T53" fmla="*/ 96 h 104"/>
                <a:gd name="T54" fmla="*/ 8 w 162"/>
                <a:gd name="T55" fmla="*/ 87 h 104"/>
                <a:gd name="T56" fmla="*/ 13 w 162"/>
                <a:gd name="T57" fmla="*/ 87 h 104"/>
                <a:gd name="T58" fmla="*/ 47 w 162"/>
                <a:gd name="T59" fmla="*/ 87 h 104"/>
                <a:gd name="T60" fmla="*/ 48 w 162"/>
                <a:gd name="T61" fmla="*/ 87 h 104"/>
                <a:gd name="T62" fmla="*/ 48 w 162"/>
                <a:gd name="T63" fmla="*/ 96 h 104"/>
                <a:gd name="T64" fmla="*/ 42 w 162"/>
                <a:gd name="T65" fmla="*/ 79 h 104"/>
                <a:gd name="T66" fmla="*/ 23 w 162"/>
                <a:gd name="T67" fmla="*/ 79 h 104"/>
                <a:gd name="T68" fmla="*/ 33 w 162"/>
                <a:gd name="T69" fmla="*/ 47 h 104"/>
                <a:gd name="T70" fmla="*/ 51 w 162"/>
                <a:gd name="T71" fmla="*/ 47 h 104"/>
                <a:gd name="T72" fmla="*/ 42 w 162"/>
                <a:gd name="T73" fmla="*/ 79 h 104"/>
                <a:gd name="T74" fmla="*/ 94 w 162"/>
                <a:gd name="T75" fmla="*/ 10 h 104"/>
                <a:gd name="T76" fmla="*/ 94 w 162"/>
                <a:gd name="T77" fmla="*/ 39 h 104"/>
                <a:gd name="T78" fmla="*/ 62 w 162"/>
                <a:gd name="T79" fmla="*/ 39 h 104"/>
                <a:gd name="T80" fmla="*/ 27 w 162"/>
                <a:gd name="T81" fmla="*/ 39 h 104"/>
                <a:gd name="T82" fmla="*/ 26 w 162"/>
                <a:gd name="T83" fmla="*/ 39 h 104"/>
                <a:gd name="T84" fmla="*/ 10 w 162"/>
                <a:gd name="T85" fmla="*/ 23 h 104"/>
                <a:gd name="T86" fmla="*/ 26 w 162"/>
                <a:gd name="T87" fmla="*/ 8 h 104"/>
                <a:gd name="T88" fmla="*/ 94 w 162"/>
                <a:gd name="T89" fmla="*/ 8 h 104"/>
                <a:gd name="T90" fmla="*/ 94 w 162"/>
                <a:gd name="T91" fmla="*/ 10 h 104"/>
                <a:gd name="T92" fmla="*/ 116 w 162"/>
                <a:gd name="T93" fmla="*/ 32 h 104"/>
                <a:gd name="T94" fmla="*/ 102 w 162"/>
                <a:gd name="T95" fmla="*/ 32 h 104"/>
                <a:gd name="T96" fmla="*/ 102 w 162"/>
                <a:gd name="T97" fmla="*/ 18 h 104"/>
                <a:gd name="T98" fmla="*/ 116 w 162"/>
                <a:gd name="T99" fmla="*/ 18 h 104"/>
                <a:gd name="T100" fmla="*/ 116 w 162"/>
                <a:gd name="T101"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2" h="104">
                  <a:moveTo>
                    <a:pt x="124" y="21"/>
                  </a:moveTo>
                  <a:cubicBezTo>
                    <a:pt x="124" y="10"/>
                    <a:pt x="124" y="10"/>
                    <a:pt x="124" y="10"/>
                  </a:cubicBezTo>
                  <a:cubicBezTo>
                    <a:pt x="102" y="10"/>
                    <a:pt x="102" y="10"/>
                    <a:pt x="102" y="10"/>
                  </a:cubicBezTo>
                  <a:cubicBezTo>
                    <a:pt x="102" y="0"/>
                    <a:pt x="102" y="0"/>
                    <a:pt x="102" y="0"/>
                  </a:cubicBezTo>
                  <a:cubicBezTo>
                    <a:pt x="26" y="0"/>
                    <a:pt x="26" y="0"/>
                    <a:pt x="26" y="0"/>
                  </a:cubicBezTo>
                  <a:cubicBezTo>
                    <a:pt x="13" y="0"/>
                    <a:pt x="2" y="10"/>
                    <a:pt x="2" y="23"/>
                  </a:cubicBezTo>
                  <a:cubicBezTo>
                    <a:pt x="2" y="36"/>
                    <a:pt x="12" y="46"/>
                    <a:pt x="25" y="47"/>
                  </a:cubicBezTo>
                  <a:cubicBezTo>
                    <a:pt x="15" y="79"/>
                    <a:pt x="15" y="79"/>
                    <a:pt x="15" y="79"/>
                  </a:cubicBezTo>
                  <a:cubicBezTo>
                    <a:pt x="0" y="79"/>
                    <a:pt x="0" y="79"/>
                    <a:pt x="0" y="79"/>
                  </a:cubicBezTo>
                  <a:cubicBezTo>
                    <a:pt x="0" y="104"/>
                    <a:pt x="0" y="104"/>
                    <a:pt x="0" y="104"/>
                  </a:cubicBezTo>
                  <a:cubicBezTo>
                    <a:pt x="56" y="104"/>
                    <a:pt x="56" y="104"/>
                    <a:pt x="56" y="104"/>
                  </a:cubicBezTo>
                  <a:cubicBezTo>
                    <a:pt x="56" y="79"/>
                    <a:pt x="56" y="79"/>
                    <a:pt x="56" y="79"/>
                  </a:cubicBezTo>
                  <a:cubicBezTo>
                    <a:pt x="50" y="79"/>
                    <a:pt x="50" y="79"/>
                    <a:pt x="50" y="79"/>
                  </a:cubicBezTo>
                  <a:cubicBezTo>
                    <a:pt x="59" y="47"/>
                    <a:pt x="59" y="47"/>
                    <a:pt x="59" y="47"/>
                  </a:cubicBezTo>
                  <a:cubicBezTo>
                    <a:pt x="70" y="47"/>
                    <a:pt x="70" y="47"/>
                    <a:pt x="70" y="47"/>
                  </a:cubicBezTo>
                  <a:cubicBezTo>
                    <a:pt x="70" y="57"/>
                    <a:pt x="70" y="57"/>
                    <a:pt x="70" y="57"/>
                  </a:cubicBezTo>
                  <a:cubicBezTo>
                    <a:pt x="78" y="57"/>
                    <a:pt x="78" y="57"/>
                    <a:pt x="78" y="57"/>
                  </a:cubicBezTo>
                  <a:cubicBezTo>
                    <a:pt x="78" y="47"/>
                    <a:pt x="78" y="47"/>
                    <a:pt x="78" y="47"/>
                  </a:cubicBezTo>
                  <a:cubicBezTo>
                    <a:pt x="102" y="47"/>
                    <a:pt x="102" y="47"/>
                    <a:pt x="102" y="47"/>
                  </a:cubicBezTo>
                  <a:cubicBezTo>
                    <a:pt x="102" y="40"/>
                    <a:pt x="102" y="40"/>
                    <a:pt x="102" y="40"/>
                  </a:cubicBezTo>
                  <a:cubicBezTo>
                    <a:pt x="124" y="40"/>
                    <a:pt x="124" y="40"/>
                    <a:pt x="124" y="40"/>
                  </a:cubicBezTo>
                  <a:cubicBezTo>
                    <a:pt x="124" y="29"/>
                    <a:pt x="124" y="29"/>
                    <a:pt x="124" y="29"/>
                  </a:cubicBezTo>
                  <a:cubicBezTo>
                    <a:pt x="162" y="29"/>
                    <a:pt x="162" y="29"/>
                    <a:pt x="162" y="29"/>
                  </a:cubicBezTo>
                  <a:cubicBezTo>
                    <a:pt x="162" y="21"/>
                    <a:pt x="162" y="21"/>
                    <a:pt x="162" y="21"/>
                  </a:cubicBezTo>
                  <a:lnTo>
                    <a:pt x="124" y="21"/>
                  </a:lnTo>
                  <a:close/>
                  <a:moveTo>
                    <a:pt x="48" y="96"/>
                  </a:moveTo>
                  <a:cubicBezTo>
                    <a:pt x="8" y="96"/>
                    <a:pt x="8" y="96"/>
                    <a:pt x="8" y="96"/>
                  </a:cubicBezTo>
                  <a:cubicBezTo>
                    <a:pt x="8" y="87"/>
                    <a:pt x="8" y="87"/>
                    <a:pt x="8" y="87"/>
                  </a:cubicBezTo>
                  <a:cubicBezTo>
                    <a:pt x="13" y="87"/>
                    <a:pt x="13" y="87"/>
                    <a:pt x="13" y="87"/>
                  </a:cubicBezTo>
                  <a:cubicBezTo>
                    <a:pt x="47" y="87"/>
                    <a:pt x="47" y="87"/>
                    <a:pt x="47" y="87"/>
                  </a:cubicBezTo>
                  <a:cubicBezTo>
                    <a:pt x="48" y="87"/>
                    <a:pt x="48" y="87"/>
                    <a:pt x="48" y="87"/>
                  </a:cubicBezTo>
                  <a:lnTo>
                    <a:pt x="48" y="96"/>
                  </a:lnTo>
                  <a:close/>
                  <a:moveTo>
                    <a:pt x="42" y="79"/>
                  </a:moveTo>
                  <a:cubicBezTo>
                    <a:pt x="23" y="79"/>
                    <a:pt x="23" y="79"/>
                    <a:pt x="23" y="79"/>
                  </a:cubicBezTo>
                  <a:cubicBezTo>
                    <a:pt x="33" y="47"/>
                    <a:pt x="33" y="47"/>
                    <a:pt x="33" y="47"/>
                  </a:cubicBezTo>
                  <a:cubicBezTo>
                    <a:pt x="51" y="47"/>
                    <a:pt x="51" y="47"/>
                    <a:pt x="51" y="47"/>
                  </a:cubicBezTo>
                  <a:lnTo>
                    <a:pt x="42" y="79"/>
                  </a:lnTo>
                  <a:close/>
                  <a:moveTo>
                    <a:pt x="94" y="10"/>
                  </a:moveTo>
                  <a:cubicBezTo>
                    <a:pt x="94" y="39"/>
                    <a:pt x="94" y="39"/>
                    <a:pt x="94" y="39"/>
                  </a:cubicBezTo>
                  <a:cubicBezTo>
                    <a:pt x="62" y="39"/>
                    <a:pt x="62" y="39"/>
                    <a:pt x="62" y="39"/>
                  </a:cubicBezTo>
                  <a:cubicBezTo>
                    <a:pt x="27" y="39"/>
                    <a:pt x="27" y="39"/>
                    <a:pt x="27" y="39"/>
                  </a:cubicBezTo>
                  <a:cubicBezTo>
                    <a:pt x="26" y="39"/>
                    <a:pt x="26" y="39"/>
                    <a:pt x="26" y="39"/>
                  </a:cubicBezTo>
                  <a:cubicBezTo>
                    <a:pt x="17" y="39"/>
                    <a:pt x="10" y="32"/>
                    <a:pt x="10" y="23"/>
                  </a:cubicBezTo>
                  <a:cubicBezTo>
                    <a:pt x="10" y="15"/>
                    <a:pt x="17" y="8"/>
                    <a:pt x="26" y="8"/>
                  </a:cubicBezTo>
                  <a:cubicBezTo>
                    <a:pt x="94" y="8"/>
                    <a:pt x="94" y="8"/>
                    <a:pt x="94" y="8"/>
                  </a:cubicBezTo>
                  <a:lnTo>
                    <a:pt x="94" y="10"/>
                  </a:lnTo>
                  <a:close/>
                  <a:moveTo>
                    <a:pt x="116" y="32"/>
                  </a:moveTo>
                  <a:cubicBezTo>
                    <a:pt x="102" y="32"/>
                    <a:pt x="102" y="32"/>
                    <a:pt x="102" y="32"/>
                  </a:cubicBezTo>
                  <a:cubicBezTo>
                    <a:pt x="102" y="18"/>
                    <a:pt x="102" y="18"/>
                    <a:pt x="102" y="18"/>
                  </a:cubicBezTo>
                  <a:cubicBezTo>
                    <a:pt x="116" y="18"/>
                    <a:pt x="116" y="18"/>
                    <a:pt x="116" y="18"/>
                  </a:cubicBezTo>
                  <a:lnTo>
                    <a:pt x="116" y="32"/>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0078D7"/>
                </a:solidFill>
                <a:latin typeface="Segoe UI"/>
              </a:endParaRPr>
            </a:p>
          </p:txBody>
        </p:sp>
        <p:cxnSp>
          <p:nvCxnSpPr>
            <p:cNvPr id="3175" name="Straight Connector 3174"/>
            <p:cNvCxnSpPr/>
            <p:nvPr/>
          </p:nvCxnSpPr>
          <p:spPr>
            <a:xfrm>
              <a:off x="1323037" y="2520550"/>
              <a:ext cx="91498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2874783" y="2520550"/>
              <a:ext cx="36540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3954920" y="2520550"/>
              <a:ext cx="5631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4989417" y="2520550"/>
              <a:ext cx="5631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4" name="Straight Connector 733"/>
            <p:cNvCxnSpPr>
              <a:endCxn id="413" idx="3"/>
            </p:cNvCxnSpPr>
            <p:nvPr/>
          </p:nvCxnSpPr>
          <p:spPr>
            <a:xfrm flipH="1">
              <a:off x="1308972" y="3556053"/>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7" name="Straight Connector 736"/>
            <p:cNvCxnSpPr/>
            <p:nvPr/>
          </p:nvCxnSpPr>
          <p:spPr>
            <a:xfrm flipH="1">
              <a:off x="2100058" y="3556053"/>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8" name="Straight Connector 737"/>
            <p:cNvCxnSpPr/>
            <p:nvPr/>
          </p:nvCxnSpPr>
          <p:spPr>
            <a:xfrm>
              <a:off x="914042" y="3036763"/>
              <a:ext cx="0" cy="20670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p:nvPr/>
          </p:nvCxnSpPr>
          <p:spPr>
            <a:xfrm>
              <a:off x="914042" y="3972375"/>
              <a:ext cx="0" cy="20670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914042" y="4877559"/>
              <a:ext cx="0" cy="25234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819100" y="4625219"/>
              <a:ext cx="0" cy="15984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flipH="1">
              <a:off x="1217493" y="4193452"/>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flipH="1">
              <a:off x="1179245" y="5098218"/>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172823" y="4716087"/>
              <a:ext cx="317848" cy="254074"/>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1" name="Straight Connector 750"/>
            <p:cNvCxnSpPr/>
            <p:nvPr/>
          </p:nvCxnSpPr>
          <p:spPr>
            <a:xfrm>
              <a:off x="1886123" y="5987843"/>
              <a:ext cx="102698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3" name="Straight Connector 752"/>
            <p:cNvCxnSpPr/>
            <p:nvPr/>
          </p:nvCxnSpPr>
          <p:spPr>
            <a:xfrm>
              <a:off x="3536755" y="5987843"/>
              <a:ext cx="45648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5" name="Straight Connector 754"/>
            <p:cNvCxnSpPr/>
            <p:nvPr/>
          </p:nvCxnSpPr>
          <p:spPr>
            <a:xfrm>
              <a:off x="4692957" y="5987843"/>
              <a:ext cx="852030"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5952528" y="3036763"/>
              <a:ext cx="0" cy="14584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5952528" y="4170146"/>
              <a:ext cx="0" cy="32840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5952528" y="5288316"/>
              <a:ext cx="0" cy="46532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4153869" y="5224988"/>
              <a:ext cx="323096" cy="31063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888900" y="5987843"/>
              <a:ext cx="493377"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H="1">
              <a:off x="4172256" y="3165497"/>
              <a:ext cx="367251" cy="30433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H="1">
              <a:off x="4544124" y="3804087"/>
              <a:ext cx="262169" cy="21725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flipH="1">
              <a:off x="5399609" y="3109687"/>
              <a:ext cx="262169" cy="21725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H="1">
              <a:off x="5385248" y="4285997"/>
              <a:ext cx="387875" cy="321425"/>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H="1">
              <a:off x="5518364" y="5312887"/>
              <a:ext cx="207218" cy="17171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a:off x="1236720" y="2709880"/>
              <a:ext cx="304264" cy="304264"/>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flipV="1">
              <a:off x="2092672" y="4245500"/>
              <a:ext cx="577021" cy="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2099890" y="5096240"/>
              <a:ext cx="261737" cy="26173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819100" y="5449267"/>
              <a:ext cx="0" cy="33099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5103788" y="4480130"/>
              <a:ext cx="0" cy="330997"/>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0" name="Straight Connector 799"/>
            <p:cNvCxnSpPr/>
            <p:nvPr/>
          </p:nvCxnSpPr>
          <p:spPr>
            <a:xfrm>
              <a:off x="3736068" y="2955145"/>
              <a:ext cx="115183" cy="11518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2" name="Straight Connector 801"/>
            <p:cNvCxnSpPr/>
            <p:nvPr/>
          </p:nvCxnSpPr>
          <p:spPr>
            <a:xfrm>
              <a:off x="2874610" y="3579019"/>
              <a:ext cx="195873" cy="19587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flipH="1">
              <a:off x="2419785" y="4628786"/>
              <a:ext cx="334841" cy="277476"/>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a:off x="3566122" y="4569539"/>
              <a:ext cx="229348" cy="22050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flipV="1">
              <a:off x="3697664" y="4245501"/>
              <a:ext cx="333610" cy="1"/>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3171856" y="4842696"/>
              <a:ext cx="0" cy="926158"/>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3171856" y="2771855"/>
              <a:ext cx="0" cy="798692"/>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7" name="Straight Connector 816"/>
            <p:cNvCxnSpPr/>
            <p:nvPr/>
          </p:nvCxnSpPr>
          <p:spPr>
            <a:xfrm flipH="1">
              <a:off x="3556609" y="3859598"/>
              <a:ext cx="137699" cy="11411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41" name="Rectangle 140"/>
          <p:cNvSpPr/>
          <p:nvPr/>
        </p:nvSpPr>
        <p:spPr>
          <a:xfrm>
            <a:off x="8337505" y="6020954"/>
            <a:ext cx="2524972" cy="256159"/>
          </a:xfrm>
          <a:prstGeom prst="rect">
            <a:avLst/>
          </a:prstGeom>
          <a:noFill/>
        </p:spPr>
        <p:txBody>
          <a:bodyPr wrap="square" lIns="91427" tIns="0" rIns="0" bIns="0" anchor="ctr">
            <a:spAutoFit/>
          </a:bodyPr>
          <a:lstStyle/>
          <a:p>
            <a:pPr defTabSz="932111" fontAlgn="base">
              <a:spcBef>
                <a:spcPct val="0"/>
              </a:spcBef>
              <a:defRPr/>
            </a:pPr>
            <a:r>
              <a:rPr lang="en-US" sz="1632">
                <a:solidFill>
                  <a:srgbClr val="505050"/>
                </a:solidFill>
                <a:latin typeface="Segoe UI"/>
              </a:rPr>
              <a:t>Predictive maintenance</a:t>
            </a:r>
          </a:p>
        </p:txBody>
      </p:sp>
      <p:sp>
        <p:nvSpPr>
          <p:cNvPr id="142" name="Rectangle 141"/>
          <p:cNvSpPr/>
          <p:nvPr/>
        </p:nvSpPr>
        <p:spPr>
          <a:xfrm>
            <a:off x="8337506" y="5655636"/>
            <a:ext cx="2524972" cy="256159"/>
          </a:xfrm>
          <a:prstGeom prst="rect">
            <a:avLst/>
          </a:prstGeom>
          <a:noFill/>
        </p:spPr>
        <p:txBody>
          <a:bodyPr wrap="square" lIns="91427" tIns="0" rIns="0" bIns="0" anchor="ctr">
            <a:spAutoFit/>
          </a:bodyPr>
          <a:lstStyle/>
          <a:p>
            <a:pPr defTabSz="932111" fontAlgn="base">
              <a:spcBef>
                <a:spcPct val="0"/>
              </a:spcBef>
              <a:defRPr/>
            </a:pPr>
            <a:r>
              <a:rPr lang="en-US" sz="1632">
                <a:solidFill>
                  <a:srgbClr val="505050"/>
                </a:solidFill>
                <a:latin typeface="Segoe UI"/>
              </a:rPr>
              <a:t>Remote monitoring </a:t>
            </a:r>
          </a:p>
        </p:txBody>
      </p:sp>
      <p:sp>
        <p:nvSpPr>
          <p:cNvPr id="145" name="Rectangle 144">
            <a:extLst>
              <a:ext uri="{FF2B5EF4-FFF2-40B4-BE49-F238E27FC236}">
                <a16:creationId xmlns:a16="http://schemas.microsoft.com/office/drawing/2014/main" id="{4B56232C-FCC1-45B2-828E-703BEC22BE59}"/>
              </a:ext>
            </a:extLst>
          </p:cNvPr>
          <p:cNvSpPr/>
          <p:nvPr/>
        </p:nvSpPr>
        <p:spPr>
          <a:xfrm>
            <a:off x="8315190" y="6386273"/>
            <a:ext cx="2703845" cy="256159"/>
          </a:xfrm>
          <a:prstGeom prst="rect">
            <a:avLst/>
          </a:prstGeom>
          <a:noFill/>
        </p:spPr>
        <p:txBody>
          <a:bodyPr wrap="square" lIns="89629" tIns="0" rIns="0" bIns="0" anchor="ctr">
            <a:spAutoFit/>
          </a:bodyPr>
          <a:lstStyle/>
          <a:p>
            <a:pPr defTabSz="913749" fontAlgn="base">
              <a:spcBef>
                <a:spcPct val="0"/>
              </a:spcBef>
              <a:defRPr/>
            </a:pPr>
            <a:r>
              <a:rPr lang="en-US" sz="1632">
                <a:solidFill>
                  <a:srgbClr val="505050"/>
                </a:solidFill>
                <a:latin typeface="Segoe UI"/>
              </a:rPr>
              <a:t>Connected factory (new)</a:t>
            </a:r>
          </a:p>
        </p:txBody>
      </p:sp>
      <p:sp>
        <p:nvSpPr>
          <p:cNvPr id="147" name="Freeform 179">
            <a:extLst>
              <a:ext uri="{FF2B5EF4-FFF2-40B4-BE49-F238E27FC236}">
                <a16:creationId xmlns:a16="http://schemas.microsoft.com/office/drawing/2014/main" id="{7F86246C-CAD7-4BC5-8440-11B8E2FD91EB}"/>
              </a:ext>
            </a:extLst>
          </p:cNvPr>
          <p:cNvSpPr>
            <a:spLocks noChangeAspect="1"/>
          </p:cNvSpPr>
          <p:nvPr/>
        </p:nvSpPr>
        <p:spPr bwMode="auto">
          <a:xfrm>
            <a:off x="7991006" y="6033162"/>
            <a:ext cx="274111" cy="233013"/>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9" fontAlgn="base">
              <a:spcBef>
                <a:spcPct val="0"/>
              </a:spcBef>
              <a:spcAft>
                <a:spcPct val="0"/>
              </a:spcAft>
              <a:defRPr/>
            </a:pPr>
            <a:endParaRPr lang="en-US" sz="1632" kern="0" spc="-50" err="1">
              <a:solidFill>
                <a:srgbClr val="505050"/>
              </a:solidFill>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4457B5B1-33B1-4C4A-AF84-D755F3A8649F}"/>
              </a:ext>
            </a:extLst>
          </p:cNvPr>
          <p:cNvGrpSpPr/>
          <p:nvPr/>
        </p:nvGrpSpPr>
        <p:grpSpPr>
          <a:xfrm>
            <a:off x="7985805" y="5667207"/>
            <a:ext cx="303930" cy="233013"/>
            <a:chOff x="7468394" y="5014964"/>
            <a:chExt cx="357809" cy="274320"/>
          </a:xfrm>
        </p:grpSpPr>
        <p:sp>
          <p:nvSpPr>
            <p:cNvPr id="177" name="Freeform 174">
              <a:extLst>
                <a:ext uri="{FF2B5EF4-FFF2-40B4-BE49-F238E27FC236}">
                  <a16:creationId xmlns:a16="http://schemas.microsoft.com/office/drawing/2014/main" id="{0A243474-F0E8-4180-9DE5-7EB7FD3EF4AD}"/>
                </a:ext>
              </a:extLst>
            </p:cNvPr>
            <p:cNvSpPr>
              <a:spLocks/>
            </p:cNvSpPr>
            <p:nvPr/>
          </p:nvSpPr>
          <p:spPr bwMode="auto">
            <a:xfrm>
              <a:off x="7468394" y="5014964"/>
              <a:ext cx="357809" cy="216425"/>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noFill/>
            <a:ln w="12700" cap="sq">
              <a:solidFill>
                <a:schemeClr val="accent1"/>
              </a:solidFill>
              <a:miter lim="800000"/>
            </a:ln>
          </p:spPr>
          <p:txBody>
            <a:bodyPr vert="horz" wrap="square" lIns="91414" tIns="45706" rIns="91414" bIns="45706" numCol="1" anchor="t" anchorCtr="0" compatLnSpc="1">
              <a:prstTxWarp prst="textNoShape">
                <a:avLst/>
              </a:prstTxWarp>
            </a:bodyPr>
            <a:lstStyle/>
            <a:p>
              <a:pPr defTabSz="914050">
                <a:defRPr/>
              </a:pPr>
              <a:endParaRPr lang="en-US" sz="1632" kern="0">
                <a:solidFill>
                  <a:srgbClr val="505050"/>
                </a:solidFill>
                <a:latin typeface="Segoe UI"/>
              </a:endParaRPr>
            </a:p>
          </p:txBody>
        </p:sp>
        <p:sp>
          <p:nvSpPr>
            <p:cNvPr id="178" name="Freeform 199">
              <a:extLst>
                <a:ext uri="{FF2B5EF4-FFF2-40B4-BE49-F238E27FC236}">
                  <a16:creationId xmlns:a16="http://schemas.microsoft.com/office/drawing/2014/main" id="{205BE01F-7C09-475E-A511-D12172C0BF68}"/>
                </a:ext>
              </a:extLst>
            </p:cNvPr>
            <p:cNvSpPr>
              <a:spLocks/>
            </p:cNvSpPr>
            <p:nvPr/>
          </p:nvSpPr>
          <p:spPr bwMode="auto">
            <a:xfrm>
              <a:off x="7616983" y="5065825"/>
              <a:ext cx="146603" cy="223459"/>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tx2"/>
            </a:solidFill>
            <a:ln w="3175">
              <a:solidFill>
                <a:schemeClr val="accent1"/>
              </a:solidFill>
            </a:ln>
          </p:spPr>
          <p:txBody>
            <a:bodyPr vert="horz" wrap="square" lIns="91414" tIns="45706" rIns="91414" bIns="45706" numCol="1" anchor="t" anchorCtr="0" compatLnSpc="1">
              <a:prstTxWarp prst="textNoShape">
                <a:avLst/>
              </a:prstTxWarp>
            </a:bodyPr>
            <a:lstStyle/>
            <a:p>
              <a:pPr defTabSz="914050">
                <a:defRPr/>
              </a:pPr>
              <a:endParaRPr lang="en-US" sz="1632" kern="0">
                <a:solidFill>
                  <a:srgbClr val="505050"/>
                </a:solidFill>
                <a:latin typeface="Segoe UI"/>
              </a:endParaRPr>
            </a:p>
          </p:txBody>
        </p:sp>
      </p:grpSp>
      <p:sp>
        <p:nvSpPr>
          <p:cNvPr id="149" name="Freeform 39">
            <a:extLst>
              <a:ext uri="{FF2B5EF4-FFF2-40B4-BE49-F238E27FC236}">
                <a16:creationId xmlns:a16="http://schemas.microsoft.com/office/drawing/2014/main" id="{EA38C94E-6BF4-440B-8EBA-B62D03E8CA5D}"/>
              </a:ext>
            </a:extLst>
          </p:cNvPr>
          <p:cNvSpPr>
            <a:spLocks noChangeAspect="1"/>
          </p:cNvSpPr>
          <p:nvPr/>
        </p:nvSpPr>
        <p:spPr bwMode="auto">
          <a:xfrm>
            <a:off x="8020996" y="6378426"/>
            <a:ext cx="282134" cy="233013"/>
          </a:xfrm>
          <a:custGeom>
            <a:avLst/>
            <a:gdLst>
              <a:gd name="T0" fmla="*/ 137 w 164"/>
              <a:gd name="T1" fmla="*/ 87 h 135"/>
              <a:gd name="T2" fmla="*/ 137 w 164"/>
              <a:gd name="T3" fmla="*/ 34 h 135"/>
              <a:gd name="T4" fmla="*/ 129 w 164"/>
              <a:gd name="T5" fmla="*/ 34 h 135"/>
              <a:gd name="T6" fmla="*/ 129 w 164"/>
              <a:gd name="T7" fmla="*/ 58 h 135"/>
              <a:gd name="T8" fmla="*/ 124 w 164"/>
              <a:gd name="T9" fmla="*/ 58 h 135"/>
              <a:gd name="T10" fmla="*/ 119 w 164"/>
              <a:gd name="T11" fmla="*/ 52 h 135"/>
              <a:gd name="T12" fmla="*/ 113 w 164"/>
              <a:gd name="T13" fmla="*/ 51 h 135"/>
              <a:gd name="T14" fmla="*/ 84 w 164"/>
              <a:gd name="T15" fmla="*/ 19 h 135"/>
              <a:gd name="T16" fmla="*/ 84 w 164"/>
              <a:gd name="T17" fmla="*/ 16 h 135"/>
              <a:gd name="T18" fmla="*/ 68 w 164"/>
              <a:gd name="T19" fmla="*/ 0 h 135"/>
              <a:gd name="T20" fmla="*/ 52 w 164"/>
              <a:gd name="T21" fmla="*/ 16 h 135"/>
              <a:gd name="T22" fmla="*/ 52 w 164"/>
              <a:gd name="T23" fmla="*/ 19 h 135"/>
              <a:gd name="T24" fmla="*/ 28 w 164"/>
              <a:gd name="T25" fmla="*/ 59 h 135"/>
              <a:gd name="T26" fmla="*/ 28 w 164"/>
              <a:gd name="T27" fmla="*/ 59 h 135"/>
              <a:gd name="T28" fmla="*/ 16 w 164"/>
              <a:gd name="T29" fmla="*/ 76 h 135"/>
              <a:gd name="T30" fmla="*/ 27 w 164"/>
              <a:gd name="T31" fmla="*/ 92 h 135"/>
              <a:gd name="T32" fmla="*/ 32 w 164"/>
              <a:gd name="T33" fmla="*/ 104 h 135"/>
              <a:gd name="T34" fmla="*/ 9 w 164"/>
              <a:gd name="T35" fmla="*/ 104 h 135"/>
              <a:gd name="T36" fmla="*/ 4 w 164"/>
              <a:gd name="T37" fmla="*/ 109 h 135"/>
              <a:gd name="T38" fmla="*/ 4 w 164"/>
              <a:gd name="T39" fmla="*/ 118 h 135"/>
              <a:gd name="T40" fmla="*/ 3 w 164"/>
              <a:gd name="T41" fmla="*/ 118 h 135"/>
              <a:gd name="T42" fmla="*/ 0 w 164"/>
              <a:gd name="T43" fmla="*/ 121 h 135"/>
              <a:gd name="T44" fmla="*/ 0 w 164"/>
              <a:gd name="T45" fmla="*/ 132 h 135"/>
              <a:gd name="T46" fmla="*/ 3 w 164"/>
              <a:gd name="T47" fmla="*/ 135 h 135"/>
              <a:gd name="T48" fmla="*/ 112 w 164"/>
              <a:gd name="T49" fmla="*/ 135 h 135"/>
              <a:gd name="T50" fmla="*/ 115 w 164"/>
              <a:gd name="T51" fmla="*/ 132 h 135"/>
              <a:gd name="T52" fmla="*/ 115 w 164"/>
              <a:gd name="T53" fmla="*/ 121 h 135"/>
              <a:gd name="T54" fmla="*/ 112 w 164"/>
              <a:gd name="T55" fmla="*/ 118 h 135"/>
              <a:gd name="T56" fmla="*/ 93 w 164"/>
              <a:gd name="T57" fmla="*/ 118 h 135"/>
              <a:gd name="T58" fmla="*/ 93 w 164"/>
              <a:gd name="T59" fmla="*/ 109 h 135"/>
              <a:gd name="T60" fmla="*/ 89 w 164"/>
              <a:gd name="T61" fmla="*/ 104 h 135"/>
              <a:gd name="T62" fmla="*/ 57 w 164"/>
              <a:gd name="T63" fmla="*/ 104 h 135"/>
              <a:gd name="T64" fmla="*/ 49 w 164"/>
              <a:gd name="T65" fmla="*/ 84 h 135"/>
              <a:gd name="T66" fmla="*/ 51 w 164"/>
              <a:gd name="T67" fmla="*/ 76 h 135"/>
              <a:gd name="T68" fmla="*/ 48 w 164"/>
              <a:gd name="T69" fmla="*/ 65 h 135"/>
              <a:gd name="T70" fmla="*/ 64 w 164"/>
              <a:gd name="T71" fmla="*/ 31 h 135"/>
              <a:gd name="T72" fmla="*/ 68 w 164"/>
              <a:gd name="T73" fmla="*/ 32 h 135"/>
              <a:gd name="T74" fmla="*/ 74 w 164"/>
              <a:gd name="T75" fmla="*/ 31 h 135"/>
              <a:gd name="T76" fmla="*/ 104 w 164"/>
              <a:gd name="T77" fmla="*/ 58 h 135"/>
              <a:gd name="T78" fmla="*/ 108 w 164"/>
              <a:gd name="T79" fmla="*/ 71 h 135"/>
              <a:gd name="T80" fmla="*/ 122 w 164"/>
              <a:gd name="T81" fmla="*/ 67 h 135"/>
              <a:gd name="T82" fmla="*/ 129 w 164"/>
              <a:gd name="T83" fmla="*/ 67 h 135"/>
              <a:gd name="T84" fmla="*/ 129 w 164"/>
              <a:gd name="T85" fmla="*/ 87 h 135"/>
              <a:gd name="T86" fmla="*/ 129 w 164"/>
              <a:gd name="T87" fmla="*/ 95 h 135"/>
              <a:gd name="T88" fmla="*/ 137 w 164"/>
              <a:gd name="T89" fmla="*/ 95 h 135"/>
              <a:gd name="T90" fmla="*/ 164 w 164"/>
              <a:gd name="T91" fmla="*/ 95 h 135"/>
              <a:gd name="T92" fmla="*/ 164 w 164"/>
              <a:gd name="T93" fmla="*/ 87 h 135"/>
              <a:gd name="T94" fmla="*/ 137 w 164"/>
              <a:gd name="T95"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35">
                <a:moveTo>
                  <a:pt x="137" y="87"/>
                </a:moveTo>
                <a:cubicBezTo>
                  <a:pt x="137" y="34"/>
                  <a:pt x="137" y="34"/>
                  <a:pt x="137" y="34"/>
                </a:cubicBezTo>
                <a:cubicBezTo>
                  <a:pt x="129" y="34"/>
                  <a:pt x="129" y="34"/>
                  <a:pt x="129" y="34"/>
                </a:cubicBezTo>
                <a:cubicBezTo>
                  <a:pt x="129" y="58"/>
                  <a:pt x="129" y="58"/>
                  <a:pt x="129" y="58"/>
                </a:cubicBezTo>
                <a:cubicBezTo>
                  <a:pt x="124" y="58"/>
                  <a:pt x="124" y="58"/>
                  <a:pt x="124" y="58"/>
                </a:cubicBezTo>
                <a:cubicBezTo>
                  <a:pt x="123" y="56"/>
                  <a:pt x="121" y="54"/>
                  <a:pt x="119" y="52"/>
                </a:cubicBezTo>
                <a:cubicBezTo>
                  <a:pt x="117" y="51"/>
                  <a:pt x="115" y="51"/>
                  <a:pt x="113" y="51"/>
                </a:cubicBezTo>
                <a:cubicBezTo>
                  <a:pt x="84" y="19"/>
                  <a:pt x="84" y="19"/>
                  <a:pt x="84" y="19"/>
                </a:cubicBezTo>
                <a:cubicBezTo>
                  <a:pt x="84" y="18"/>
                  <a:pt x="84" y="17"/>
                  <a:pt x="84" y="16"/>
                </a:cubicBezTo>
                <a:cubicBezTo>
                  <a:pt x="84" y="7"/>
                  <a:pt x="77" y="0"/>
                  <a:pt x="68" y="0"/>
                </a:cubicBezTo>
                <a:cubicBezTo>
                  <a:pt x="59" y="0"/>
                  <a:pt x="52" y="7"/>
                  <a:pt x="52" y="16"/>
                </a:cubicBezTo>
                <a:cubicBezTo>
                  <a:pt x="52" y="17"/>
                  <a:pt x="52" y="18"/>
                  <a:pt x="52" y="19"/>
                </a:cubicBezTo>
                <a:cubicBezTo>
                  <a:pt x="28" y="59"/>
                  <a:pt x="28" y="59"/>
                  <a:pt x="28" y="59"/>
                </a:cubicBezTo>
                <a:cubicBezTo>
                  <a:pt x="28" y="59"/>
                  <a:pt x="28" y="59"/>
                  <a:pt x="28" y="59"/>
                </a:cubicBezTo>
                <a:cubicBezTo>
                  <a:pt x="21" y="61"/>
                  <a:pt x="16" y="68"/>
                  <a:pt x="16" y="76"/>
                </a:cubicBezTo>
                <a:cubicBezTo>
                  <a:pt x="16" y="83"/>
                  <a:pt x="21" y="90"/>
                  <a:pt x="27" y="92"/>
                </a:cubicBezTo>
                <a:cubicBezTo>
                  <a:pt x="32" y="104"/>
                  <a:pt x="32" y="104"/>
                  <a:pt x="32" y="104"/>
                </a:cubicBezTo>
                <a:cubicBezTo>
                  <a:pt x="9" y="104"/>
                  <a:pt x="9" y="104"/>
                  <a:pt x="9" y="104"/>
                </a:cubicBezTo>
                <a:cubicBezTo>
                  <a:pt x="6" y="104"/>
                  <a:pt x="4" y="106"/>
                  <a:pt x="4" y="109"/>
                </a:cubicBezTo>
                <a:cubicBezTo>
                  <a:pt x="4" y="118"/>
                  <a:pt x="4" y="118"/>
                  <a:pt x="4" y="118"/>
                </a:cubicBezTo>
                <a:cubicBezTo>
                  <a:pt x="3" y="118"/>
                  <a:pt x="3" y="118"/>
                  <a:pt x="3" y="118"/>
                </a:cubicBezTo>
                <a:cubicBezTo>
                  <a:pt x="1" y="118"/>
                  <a:pt x="0" y="119"/>
                  <a:pt x="0" y="121"/>
                </a:cubicBezTo>
                <a:cubicBezTo>
                  <a:pt x="0" y="132"/>
                  <a:pt x="0" y="132"/>
                  <a:pt x="0" y="132"/>
                </a:cubicBezTo>
                <a:cubicBezTo>
                  <a:pt x="0" y="134"/>
                  <a:pt x="1" y="135"/>
                  <a:pt x="3" y="135"/>
                </a:cubicBezTo>
                <a:cubicBezTo>
                  <a:pt x="112" y="135"/>
                  <a:pt x="112" y="135"/>
                  <a:pt x="112" y="135"/>
                </a:cubicBezTo>
                <a:cubicBezTo>
                  <a:pt x="114" y="135"/>
                  <a:pt x="115" y="134"/>
                  <a:pt x="115" y="132"/>
                </a:cubicBezTo>
                <a:cubicBezTo>
                  <a:pt x="115" y="121"/>
                  <a:pt x="115" y="121"/>
                  <a:pt x="115" y="121"/>
                </a:cubicBezTo>
                <a:cubicBezTo>
                  <a:pt x="115" y="119"/>
                  <a:pt x="114" y="118"/>
                  <a:pt x="112" y="118"/>
                </a:cubicBezTo>
                <a:cubicBezTo>
                  <a:pt x="93" y="118"/>
                  <a:pt x="93" y="118"/>
                  <a:pt x="93" y="118"/>
                </a:cubicBezTo>
                <a:cubicBezTo>
                  <a:pt x="93" y="109"/>
                  <a:pt x="93" y="109"/>
                  <a:pt x="93" y="109"/>
                </a:cubicBezTo>
                <a:cubicBezTo>
                  <a:pt x="93" y="106"/>
                  <a:pt x="91" y="104"/>
                  <a:pt x="89" y="104"/>
                </a:cubicBezTo>
                <a:cubicBezTo>
                  <a:pt x="57" y="104"/>
                  <a:pt x="57" y="104"/>
                  <a:pt x="57" y="104"/>
                </a:cubicBezTo>
                <a:cubicBezTo>
                  <a:pt x="49" y="84"/>
                  <a:pt x="49" y="84"/>
                  <a:pt x="49" y="84"/>
                </a:cubicBezTo>
                <a:cubicBezTo>
                  <a:pt x="51" y="82"/>
                  <a:pt x="51" y="79"/>
                  <a:pt x="51" y="76"/>
                </a:cubicBezTo>
                <a:cubicBezTo>
                  <a:pt x="51" y="72"/>
                  <a:pt x="50" y="68"/>
                  <a:pt x="48" y="65"/>
                </a:cubicBezTo>
                <a:cubicBezTo>
                  <a:pt x="64" y="31"/>
                  <a:pt x="64" y="31"/>
                  <a:pt x="64" y="31"/>
                </a:cubicBezTo>
                <a:cubicBezTo>
                  <a:pt x="65" y="32"/>
                  <a:pt x="67" y="32"/>
                  <a:pt x="68" y="32"/>
                </a:cubicBezTo>
                <a:cubicBezTo>
                  <a:pt x="70" y="32"/>
                  <a:pt x="72" y="31"/>
                  <a:pt x="74" y="31"/>
                </a:cubicBezTo>
                <a:cubicBezTo>
                  <a:pt x="104" y="58"/>
                  <a:pt x="104" y="58"/>
                  <a:pt x="104" y="58"/>
                </a:cubicBezTo>
                <a:cubicBezTo>
                  <a:pt x="102" y="63"/>
                  <a:pt x="104" y="68"/>
                  <a:pt x="108" y="71"/>
                </a:cubicBezTo>
                <a:cubicBezTo>
                  <a:pt x="113" y="73"/>
                  <a:pt x="119" y="72"/>
                  <a:pt x="122" y="67"/>
                </a:cubicBezTo>
                <a:cubicBezTo>
                  <a:pt x="129" y="67"/>
                  <a:pt x="129" y="67"/>
                  <a:pt x="129" y="67"/>
                </a:cubicBezTo>
                <a:cubicBezTo>
                  <a:pt x="129" y="87"/>
                  <a:pt x="129" y="87"/>
                  <a:pt x="129" y="87"/>
                </a:cubicBezTo>
                <a:cubicBezTo>
                  <a:pt x="129" y="95"/>
                  <a:pt x="129" y="95"/>
                  <a:pt x="129" y="95"/>
                </a:cubicBezTo>
                <a:cubicBezTo>
                  <a:pt x="137" y="95"/>
                  <a:pt x="137" y="95"/>
                  <a:pt x="137" y="95"/>
                </a:cubicBezTo>
                <a:cubicBezTo>
                  <a:pt x="164" y="95"/>
                  <a:pt x="164" y="95"/>
                  <a:pt x="164" y="95"/>
                </a:cubicBezTo>
                <a:cubicBezTo>
                  <a:pt x="164" y="87"/>
                  <a:pt x="164" y="87"/>
                  <a:pt x="164" y="87"/>
                </a:cubicBezTo>
                <a:lnTo>
                  <a:pt x="137" y="87"/>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1632">
              <a:solidFill>
                <a:srgbClr val="505050"/>
              </a:solidFill>
              <a:latin typeface="Segoe UI"/>
            </a:endParaRPr>
          </a:p>
        </p:txBody>
      </p:sp>
      <p:sp>
        <p:nvSpPr>
          <p:cNvPr id="173" name="Rectangle 172"/>
          <p:cNvSpPr/>
          <p:nvPr/>
        </p:nvSpPr>
        <p:spPr>
          <a:xfrm>
            <a:off x="7912952" y="2700746"/>
            <a:ext cx="3535012"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Device connectivity &amp; management</a:t>
            </a:r>
          </a:p>
        </p:txBody>
      </p:sp>
      <p:grpSp>
        <p:nvGrpSpPr>
          <p:cNvPr id="174" name="Group 173">
            <a:extLst>
              <a:ext uri="{FF2B5EF4-FFF2-40B4-BE49-F238E27FC236}">
                <a16:creationId xmlns:a16="http://schemas.microsoft.com/office/drawing/2014/main" id="{5A16FFE4-9C45-4D31-AE4E-0E3460874F69}"/>
              </a:ext>
            </a:extLst>
          </p:cNvPr>
          <p:cNvGrpSpPr>
            <a:grpSpLocks noChangeAspect="1"/>
          </p:cNvGrpSpPr>
          <p:nvPr/>
        </p:nvGrpSpPr>
        <p:grpSpPr>
          <a:xfrm>
            <a:off x="7316066" y="2719504"/>
            <a:ext cx="263960" cy="281237"/>
            <a:chOff x="9717206" y="1665286"/>
            <a:chExt cx="1842448" cy="1963050"/>
          </a:xfrm>
          <a:solidFill>
            <a:schemeClr val="tx2"/>
          </a:solidFill>
        </p:grpSpPr>
        <p:sp>
          <p:nvSpPr>
            <p:cNvPr id="175" name="Freeform 71">
              <a:extLst>
                <a:ext uri="{FF2B5EF4-FFF2-40B4-BE49-F238E27FC236}">
                  <a16:creationId xmlns:a16="http://schemas.microsoft.com/office/drawing/2014/main" id="{334EC6C4-2EE3-4F12-96C4-07A2EBB76CED}"/>
                </a:ext>
              </a:extLst>
            </p:cNvPr>
            <p:cNvSpPr/>
            <p:nvPr/>
          </p:nvSpPr>
          <p:spPr bwMode="auto">
            <a:xfrm>
              <a:off x="9717206" y="1872243"/>
              <a:ext cx="1842448" cy="1756093"/>
            </a:xfrm>
            <a:custGeom>
              <a:avLst/>
              <a:gdLst>
                <a:gd name="connsiteX0" fmla="*/ 1305527 w 1842448"/>
                <a:gd name="connsiteY0" fmla="*/ 0 h 1756093"/>
                <a:gd name="connsiteX1" fmla="*/ 1436289 w 1842448"/>
                <a:gd name="connsiteY1" fmla="*/ 70976 h 1756093"/>
                <a:gd name="connsiteX2" fmla="*/ 1842448 w 1842448"/>
                <a:gd name="connsiteY2" fmla="*/ 834869 h 1756093"/>
                <a:gd name="connsiteX3" fmla="*/ 921224 w 1842448"/>
                <a:gd name="connsiteY3" fmla="*/ 1756093 h 1756093"/>
                <a:gd name="connsiteX4" fmla="*/ 0 w 1842448"/>
                <a:gd name="connsiteY4" fmla="*/ 834869 h 1756093"/>
                <a:gd name="connsiteX5" fmla="*/ 406159 w 1842448"/>
                <a:gd name="connsiteY5" fmla="*/ 70976 h 1756093"/>
                <a:gd name="connsiteX6" fmla="*/ 536921 w 1842448"/>
                <a:gd name="connsiteY6" fmla="*/ 0 h 1756093"/>
                <a:gd name="connsiteX7" fmla="*/ 626176 w 1842448"/>
                <a:gd name="connsiteY7" fmla="*/ 202557 h 1756093"/>
                <a:gd name="connsiteX8" fmla="*/ 530057 w 1842448"/>
                <a:gd name="connsiteY8" fmla="*/ 254729 h 1756093"/>
                <a:gd name="connsiteX9" fmla="*/ 221598 w 1842448"/>
                <a:gd name="connsiteY9" fmla="*/ 834870 h 1756093"/>
                <a:gd name="connsiteX10" fmla="*/ 921225 w 1842448"/>
                <a:gd name="connsiteY10" fmla="*/ 1534497 h 1756093"/>
                <a:gd name="connsiteX11" fmla="*/ 1620852 w 1842448"/>
                <a:gd name="connsiteY11" fmla="*/ 834870 h 1756093"/>
                <a:gd name="connsiteX12" fmla="*/ 1312393 w 1842448"/>
                <a:gd name="connsiteY12" fmla="*/ 254729 h 1756093"/>
                <a:gd name="connsiteX13" fmla="*/ 1216272 w 1842448"/>
                <a:gd name="connsiteY13" fmla="*/ 202556 h 175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2448" h="1756093">
                  <a:moveTo>
                    <a:pt x="1305527" y="0"/>
                  </a:moveTo>
                  <a:lnTo>
                    <a:pt x="1436289" y="70976"/>
                  </a:lnTo>
                  <a:cubicBezTo>
                    <a:pt x="1681336" y="236526"/>
                    <a:pt x="1842448" y="516883"/>
                    <a:pt x="1842448" y="834869"/>
                  </a:cubicBezTo>
                  <a:cubicBezTo>
                    <a:pt x="1842448" y="1343647"/>
                    <a:pt x="1430002" y="1756093"/>
                    <a:pt x="921224" y="1756093"/>
                  </a:cubicBezTo>
                  <a:cubicBezTo>
                    <a:pt x="412446" y="1756093"/>
                    <a:pt x="0" y="1343647"/>
                    <a:pt x="0" y="834869"/>
                  </a:cubicBezTo>
                  <a:cubicBezTo>
                    <a:pt x="0" y="516883"/>
                    <a:pt x="161112" y="236526"/>
                    <a:pt x="406159" y="70976"/>
                  </a:cubicBezTo>
                  <a:lnTo>
                    <a:pt x="536921" y="0"/>
                  </a:lnTo>
                  <a:lnTo>
                    <a:pt x="626176" y="202557"/>
                  </a:lnTo>
                  <a:lnTo>
                    <a:pt x="530057" y="254729"/>
                  </a:lnTo>
                  <a:cubicBezTo>
                    <a:pt x="343955" y="380457"/>
                    <a:pt x="221598" y="593375"/>
                    <a:pt x="221598" y="834870"/>
                  </a:cubicBezTo>
                  <a:cubicBezTo>
                    <a:pt x="221598" y="1221263"/>
                    <a:pt x="534832" y="1534497"/>
                    <a:pt x="921225" y="1534497"/>
                  </a:cubicBezTo>
                  <a:cubicBezTo>
                    <a:pt x="1307618" y="1534497"/>
                    <a:pt x="1620852" y="1221263"/>
                    <a:pt x="1620852" y="834870"/>
                  </a:cubicBezTo>
                  <a:cubicBezTo>
                    <a:pt x="1620852" y="593375"/>
                    <a:pt x="1498495" y="380457"/>
                    <a:pt x="1312393" y="254729"/>
                  </a:cubicBezTo>
                  <a:lnTo>
                    <a:pt x="1216272" y="2025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err="1">
                <a:solidFill>
                  <a:srgbClr val="505050"/>
                </a:solidFill>
                <a:latin typeface="Segoe UI"/>
                <a:ea typeface="Segoe UI" pitchFamily="34" charset="0"/>
                <a:cs typeface="Segoe UI" pitchFamily="34" charset="0"/>
              </a:endParaRPr>
            </a:p>
          </p:txBody>
        </p:sp>
        <p:sp>
          <p:nvSpPr>
            <p:cNvPr id="176" name="Rectangle 175">
              <a:extLst>
                <a:ext uri="{FF2B5EF4-FFF2-40B4-BE49-F238E27FC236}">
                  <a16:creationId xmlns:a16="http://schemas.microsoft.com/office/drawing/2014/main" id="{4C5EAEB2-7CA3-4C26-81E0-E15763C7F3C9}"/>
                </a:ext>
              </a:extLst>
            </p:cNvPr>
            <p:cNvSpPr/>
            <p:nvPr/>
          </p:nvSpPr>
          <p:spPr bwMode="auto">
            <a:xfrm>
              <a:off x="10538215" y="1665286"/>
              <a:ext cx="216221" cy="1143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err="1">
                <a:solidFill>
                  <a:srgbClr val="505050"/>
                </a:solidFill>
                <a:latin typeface="Segoe UI"/>
                <a:ea typeface="Segoe UI" pitchFamily="34" charset="0"/>
                <a:cs typeface="Segoe UI" pitchFamily="34" charset="0"/>
              </a:endParaRPr>
            </a:p>
          </p:txBody>
        </p:sp>
      </p:grpSp>
      <p:sp>
        <p:nvSpPr>
          <p:cNvPr id="171" name="Rectangle 170"/>
          <p:cNvSpPr/>
          <p:nvPr/>
        </p:nvSpPr>
        <p:spPr>
          <a:xfrm>
            <a:off x="7912952" y="3193104"/>
            <a:ext cx="3927849"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Data ingestion and command &amp; control</a:t>
            </a:r>
          </a:p>
        </p:txBody>
      </p:sp>
      <p:sp>
        <p:nvSpPr>
          <p:cNvPr id="172" name="Freeform 5">
            <a:extLst>
              <a:ext uri="{FF2B5EF4-FFF2-40B4-BE49-F238E27FC236}">
                <a16:creationId xmlns:a16="http://schemas.microsoft.com/office/drawing/2014/main" id="{137CFFD5-1F24-40FB-B812-5F7E9BB2AD34}"/>
              </a:ext>
            </a:extLst>
          </p:cNvPr>
          <p:cNvSpPr>
            <a:spLocks noChangeAspect="1" noEditPoints="1"/>
          </p:cNvSpPr>
          <p:nvPr/>
        </p:nvSpPr>
        <p:spPr bwMode="auto">
          <a:xfrm>
            <a:off x="7278519" y="3238405"/>
            <a:ext cx="339056" cy="210927"/>
          </a:xfrm>
          <a:custGeom>
            <a:avLst/>
            <a:gdLst>
              <a:gd name="T0" fmla="*/ 997 w 1058"/>
              <a:gd name="T1" fmla="*/ 289 h 657"/>
              <a:gd name="T2" fmla="*/ 903 w 1058"/>
              <a:gd name="T3" fmla="*/ 232 h 657"/>
              <a:gd name="T4" fmla="*/ 903 w 1058"/>
              <a:gd name="T5" fmla="*/ 216 h 657"/>
              <a:gd name="T6" fmla="*/ 843 w 1058"/>
              <a:gd name="T7" fmla="*/ 65 h 657"/>
              <a:gd name="T8" fmla="*/ 693 w 1058"/>
              <a:gd name="T9" fmla="*/ 0 h 657"/>
              <a:gd name="T10" fmla="*/ 508 w 1058"/>
              <a:gd name="T11" fmla="*/ 105 h 657"/>
              <a:gd name="T12" fmla="*/ 425 w 1058"/>
              <a:gd name="T13" fmla="*/ 89 h 657"/>
              <a:gd name="T14" fmla="*/ 276 w 1058"/>
              <a:gd name="T15" fmla="*/ 147 h 657"/>
              <a:gd name="T16" fmla="*/ 224 w 1058"/>
              <a:gd name="T17" fmla="*/ 224 h 657"/>
              <a:gd name="T18" fmla="*/ 215 w 1058"/>
              <a:gd name="T19" fmla="*/ 224 h 657"/>
              <a:gd name="T20" fmla="*/ 64 w 1058"/>
              <a:gd name="T21" fmla="*/ 288 h 657"/>
              <a:gd name="T22" fmla="*/ 0 w 1058"/>
              <a:gd name="T23" fmla="*/ 440 h 657"/>
              <a:gd name="T24" fmla="*/ 64 w 1058"/>
              <a:gd name="T25" fmla="*/ 592 h 657"/>
              <a:gd name="T26" fmla="*/ 215 w 1058"/>
              <a:gd name="T27" fmla="*/ 657 h 657"/>
              <a:gd name="T28" fmla="*/ 843 w 1058"/>
              <a:gd name="T29" fmla="*/ 657 h 657"/>
              <a:gd name="T30" fmla="*/ 997 w 1058"/>
              <a:gd name="T31" fmla="*/ 592 h 657"/>
              <a:gd name="T32" fmla="*/ 1058 w 1058"/>
              <a:gd name="T33" fmla="*/ 440 h 657"/>
              <a:gd name="T34" fmla="*/ 997 w 1058"/>
              <a:gd name="T35" fmla="*/ 289 h 657"/>
              <a:gd name="T36" fmla="*/ 843 w 1058"/>
              <a:gd name="T37" fmla="*/ 597 h 657"/>
              <a:gd name="T38" fmla="*/ 692 w 1058"/>
              <a:gd name="T39" fmla="*/ 597 h 657"/>
              <a:gd name="T40" fmla="*/ 692 w 1058"/>
              <a:gd name="T41" fmla="*/ 437 h 657"/>
              <a:gd name="T42" fmla="*/ 777 w 1058"/>
              <a:gd name="T43" fmla="*/ 437 h 657"/>
              <a:gd name="T44" fmla="*/ 607 w 1058"/>
              <a:gd name="T45" fmla="*/ 220 h 657"/>
              <a:gd name="T46" fmla="*/ 438 w 1058"/>
              <a:gd name="T47" fmla="*/ 437 h 657"/>
              <a:gd name="T48" fmla="*/ 523 w 1058"/>
              <a:gd name="T49" fmla="*/ 437 h 657"/>
              <a:gd name="T50" fmla="*/ 523 w 1058"/>
              <a:gd name="T51" fmla="*/ 597 h 657"/>
              <a:gd name="T52" fmla="*/ 215 w 1058"/>
              <a:gd name="T53" fmla="*/ 597 h 657"/>
              <a:gd name="T54" fmla="*/ 60 w 1058"/>
              <a:gd name="T55" fmla="*/ 440 h 657"/>
              <a:gd name="T56" fmla="*/ 215 w 1058"/>
              <a:gd name="T57" fmla="*/ 284 h 657"/>
              <a:gd name="T58" fmla="*/ 270 w 1058"/>
              <a:gd name="T59" fmla="*/ 297 h 657"/>
              <a:gd name="T60" fmla="*/ 425 w 1058"/>
              <a:gd name="T61" fmla="*/ 149 h 657"/>
              <a:gd name="T62" fmla="*/ 538 w 1058"/>
              <a:gd name="T63" fmla="*/ 199 h 657"/>
              <a:gd name="T64" fmla="*/ 693 w 1058"/>
              <a:gd name="T65" fmla="*/ 60 h 657"/>
              <a:gd name="T66" fmla="*/ 843 w 1058"/>
              <a:gd name="T67" fmla="*/ 216 h 657"/>
              <a:gd name="T68" fmla="*/ 831 w 1058"/>
              <a:gd name="T69" fmla="*/ 288 h 657"/>
              <a:gd name="T70" fmla="*/ 843 w 1058"/>
              <a:gd name="T71" fmla="*/ 284 h 657"/>
              <a:gd name="T72" fmla="*/ 998 w 1058"/>
              <a:gd name="T73" fmla="*/ 440 h 657"/>
              <a:gd name="T74" fmla="*/ 843 w 1058"/>
              <a:gd name="T75" fmla="*/ 597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8" h="657">
                <a:moveTo>
                  <a:pt x="997" y="289"/>
                </a:moveTo>
                <a:cubicBezTo>
                  <a:pt x="970" y="261"/>
                  <a:pt x="938" y="242"/>
                  <a:pt x="903" y="232"/>
                </a:cubicBezTo>
                <a:cubicBezTo>
                  <a:pt x="903" y="227"/>
                  <a:pt x="903" y="222"/>
                  <a:pt x="903" y="216"/>
                </a:cubicBezTo>
                <a:cubicBezTo>
                  <a:pt x="903" y="160"/>
                  <a:pt x="882" y="106"/>
                  <a:pt x="843" y="65"/>
                </a:cubicBezTo>
                <a:cubicBezTo>
                  <a:pt x="803" y="23"/>
                  <a:pt x="749" y="0"/>
                  <a:pt x="693" y="0"/>
                </a:cubicBezTo>
                <a:cubicBezTo>
                  <a:pt x="616" y="0"/>
                  <a:pt x="547" y="42"/>
                  <a:pt x="508" y="105"/>
                </a:cubicBezTo>
                <a:cubicBezTo>
                  <a:pt x="483" y="94"/>
                  <a:pt x="454" y="89"/>
                  <a:pt x="425" y="89"/>
                </a:cubicBezTo>
                <a:cubicBezTo>
                  <a:pt x="368" y="89"/>
                  <a:pt x="316" y="110"/>
                  <a:pt x="276" y="147"/>
                </a:cubicBezTo>
                <a:cubicBezTo>
                  <a:pt x="253" y="169"/>
                  <a:pt x="236" y="195"/>
                  <a:pt x="224" y="224"/>
                </a:cubicBezTo>
                <a:cubicBezTo>
                  <a:pt x="221" y="224"/>
                  <a:pt x="218" y="224"/>
                  <a:pt x="215" y="224"/>
                </a:cubicBezTo>
                <a:cubicBezTo>
                  <a:pt x="159" y="224"/>
                  <a:pt x="105" y="247"/>
                  <a:pt x="64" y="288"/>
                </a:cubicBezTo>
                <a:cubicBezTo>
                  <a:pt x="23" y="329"/>
                  <a:pt x="0" y="383"/>
                  <a:pt x="0" y="440"/>
                </a:cubicBezTo>
                <a:cubicBezTo>
                  <a:pt x="0" y="497"/>
                  <a:pt x="23" y="551"/>
                  <a:pt x="64" y="592"/>
                </a:cubicBezTo>
                <a:cubicBezTo>
                  <a:pt x="105" y="634"/>
                  <a:pt x="159" y="657"/>
                  <a:pt x="215" y="657"/>
                </a:cubicBezTo>
                <a:cubicBezTo>
                  <a:pt x="843" y="657"/>
                  <a:pt x="843" y="657"/>
                  <a:pt x="843" y="657"/>
                </a:cubicBezTo>
                <a:cubicBezTo>
                  <a:pt x="902" y="657"/>
                  <a:pt x="956" y="634"/>
                  <a:pt x="997" y="592"/>
                </a:cubicBezTo>
                <a:cubicBezTo>
                  <a:pt x="1036" y="551"/>
                  <a:pt x="1058" y="497"/>
                  <a:pt x="1058" y="440"/>
                </a:cubicBezTo>
                <a:cubicBezTo>
                  <a:pt x="1058" y="383"/>
                  <a:pt x="1036" y="329"/>
                  <a:pt x="997" y="289"/>
                </a:cubicBezTo>
                <a:close/>
                <a:moveTo>
                  <a:pt x="843" y="597"/>
                </a:moveTo>
                <a:cubicBezTo>
                  <a:pt x="843" y="597"/>
                  <a:pt x="843" y="597"/>
                  <a:pt x="692" y="597"/>
                </a:cubicBezTo>
                <a:cubicBezTo>
                  <a:pt x="692" y="437"/>
                  <a:pt x="692" y="437"/>
                  <a:pt x="692" y="437"/>
                </a:cubicBezTo>
                <a:cubicBezTo>
                  <a:pt x="777" y="437"/>
                  <a:pt x="777" y="437"/>
                  <a:pt x="777" y="437"/>
                </a:cubicBezTo>
                <a:cubicBezTo>
                  <a:pt x="607" y="220"/>
                  <a:pt x="607" y="220"/>
                  <a:pt x="607" y="220"/>
                </a:cubicBezTo>
                <a:cubicBezTo>
                  <a:pt x="438" y="437"/>
                  <a:pt x="438" y="437"/>
                  <a:pt x="438" y="437"/>
                </a:cubicBezTo>
                <a:cubicBezTo>
                  <a:pt x="523" y="437"/>
                  <a:pt x="523" y="437"/>
                  <a:pt x="523" y="437"/>
                </a:cubicBezTo>
                <a:cubicBezTo>
                  <a:pt x="523" y="597"/>
                  <a:pt x="523" y="597"/>
                  <a:pt x="523" y="597"/>
                </a:cubicBezTo>
                <a:cubicBezTo>
                  <a:pt x="442" y="597"/>
                  <a:pt x="341" y="597"/>
                  <a:pt x="215" y="597"/>
                </a:cubicBezTo>
                <a:cubicBezTo>
                  <a:pt x="131" y="597"/>
                  <a:pt x="60" y="525"/>
                  <a:pt x="60" y="440"/>
                </a:cubicBezTo>
                <a:cubicBezTo>
                  <a:pt x="60" y="356"/>
                  <a:pt x="131" y="284"/>
                  <a:pt x="215" y="284"/>
                </a:cubicBezTo>
                <a:cubicBezTo>
                  <a:pt x="236" y="284"/>
                  <a:pt x="253" y="288"/>
                  <a:pt x="270" y="297"/>
                </a:cubicBezTo>
                <a:cubicBezTo>
                  <a:pt x="274" y="212"/>
                  <a:pt x="341" y="149"/>
                  <a:pt x="425" y="149"/>
                </a:cubicBezTo>
                <a:cubicBezTo>
                  <a:pt x="471" y="149"/>
                  <a:pt x="508" y="166"/>
                  <a:pt x="538" y="199"/>
                </a:cubicBezTo>
                <a:cubicBezTo>
                  <a:pt x="546" y="123"/>
                  <a:pt x="613" y="60"/>
                  <a:pt x="693" y="60"/>
                </a:cubicBezTo>
                <a:cubicBezTo>
                  <a:pt x="776" y="60"/>
                  <a:pt x="843" y="132"/>
                  <a:pt x="843" y="216"/>
                </a:cubicBezTo>
                <a:cubicBezTo>
                  <a:pt x="843" y="242"/>
                  <a:pt x="839" y="267"/>
                  <a:pt x="831" y="288"/>
                </a:cubicBezTo>
                <a:cubicBezTo>
                  <a:pt x="835" y="284"/>
                  <a:pt x="839" y="284"/>
                  <a:pt x="843" y="284"/>
                </a:cubicBezTo>
                <a:cubicBezTo>
                  <a:pt x="931" y="284"/>
                  <a:pt x="998" y="356"/>
                  <a:pt x="998" y="440"/>
                </a:cubicBezTo>
                <a:cubicBezTo>
                  <a:pt x="998" y="525"/>
                  <a:pt x="931" y="597"/>
                  <a:pt x="843" y="597"/>
                </a:cubicBezTo>
                <a:close/>
              </a:path>
            </a:pathLst>
          </a:custGeom>
          <a:solidFill>
            <a:schemeClr val="tx2"/>
          </a:solidFill>
          <a:ln>
            <a:noFill/>
          </a:ln>
        </p:spPr>
        <p:txBody>
          <a:bodyPr vert="horz" wrap="square" lIns="47448" tIns="23725" rIns="47448" bIns="23725" numCol="1" anchor="t" anchorCtr="0" compatLnSpc="1">
            <a:prstTxWarp prst="textNoShape">
              <a:avLst/>
            </a:prstTxWarp>
          </a:bodyPr>
          <a:lstStyle/>
          <a:p>
            <a:pPr defTabSz="483971">
              <a:defRPr/>
            </a:pPr>
            <a:endParaRPr lang="en-US" sz="1632">
              <a:solidFill>
                <a:srgbClr val="505050"/>
              </a:solidFill>
              <a:latin typeface="Segoe UI"/>
            </a:endParaRPr>
          </a:p>
        </p:txBody>
      </p:sp>
      <p:sp>
        <p:nvSpPr>
          <p:cNvPr id="169" name="Rectangle 168"/>
          <p:cNvSpPr/>
          <p:nvPr/>
        </p:nvSpPr>
        <p:spPr>
          <a:xfrm>
            <a:off x="7912952" y="4177821"/>
            <a:ext cx="3739050"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Workflow automation and integration</a:t>
            </a:r>
          </a:p>
        </p:txBody>
      </p:sp>
      <p:sp>
        <p:nvSpPr>
          <p:cNvPr id="170" name="Freeform 122">
            <a:extLst>
              <a:ext uri="{FF2B5EF4-FFF2-40B4-BE49-F238E27FC236}">
                <a16:creationId xmlns:a16="http://schemas.microsoft.com/office/drawing/2014/main" id="{38A74230-6E15-44BB-8F31-0F5D1B7B4695}"/>
              </a:ext>
            </a:extLst>
          </p:cNvPr>
          <p:cNvSpPr>
            <a:spLocks noChangeAspect="1"/>
          </p:cNvSpPr>
          <p:nvPr/>
        </p:nvSpPr>
        <p:spPr bwMode="auto">
          <a:xfrm>
            <a:off x="7308629" y="4213800"/>
            <a:ext cx="278837" cy="281239"/>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chemeClr val="tx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sp>
        <p:nvSpPr>
          <p:cNvPr id="167" name="Rectangle 166"/>
          <p:cNvSpPr/>
          <p:nvPr/>
        </p:nvSpPr>
        <p:spPr>
          <a:xfrm>
            <a:off x="7912951" y="3685462"/>
            <a:ext cx="3981802"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Stream processing &amp; predictive a</a:t>
            </a:r>
            <a:r>
              <a:rPr lang="en-US" sz="1632" err="1">
                <a:solidFill>
                  <a:srgbClr val="505050"/>
                </a:solidFill>
                <a:latin typeface="Segoe UI"/>
              </a:rPr>
              <a:t>nalytics</a:t>
            </a:r>
            <a:endParaRPr lang="en-US" sz="1632">
              <a:solidFill>
                <a:srgbClr val="505050"/>
              </a:solidFill>
              <a:latin typeface="Segoe UI"/>
            </a:endParaRPr>
          </a:p>
        </p:txBody>
      </p:sp>
      <p:sp>
        <p:nvSpPr>
          <p:cNvPr id="168" name="Freeform 17">
            <a:extLst>
              <a:ext uri="{FF2B5EF4-FFF2-40B4-BE49-F238E27FC236}">
                <a16:creationId xmlns:a16="http://schemas.microsoft.com/office/drawing/2014/main" id="{86C6FB84-FFD9-40CF-A4CF-4C075AB82EF1}"/>
              </a:ext>
            </a:extLst>
          </p:cNvPr>
          <p:cNvSpPr>
            <a:spLocks noChangeAspect="1" noEditPoints="1"/>
          </p:cNvSpPr>
          <p:nvPr/>
        </p:nvSpPr>
        <p:spPr bwMode="black">
          <a:xfrm>
            <a:off x="7272475" y="3689160"/>
            <a:ext cx="351144" cy="351546"/>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sp>
        <p:nvSpPr>
          <p:cNvPr id="163" name="Rectangle 162"/>
          <p:cNvSpPr/>
          <p:nvPr/>
        </p:nvSpPr>
        <p:spPr>
          <a:xfrm>
            <a:off x="7912952" y="5162535"/>
            <a:ext cx="2417647"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Preconfigured solutions</a:t>
            </a:r>
          </a:p>
        </p:txBody>
      </p:sp>
      <p:grpSp>
        <p:nvGrpSpPr>
          <p:cNvPr id="164" name="Group 163">
            <a:extLst>
              <a:ext uri="{FF2B5EF4-FFF2-40B4-BE49-F238E27FC236}">
                <a16:creationId xmlns:a16="http://schemas.microsoft.com/office/drawing/2014/main" id="{EB30BC31-049C-426C-814B-34A377034F49}"/>
              </a:ext>
            </a:extLst>
          </p:cNvPr>
          <p:cNvGrpSpPr>
            <a:grpSpLocks noChangeAspect="1"/>
          </p:cNvGrpSpPr>
          <p:nvPr/>
        </p:nvGrpSpPr>
        <p:grpSpPr>
          <a:xfrm flipH="1">
            <a:off x="7308191" y="5181293"/>
            <a:ext cx="279710" cy="281239"/>
            <a:chOff x="7736253" y="500448"/>
            <a:chExt cx="1746321" cy="1755869"/>
          </a:xfrm>
          <a:solidFill>
            <a:schemeClr val="tx2"/>
          </a:solidFill>
        </p:grpSpPr>
        <p:sp>
          <p:nvSpPr>
            <p:cNvPr id="165" name="Freeform 36">
              <a:extLst>
                <a:ext uri="{FF2B5EF4-FFF2-40B4-BE49-F238E27FC236}">
                  <a16:creationId xmlns:a16="http://schemas.microsoft.com/office/drawing/2014/main" id="{48E01107-AF05-4EC3-B661-A97696030A90}"/>
                </a:ext>
              </a:extLst>
            </p:cNvPr>
            <p:cNvSpPr>
              <a:spLocks noEditPoints="1"/>
            </p:cNvSpPr>
            <p:nvPr/>
          </p:nvSpPr>
          <p:spPr bwMode="auto">
            <a:xfrm rot="1977938">
              <a:off x="7736253" y="500448"/>
              <a:ext cx="1746321" cy="175586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0AC189D6-FE8D-4E17-8CDC-383051E749BE}"/>
                </a:ext>
              </a:extLst>
            </p:cNvPr>
            <p:cNvSpPr/>
            <p:nvPr/>
          </p:nvSpPr>
          <p:spPr bwMode="auto">
            <a:xfrm>
              <a:off x="8447399" y="1202646"/>
              <a:ext cx="351478" cy="35147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897" tIns="75918" rIns="94897" bIns="75918" numCol="1" spcCol="0" rtlCol="0" fromWordArt="0" anchor="t" anchorCtr="0" forceAA="0" compatLnSpc="1">
              <a:prstTxWarp prst="textNoShape">
                <a:avLst/>
              </a:prstTxWarp>
              <a:noAutofit/>
            </a:bodyPr>
            <a:lstStyle/>
            <a:p>
              <a:pPr algn="ctr" defTabSz="483831" fontAlgn="base">
                <a:lnSpc>
                  <a:spcPct val="90000"/>
                </a:lnSpc>
                <a:spcBef>
                  <a:spcPct val="0"/>
                </a:spcBef>
                <a:spcAft>
                  <a:spcPct val="0"/>
                </a:spcAft>
                <a:defRPr/>
              </a:pPr>
              <a:endParaRPr lang="en-US" sz="1632" err="1">
                <a:solidFill>
                  <a:srgbClr val="505050"/>
                </a:solidFill>
                <a:latin typeface="Segoe UI"/>
                <a:ea typeface="Segoe UI" pitchFamily="34" charset="0"/>
                <a:cs typeface="Segoe UI" pitchFamily="34" charset="0"/>
              </a:endParaRPr>
            </a:p>
          </p:txBody>
        </p:sp>
      </p:grpSp>
      <p:sp>
        <p:nvSpPr>
          <p:cNvPr id="156" name="Rectangle 155"/>
          <p:cNvSpPr/>
          <p:nvPr/>
        </p:nvSpPr>
        <p:spPr>
          <a:xfrm>
            <a:off x="7912952" y="4670179"/>
            <a:ext cx="2927740" cy="350330"/>
          </a:xfrm>
          <a:prstGeom prst="rect">
            <a:avLst/>
          </a:prstGeom>
        </p:spPr>
        <p:txBody>
          <a:bodyPr wrap="none" anchor="ctr">
            <a:spAutoFit/>
          </a:bodyPr>
          <a:lstStyle/>
          <a:p>
            <a:pPr defTabSz="913665">
              <a:spcBef>
                <a:spcPts val="1800"/>
              </a:spcBef>
              <a:defRPr/>
            </a:pPr>
            <a:r>
              <a:rPr lang="en-US" sz="1632">
                <a:solidFill>
                  <a:srgbClr val="505050"/>
                </a:solidFill>
                <a:latin typeface="Segoe UI"/>
              </a:rPr>
              <a:t>Dashboards and visualization</a:t>
            </a:r>
          </a:p>
        </p:txBody>
      </p:sp>
      <p:grpSp>
        <p:nvGrpSpPr>
          <p:cNvPr id="157" name="Group 156">
            <a:extLst>
              <a:ext uri="{FF2B5EF4-FFF2-40B4-BE49-F238E27FC236}">
                <a16:creationId xmlns:a16="http://schemas.microsoft.com/office/drawing/2014/main" id="{99C48279-8314-4C30-8FF8-F026A5B822DD}"/>
              </a:ext>
            </a:extLst>
          </p:cNvPr>
          <p:cNvGrpSpPr>
            <a:grpSpLocks noChangeAspect="1"/>
          </p:cNvGrpSpPr>
          <p:nvPr/>
        </p:nvGrpSpPr>
        <p:grpSpPr>
          <a:xfrm>
            <a:off x="7264563" y="4697545"/>
            <a:ext cx="366961" cy="281235"/>
            <a:chOff x="3310123" y="4685012"/>
            <a:chExt cx="1591274" cy="1219549"/>
          </a:xfrm>
        </p:grpSpPr>
        <p:sp>
          <p:nvSpPr>
            <p:cNvPr id="158" name="monitor_2"/>
            <p:cNvSpPr>
              <a:spLocks noChangeAspect="1" noEditPoints="1"/>
            </p:cNvSpPr>
            <p:nvPr/>
          </p:nvSpPr>
          <p:spPr bwMode="auto">
            <a:xfrm>
              <a:off x="3310123" y="4685012"/>
              <a:ext cx="1591274" cy="121954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632">
                <a:solidFill>
                  <a:srgbClr val="505050"/>
                </a:solidFill>
                <a:latin typeface="Segoe UI"/>
              </a:endParaRPr>
            </a:p>
          </p:txBody>
        </p:sp>
        <p:grpSp>
          <p:nvGrpSpPr>
            <p:cNvPr id="159" name="Group 158">
              <a:extLst>
                <a:ext uri="{FF2B5EF4-FFF2-40B4-BE49-F238E27FC236}">
                  <a16:creationId xmlns:a16="http://schemas.microsoft.com/office/drawing/2014/main" id="{1D8CC7FB-CE4E-45AC-B6FB-BB022B53D933}"/>
                </a:ext>
              </a:extLst>
            </p:cNvPr>
            <p:cNvGrpSpPr/>
            <p:nvPr/>
          </p:nvGrpSpPr>
          <p:grpSpPr>
            <a:xfrm>
              <a:off x="3799534" y="4837698"/>
              <a:ext cx="612464" cy="589547"/>
              <a:chOff x="3820368" y="7357289"/>
              <a:chExt cx="231250" cy="222597"/>
            </a:xfrm>
            <a:solidFill>
              <a:srgbClr val="FFFFFF"/>
            </a:solidFill>
          </p:grpSpPr>
          <p:sp>
            <p:nvSpPr>
              <p:cNvPr id="160" name="Rectangle 159">
                <a:extLst>
                  <a:ext uri="{FF2B5EF4-FFF2-40B4-BE49-F238E27FC236}">
                    <a16:creationId xmlns:a16="http://schemas.microsoft.com/office/drawing/2014/main" id="{7881240F-0E97-4200-AA3E-7E7189A43526}"/>
                  </a:ext>
                </a:extLst>
              </p:cNvPr>
              <p:cNvSpPr/>
              <p:nvPr/>
            </p:nvSpPr>
            <p:spPr bwMode="auto">
              <a:xfrm>
                <a:off x="3820368" y="7409706"/>
                <a:ext cx="65321" cy="17018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6C055805-B887-4BA5-A126-4576FB6244EF}"/>
                  </a:ext>
                </a:extLst>
              </p:cNvPr>
              <p:cNvSpPr/>
              <p:nvPr/>
            </p:nvSpPr>
            <p:spPr bwMode="auto">
              <a:xfrm>
                <a:off x="3903333" y="7357289"/>
                <a:ext cx="65321" cy="222595"/>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275A68C1-5CDC-43B4-82F9-F03EA3290C46}"/>
                  </a:ext>
                </a:extLst>
              </p:cNvPr>
              <p:cNvSpPr/>
              <p:nvPr/>
            </p:nvSpPr>
            <p:spPr bwMode="auto">
              <a:xfrm>
                <a:off x="3986297" y="7469723"/>
                <a:ext cx="65321" cy="110162"/>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32">
                  <a:solidFill>
                    <a:srgbClr val="505050"/>
                  </a:solidFill>
                  <a:latin typeface="Segoe UI"/>
                  <a:ea typeface="Segoe UI" pitchFamily="34" charset="0"/>
                  <a:cs typeface="Segoe UI" pitchFamily="34" charset="0"/>
                </a:endParaRPr>
              </a:p>
            </p:txBody>
          </p:sp>
        </p:grpSp>
      </p:grpSp>
      <p:sp>
        <p:nvSpPr>
          <p:cNvPr id="182" name="TextBox 181"/>
          <p:cNvSpPr txBox="1"/>
          <p:nvPr/>
        </p:nvSpPr>
        <p:spPr>
          <a:xfrm>
            <a:off x="8236547" y="1774988"/>
            <a:ext cx="3445302" cy="641241"/>
          </a:xfrm>
          <a:prstGeom prst="rect">
            <a:avLst/>
          </a:prstGeom>
          <a:noFill/>
        </p:spPr>
        <p:txBody>
          <a:bodyPr wrap="square" lIns="182854" tIns="146283" rIns="182854" bIns="146283" rtlCol="0">
            <a:spAutoFit/>
          </a:bodyPr>
          <a:lstStyle/>
          <a:p>
            <a:pPr defTabSz="932597">
              <a:lnSpc>
                <a:spcPct val="90000"/>
              </a:lnSpc>
              <a:spcAft>
                <a:spcPts val="600"/>
              </a:spcAft>
              <a:defRPr/>
            </a:pPr>
            <a:r>
              <a:rPr lang="en-US" sz="2448" b="1">
                <a:ln w="3175">
                  <a:noFill/>
                </a:ln>
                <a:solidFill>
                  <a:srgbClr val="0078D7"/>
                </a:solidFill>
                <a:latin typeface="Segoe UI"/>
                <a:cs typeface="Segoe UI Semilight" panose="020B0402040204020203" pitchFamily="34" charset="0"/>
              </a:rPr>
              <a:t>Azure IoT Suite</a:t>
            </a:r>
          </a:p>
        </p:txBody>
      </p:sp>
      <p:cxnSp>
        <p:nvCxnSpPr>
          <p:cNvPr id="183" name="Straight Connector 182"/>
          <p:cNvCxnSpPr/>
          <p:nvPr/>
        </p:nvCxnSpPr>
        <p:spPr>
          <a:xfrm>
            <a:off x="6977192" y="2422283"/>
            <a:ext cx="4847495"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445619" y="5606363"/>
            <a:ext cx="216580" cy="917003"/>
            <a:chOff x="7299424" y="5496934"/>
            <a:chExt cx="212353" cy="899104"/>
          </a:xfrm>
        </p:grpSpPr>
        <p:cxnSp>
          <p:nvCxnSpPr>
            <p:cNvPr id="4" name="Straight Connector 3"/>
            <p:cNvCxnSpPr/>
            <p:nvPr/>
          </p:nvCxnSpPr>
          <p:spPr>
            <a:xfrm>
              <a:off x="7299424" y="5496934"/>
              <a:ext cx="0" cy="899104"/>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299455" y="5688619"/>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7299455" y="6035967"/>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299455" y="6387199"/>
              <a:ext cx="212322"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93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1"/>
                                        </p:tgtEl>
                                        <p:attrNameLst>
                                          <p:attrName>style.visibility</p:attrName>
                                        </p:attrNameLst>
                                      </p:cBhvr>
                                      <p:to>
                                        <p:strVal val="visible"/>
                                      </p:to>
                                    </p:set>
                                    <p:animEffect transition="in" filter="fade">
                                      <p:cBhvr>
                                        <p:cTn id="11" dur="500"/>
                                        <p:tgtEl>
                                          <p:spTgt spid="14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2"/>
                                        </p:tgtEl>
                                        <p:attrNameLst>
                                          <p:attrName>style.visibility</p:attrName>
                                        </p:attrNameLst>
                                      </p:cBhvr>
                                      <p:to>
                                        <p:strVal val="visible"/>
                                      </p:to>
                                    </p:set>
                                    <p:animEffect transition="in" filter="fade">
                                      <p:cBhvr>
                                        <p:cTn id="14" dur="500"/>
                                        <p:tgtEl>
                                          <p:spTgt spid="1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10"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500"/>
                                        <p:tgtEl>
                                          <p:spTgt spid="1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5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174"/>
                                        </p:tgtEl>
                                        <p:attrNameLst>
                                          <p:attrName>style.visibility</p:attrName>
                                        </p:attrNameLst>
                                      </p:cBhvr>
                                      <p:to>
                                        <p:strVal val="visible"/>
                                      </p:to>
                                    </p:set>
                                    <p:animEffect transition="in" filter="fade">
                                      <p:cBhvr>
                                        <p:cTn id="32" dur="500"/>
                                        <p:tgtEl>
                                          <p:spTgt spid="17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500"/>
                                        <p:tgtEl>
                                          <p:spTgt spid="17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2"/>
                                        </p:tgtEl>
                                        <p:attrNameLst>
                                          <p:attrName>style.visibility</p:attrName>
                                        </p:attrNameLst>
                                      </p:cBhvr>
                                      <p:to>
                                        <p:strVal val="visible"/>
                                      </p:to>
                                    </p:set>
                                    <p:animEffect transition="in" filter="fade">
                                      <p:cBhvr>
                                        <p:cTn id="38" dur="500"/>
                                        <p:tgtEl>
                                          <p:spTgt spid="17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500"/>
                                        <p:tgtEl>
                                          <p:spTgt spid="1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0"/>
                                        </p:tgtEl>
                                        <p:attrNameLst>
                                          <p:attrName>style.visibility</p:attrName>
                                        </p:attrNameLst>
                                      </p:cBhvr>
                                      <p:to>
                                        <p:strVal val="visible"/>
                                      </p:to>
                                    </p:set>
                                    <p:animEffect transition="in" filter="fade">
                                      <p:cBhvr>
                                        <p:cTn id="44" dur="500"/>
                                        <p:tgtEl>
                                          <p:spTgt spid="1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fade">
                                      <p:cBhvr>
                                        <p:cTn id="47" dur="500"/>
                                        <p:tgtEl>
                                          <p:spTgt spid="1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8"/>
                                        </p:tgtEl>
                                        <p:attrNameLst>
                                          <p:attrName>style.visibility</p:attrName>
                                        </p:attrNameLst>
                                      </p:cBhvr>
                                      <p:to>
                                        <p:strVal val="visible"/>
                                      </p:to>
                                    </p:set>
                                    <p:animEffect transition="in" filter="fade">
                                      <p:cBhvr>
                                        <p:cTn id="50" dur="500"/>
                                        <p:tgtEl>
                                          <p:spTgt spid="1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fade">
                                      <p:cBhvr>
                                        <p:cTn id="53" dur="500"/>
                                        <p:tgtEl>
                                          <p:spTgt spid="163"/>
                                        </p:tgtEl>
                                      </p:cBhvr>
                                    </p:animEffect>
                                  </p:childTnLst>
                                </p:cTn>
                              </p:par>
                              <p:par>
                                <p:cTn id="54" presetID="10" presetClass="entr" presetSubtype="0" fill="hold" nodeType="withEffect">
                                  <p:stCondLst>
                                    <p:cond delay="0"/>
                                  </p:stCondLst>
                                  <p:childTnLst>
                                    <p:set>
                                      <p:cBhvr>
                                        <p:cTn id="55" dur="1" fill="hold">
                                          <p:stCondLst>
                                            <p:cond delay="0"/>
                                          </p:stCondLst>
                                        </p:cTn>
                                        <p:tgtEl>
                                          <p:spTgt spid="164"/>
                                        </p:tgtEl>
                                        <p:attrNameLst>
                                          <p:attrName>style.visibility</p:attrName>
                                        </p:attrNameLst>
                                      </p:cBhvr>
                                      <p:to>
                                        <p:strVal val="visible"/>
                                      </p:to>
                                    </p:set>
                                    <p:animEffect transition="in" filter="fade">
                                      <p:cBhvr>
                                        <p:cTn id="56" dur="500"/>
                                        <p:tgtEl>
                                          <p:spTgt spid="1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6"/>
                                        </p:tgtEl>
                                        <p:attrNameLst>
                                          <p:attrName>style.visibility</p:attrName>
                                        </p:attrNameLst>
                                      </p:cBhvr>
                                      <p:to>
                                        <p:strVal val="visible"/>
                                      </p:to>
                                    </p:set>
                                    <p:animEffect transition="in" filter="fade">
                                      <p:cBhvr>
                                        <p:cTn id="59" dur="500"/>
                                        <p:tgtEl>
                                          <p:spTgt spid="156"/>
                                        </p:tgtEl>
                                      </p:cBhvr>
                                    </p:animEffect>
                                  </p:childTnLst>
                                </p:cTn>
                              </p:par>
                              <p:par>
                                <p:cTn id="60" presetID="10" presetClass="entr" presetSubtype="0" fill="hold" nodeType="withEffect">
                                  <p:stCondLst>
                                    <p:cond delay="0"/>
                                  </p:stCondLst>
                                  <p:childTnLst>
                                    <p:set>
                                      <p:cBhvr>
                                        <p:cTn id="61" dur="1" fill="hold">
                                          <p:stCondLst>
                                            <p:cond delay="0"/>
                                          </p:stCondLst>
                                        </p:cTn>
                                        <p:tgtEl>
                                          <p:spTgt spid="157"/>
                                        </p:tgtEl>
                                        <p:attrNameLst>
                                          <p:attrName>style.visibility</p:attrName>
                                        </p:attrNameLst>
                                      </p:cBhvr>
                                      <p:to>
                                        <p:strVal val="visible"/>
                                      </p:to>
                                    </p:set>
                                    <p:animEffect transition="in" filter="fade">
                                      <p:cBhvr>
                                        <p:cTn id="62" dur="500"/>
                                        <p:tgtEl>
                                          <p:spTgt spid="15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animEffect transition="in" filter="fade">
                                      <p:cBhvr>
                                        <p:cTn id="65" dur="500"/>
                                        <p:tgtEl>
                                          <p:spTgt spid="182"/>
                                        </p:tgtEl>
                                      </p:cBhvr>
                                    </p:animEffect>
                                  </p:childTnLst>
                                </p:cTn>
                              </p:par>
                              <p:par>
                                <p:cTn id="66" presetID="10" presetClass="entr" presetSubtype="0" fill="hold" nodeType="withEffect">
                                  <p:stCondLst>
                                    <p:cond delay="0"/>
                                  </p:stCondLst>
                                  <p:childTnLst>
                                    <p:set>
                                      <p:cBhvr>
                                        <p:cTn id="67" dur="1" fill="hold">
                                          <p:stCondLst>
                                            <p:cond delay="0"/>
                                          </p:stCondLst>
                                        </p:cTn>
                                        <p:tgtEl>
                                          <p:spTgt spid="183"/>
                                        </p:tgtEl>
                                        <p:attrNameLst>
                                          <p:attrName>style.visibility</p:attrName>
                                        </p:attrNameLst>
                                      </p:cBhvr>
                                      <p:to>
                                        <p:strVal val="visible"/>
                                      </p:to>
                                    </p:set>
                                    <p:animEffect transition="in" filter="fade">
                                      <p:cBhvr>
                                        <p:cTn id="68" dur="500"/>
                                        <p:tgtEl>
                                          <p:spTgt spid="183"/>
                                        </p:tgtEl>
                                      </p:cBhvr>
                                    </p:animEffect>
                                  </p:childTnLst>
                                </p:cTn>
                              </p:par>
                              <p:par>
                                <p:cTn id="69" presetID="10"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2" grpId="0"/>
      <p:bldP spid="145" grpId="0"/>
      <p:bldP spid="147" grpId="0" animBg="1"/>
      <p:bldP spid="149" grpId="0" animBg="1"/>
      <p:bldP spid="173" grpId="0"/>
      <p:bldP spid="171" grpId="0"/>
      <p:bldP spid="172" grpId="0" animBg="1"/>
      <p:bldP spid="169" grpId="0"/>
      <p:bldP spid="170" grpId="0" animBg="1"/>
      <p:bldP spid="167" grpId="0"/>
      <p:bldP spid="168" grpId="0" animBg="1"/>
      <p:bldP spid="163" grpId="0"/>
      <p:bldP spid="156" grpId="0"/>
      <p:bldP spid="18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849E95-5208-46C9-B0A5-755E846D0D34}"/>
              </a:ext>
            </a:extLst>
          </p:cNvPr>
          <p:cNvSpPr txBox="1"/>
          <p:nvPr/>
        </p:nvSpPr>
        <p:spPr>
          <a:xfrm>
            <a:off x="3673820" y="1614115"/>
            <a:ext cx="5257909" cy="683264"/>
          </a:xfrm>
          <a:prstGeom prst="rect">
            <a:avLst/>
          </a:prstGeom>
          <a:no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http://aka.ms/citadel/feedback</a:t>
            </a:r>
          </a:p>
        </p:txBody>
      </p:sp>
    </p:spTree>
    <p:extLst>
      <p:ext uri="{BB962C8B-B14F-4D97-AF65-F5344CB8AC3E}">
        <p14:creationId xmlns:p14="http://schemas.microsoft.com/office/powerpoint/2010/main" val="15228403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6-30537_Envision 2016 Keynote Template">
  <a:themeElements>
    <a:clrScheme name="Custom 26">
      <a:dk1>
        <a:srgbClr val="505050"/>
      </a:dk1>
      <a:lt1>
        <a:srgbClr val="FFFFFF"/>
      </a:lt1>
      <a:dk2>
        <a:srgbClr val="0072C6"/>
      </a:dk2>
      <a:lt2>
        <a:srgbClr val="D2D2D2"/>
      </a:lt2>
      <a:accent1>
        <a:srgbClr val="022050"/>
      </a:accent1>
      <a:accent2>
        <a:srgbClr val="00ABEC"/>
      </a:accent2>
      <a:accent3>
        <a:srgbClr val="88C502"/>
      </a:accent3>
      <a:accent4>
        <a:srgbClr val="1B348E"/>
      </a:accent4>
      <a:accent5>
        <a:srgbClr val="022050"/>
      </a:accent5>
      <a:accent6>
        <a:srgbClr val="88C50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882f43a0-76db-474b-9821-2b79a57bcf8f"/>
    <ds:schemaRef ds:uri="http://purl.org/dc/terms/"/>
    <ds:schemaRef ds:uri="8574c880-9457-4207-8929-5c1c8fc252c3"/>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2610</TotalTime>
  <Words>14716</Words>
  <Application>Microsoft Office PowerPoint</Application>
  <PresentationFormat>Custom</PresentationFormat>
  <Paragraphs>2359</Paragraphs>
  <Slides>101</Slides>
  <Notes>101</Notes>
  <HiddenSlides>17</HiddenSlides>
  <MMClips>0</MMClips>
  <ScaleCrop>false</ScaleCrop>
  <HeadingPairs>
    <vt:vector size="8" baseType="variant">
      <vt:variant>
        <vt:lpstr>Fonts Used</vt:lpstr>
      </vt:variant>
      <vt:variant>
        <vt:i4>17</vt:i4>
      </vt:variant>
      <vt:variant>
        <vt:lpstr>Theme</vt:lpstr>
      </vt:variant>
      <vt:variant>
        <vt:i4>11</vt:i4>
      </vt:variant>
      <vt:variant>
        <vt:lpstr>Embedded OLE Servers</vt:lpstr>
      </vt:variant>
      <vt:variant>
        <vt:i4>1</vt:i4>
      </vt:variant>
      <vt:variant>
        <vt:lpstr>Slide Titles</vt:lpstr>
      </vt:variant>
      <vt:variant>
        <vt:i4>101</vt:i4>
      </vt:variant>
    </vt:vector>
  </HeadingPairs>
  <TitlesOfParts>
    <vt:vector size="130" baseType="lpstr">
      <vt:lpstr>MS PGothic</vt:lpstr>
      <vt:lpstr>MS PGothic</vt:lpstr>
      <vt:lpstr>Abyssinica SIL</vt:lpstr>
      <vt:lpstr>Arial</vt:lpstr>
      <vt:lpstr>Calibri</vt:lpstr>
      <vt:lpstr>Consolas</vt:lpstr>
      <vt:lpstr>Courier New</vt:lpstr>
      <vt:lpstr>Leelawadee UI</vt:lpstr>
      <vt:lpstr>Segoe</vt:lpstr>
      <vt:lpstr>Segoe UI</vt:lpstr>
      <vt:lpstr>Segoe UI Light</vt:lpstr>
      <vt:lpstr>Segoe UI Semibold</vt:lpstr>
      <vt:lpstr>Segoe UI Semilight</vt:lpstr>
      <vt:lpstr>Webdings</vt:lpstr>
      <vt:lpstr>Wingdings</vt:lpstr>
      <vt:lpstr>Wingdings 2</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2_EBC_2017</vt:lpstr>
      <vt:lpstr>EBC_2017</vt:lpstr>
      <vt:lpstr>1_C+E Deck</vt:lpstr>
      <vt:lpstr>1_6-30537_Envision 2016 Keynote Template</vt:lpstr>
      <vt:lpstr>Image</vt:lpstr>
      <vt:lpstr>PowerPoint Presentation</vt:lpstr>
      <vt:lpstr>PowerPoint Presentation</vt:lpstr>
      <vt:lpstr>PowerPoint Presentation</vt:lpstr>
      <vt:lpstr>PowerPoint Presentation</vt:lpstr>
      <vt:lpstr>PowerPoint Presentation</vt:lpstr>
      <vt:lpstr>PowerPoint Presentation</vt:lpstr>
      <vt:lpstr>Leverage a secure and well-managed infrastructure</vt:lpstr>
      <vt:lpstr>DevOps framework</vt:lpstr>
      <vt:lpstr>Open source support</vt:lpstr>
      <vt:lpstr>PowerPoint Presentation</vt:lpstr>
      <vt:lpstr>Azure Stack: an extension of Azure</vt:lpstr>
      <vt:lpstr>PowerPoint Presentation</vt:lpstr>
      <vt:lpstr>PowerPoint Presentation</vt:lpstr>
      <vt:lpstr>Build with a platform designed for future growth</vt:lpstr>
      <vt:lpstr>PowerPoint Presentation</vt:lpstr>
      <vt:lpstr>Azure covers 73 compliance offerings </vt:lpstr>
      <vt:lpstr>PowerPoint Presentation</vt:lpstr>
      <vt:lpstr>Most comprehensive resiliency and best SLA</vt:lpstr>
      <vt:lpstr>PowerPoint Presentation</vt:lpstr>
      <vt:lpstr>PowerPoint Presentation</vt:lpstr>
      <vt:lpstr>Virtual Networking Services</vt:lpstr>
      <vt:lpstr>Azure Networking – Core Services</vt:lpstr>
      <vt:lpstr>Virtual Network</vt:lpstr>
      <vt:lpstr>Subnets</vt:lpstr>
      <vt:lpstr>Network Security Groups</vt:lpstr>
      <vt:lpstr>Augmented Rules</vt:lpstr>
      <vt:lpstr>Service Tags (Public Preview)</vt:lpstr>
      <vt:lpstr>Application Security groups (Public Preview)</vt:lpstr>
      <vt:lpstr>Gateway Subnet and Virtual Network Gateways</vt:lpstr>
      <vt:lpstr>NICs and PIPs</vt:lpstr>
      <vt:lpstr>Lab 1: Portal and vNets</vt:lpstr>
      <vt:lpstr>vNet Service Endpoints for Storage</vt:lpstr>
      <vt:lpstr>Azure DNS Private Zone (Managed Preview) </vt:lpstr>
      <vt:lpstr>Accelerated Networking for Linux (Public Preview)</vt:lpstr>
      <vt:lpstr>Load balancer</vt:lpstr>
      <vt:lpstr>Compute &amp; Storage Services</vt:lpstr>
      <vt:lpstr>Azure Compute – Core Services</vt:lpstr>
      <vt:lpstr>Compute families</vt:lpstr>
      <vt:lpstr>New compute size options</vt:lpstr>
      <vt:lpstr>New compute size options</vt:lpstr>
      <vt:lpstr>New VM sizes</vt:lpstr>
      <vt:lpstr>PowerPoint Presentation</vt:lpstr>
      <vt:lpstr>PowerPoint Presentation</vt:lpstr>
      <vt:lpstr>PowerPoint Presentation</vt:lpstr>
      <vt:lpstr>PowerPoint Presentation</vt:lpstr>
      <vt:lpstr>Containers as Infrastructure (GA)</vt:lpstr>
      <vt:lpstr>Reserved Virtual Machine Instances (GA)</vt:lpstr>
      <vt:lpstr>PowerPoint Presentation</vt:lpstr>
      <vt:lpstr>Availability Zones (Public Preview)</vt:lpstr>
      <vt:lpstr>Azure Storage Services</vt:lpstr>
      <vt:lpstr>Azure File Sync (Public Preview)</vt:lpstr>
      <vt:lpstr>Azure Data Box (Limited Preview)</vt:lpstr>
      <vt:lpstr>Managed disks Simple scalability and high resiliency </vt:lpstr>
      <vt:lpstr>Lab 2: Virtual Machine Tutorial</vt:lpstr>
      <vt:lpstr>PowerPoint Presentation</vt:lpstr>
      <vt:lpstr>Role Based Access Control</vt:lpstr>
      <vt:lpstr>Azure Policy</vt:lpstr>
      <vt:lpstr>Azure Monitor</vt:lpstr>
      <vt:lpstr>Azure Network Watcher</vt:lpstr>
      <vt:lpstr>PowerPoint Presentation</vt:lpstr>
      <vt:lpstr>Azure Security Center</vt:lpstr>
      <vt:lpstr>Application &amp; Platform Services</vt:lpstr>
      <vt:lpstr>Balance of responsibility </vt:lpstr>
      <vt:lpstr>Azure IaaS &amp; PaaS Spectrum</vt:lpstr>
      <vt:lpstr>App Service – Azure PaaS </vt:lpstr>
      <vt:lpstr>Azure App Service</vt:lpstr>
      <vt:lpstr>Application Insights</vt:lpstr>
      <vt:lpstr>Lab 3: Web Apps</vt:lpstr>
      <vt:lpstr>DevOps, Management &amp; Automation</vt:lpstr>
      <vt:lpstr>DevOps Made Easy with Azure Web Apps </vt:lpstr>
      <vt:lpstr>The DevOps CI/CD Toolchain</vt:lpstr>
      <vt:lpstr>The DevOps CI/CD Toolchain</vt:lpstr>
      <vt:lpstr>TS ♥ integration</vt:lpstr>
      <vt:lpstr>Modern cloud management with Azure</vt:lpstr>
      <vt:lpstr>Complementary Services</vt:lpstr>
      <vt:lpstr>Visual Studio Team Services</vt:lpstr>
      <vt:lpstr>Azure Messaging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Intelligent algorithms to see, hear, speak, understand and interpret your user needs in more natural ways </vt:lpstr>
      <vt:lpstr>Azure IoT Reference Architecture</vt:lpstr>
      <vt:lpstr>Simplify IoT with preconfigured solutions</vt:lpstr>
      <vt:lpstr>PowerPoint Presentation</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53</cp:revision>
  <dcterms:modified xsi:type="dcterms:W3CDTF">2018-05-29T13:41:57Z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richeney@microsoft.com</vt:lpwstr>
  </property>
  <property fmtid="{D5CDD505-2E9C-101B-9397-08002B2CF9AE}" pid="17" name="MSIP_Label_f42aa342-8706-4288-bd11-ebb85995028c_SetDate">
    <vt:lpwstr>2018-05-09T07:43:32.1287855Z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Manual</vt:lpwstr>
  </property>
  <property fmtid="{D5CDD505-2E9C-101B-9397-08002B2CF9AE}" pid="21" name="Sensitivity">
    <vt:lpwstr>General</vt:lpwstr>
  </property>
</Properties>
</file>